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269"/>
  </p:notesMasterIdLst>
  <p:handoutMasterIdLst>
    <p:handoutMasterId r:id="rId270"/>
  </p:handoutMasterIdLst>
  <p:sldIdLst>
    <p:sldId id="1131" r:id="rId2"/>
    <p:sldId id="886" r:id="rId3"/>
    <p:sldId id="830" r:id="rId4"/>
    <p:sldId id="831" r:id="rId5"/>
    <p:sldId id="832" r:id="rId6"/>
    <p:sldId id="833" r:id="rId7"/>
    <p:sldId id="834" r:id="rId8"/>
    <p:sldId id="835" r:id="rId9"/>
    <p:sldId id="836" r:id="rId10"/>
    <p:sldId id="837" r:id="rId11"/>
    <p:sldId id="838" r:id="rId12"/>
    <p:sldId id="1136" r:id="rId13"/>
    <p:sldId id="848" r:id="rId14"/>
    <p:sldId id="1000" r:id="rId15"/>
    <p:sldId id="1002" r:id="rId16"/>
    <p:sldId id="839" r:id="rId17"/>
    <p:sldId id="840" r:id="rId18"/>
    <p:sldId id="841" r:id="rId19"/>
    <p:sldId id="842" r:id="rId20"/>
    <p:sldId id="843" r:id="rId21"/>
    <p:sldId id="844" r:id="rId22"/>
    <p:sldId id="845" r:id="rId23"/>
    <p:sldId id="350" r:id="rId24"/>
    <p:sldId id="262" r:id="rId25"/>
    <p:sldId id="264" r:id="rId26"/>
    <p:sldId id="263" r:id="rId27"/>
    <p:sldId id="266" r:id="rId28"/>
    <p:sldId id="267" r:id="rId29"/>
    <p:sldId id="268" r:id="rId30"/>
    <p:sldId id="269" r:id="rId31"/>
    <p:sldId id="271" r:id="rId32"/>
    <p:sldId id="388" r:id="rId33"/>
    <p:sldId id="998" r:id="rId34"/>
    <p:sldId id="275" r:id="rId35"/>
    <p:sldId id="276" r:id="rId36"/>
    <p:sldId id="274" r:id="rId37"/>
    <p:sldId id="1001" r:id="rId38"/>
    <p:sldId id="278" r:id="rId39"/>
    <p:sldId id="999" r:id="rId40"/>
    <p:sldId id="279" r:id="rId41"/>
    <p:sldId id="280" r:id="rId42"/>
    <p:sldId id="294" r:id="rId43"/>
    <p:sldId id="295" r:id="rId44"/>
    <p:sldId id="296" r:id="rId45"/>
    <p:sldId id="818" r:id="rId46"/>
    <p:sldId id="819" r:id="rId47"/>
    <p:sldId id="820" r:id="rId48"/>
    <p:sldId id="821" r:id="rId49"/>
    <p:sldId id="822" r:id="rId50"/>
    <p:sldId id="823" r:id="rId51"/>
    <p:sldId id="824" r:id="rId52"/>
    <p:sldId id="277" r:id="rId53"/>
    <p:sldId id="1003" r:id="rId54"/>
    <p:sldId id="1006" r:id="rId55"/>
    <p:sldId id="1137" r:id="rId56"/>
    <p:sldId id="362" r:id="rId57"/>
    <p:sldId id="410" r:id="rId58"/>
    <p:sldId id="1004" r:id="rId59"/>
    <p:sldId id="406" r:id="rId60"/>
    <p:sldId id="407" r:id="rId61"/>
    <p:sldId id="961" r:id="rId62"/>
    <p:sldId id="408" r:id="rId63"/>
    <p:sldId id="807" r:id="rId64"/>
    <p:sldId id="962" r:id="rId65"/>
    <p:sldId id="1135" r:id="rId66"/>
    <p:sldId id="1132" r:id="rId67"/>
    <p:sldId id="1133" r:id="rId68"/>
    <p:sldId id="1007" r:id="rId69"/>
    <p:sldId id="1027" r:id="rId70"/>
    <p:sldId id="1009" r:id="rId71"/>
    <p:sldId id="1010" r:id="rId72"/>
    <p:sldId id="1026" r:id="rId73"/>
    <p:sldId id="1012" r:id="rId74"/>
    <p:sldId id="1123" r:id="rId75"/>
    <p:sldId id="1164" r:id="rId76"/>
    <p:sldId id="1031" r:id="rId77"/>
    <p:sldId id="1172" r:id="rId78"/>
    <p:sldId id="363" r:id="rId79"/>
    <p:sldId id="1049" r:id="rId80"/>
    <p:sldId id="299" r:id="rId81"/>
    <p:sldId id="945" r:id="rId82"/>
    <p:sldId id="960" r:id="rId83"/>
    <p:sldId id="1054" r:id="rId84"/>
    <p:sldId id="1138" r:id="rId85"/>
    <p:sldId id="1165" r:id="rId86"/>
    <p:sldId id="888" r:id="rId87"/>
    <p:sldId id="1042" r:id="rId88"/>
    <p:sldId id="1041" r:id="rId89"/>
    <p:sldId id="1174" r:id="rId90"/>
    <p:sldId id="1043" r:id="rId91"/>
    <p:sldId id="1040" r:id="rId92"/>
    <p:sldId id="315" r:id="rId93"/>
    <p:sldId id="963" r:id="rId94"/>
    <p:sldId id="1192" r:id="rId95"/>
    <p:sldId id="1039" r:id="rId96"/>
    <p:sldId id="762" r:id="rId97"/>
    <p:sldId id="1052" r:id="rId98"/>
    <p:sldId id="967" r:id="rId99"/>
    <p:sldId id="320" r:id="rId100"/>
    <p:sldId id="632" r:id="rId101"/>
    <p:sldId id="1051" r:id="rId102"/>
    <p:sldId id="1045" r:id="rId103"/>
    <p:sldId id="1058" r:id="rId104"/>
    <p:sldId id="1177" r:id="rId105"/>
    <p:sldId id="459" r:id="rId106"/>
    <p:sldId id="326" r:id="rId107"/>
    <p:sldId id="1047" r:id="rId108"/>
    <p:sldId id="1167" r:id="rId109"/>
    <p:sldId id="1057" r:id="rId110"/>
    <p:sldId id="1175" r:id="rId111"/>
    <p:sldId id="1056" r:id="rId112"/>
    <p:sldId id="1176" r:id="rId113"/>
    <p:sldId id="1059" r:id="rId114"/>
    <p:sldId id="1087" r:id="rId115"/>
    <p:sldId id="1080" r:id="rId116"/>
    <p:sldId id="1178" r:id="rId117"/>
    <p:sldId id="1168" r:id="rId118"/>
    <p:sldId id="1063" r:id="rId119"/>
    <p:sldId id="1064" r:id="rId120"/>
    <p:sldId id="1065" r:id="rId121"/>
    <p:sldId id="1066" r:id="rId122"/>
    <p:sldId id="1067" r:id="rId123"/>
    <p:sldId id="1068" r:id="rId124"/>
    <p:sldId id="1069" r:id="rId125"/>
    <p:sldId id="1070" r:id="rId126"/>
    <p:sldId id="1072" r:id="rId127"/>
    <p:sldId id="1073" r:id="rId128"/>
    <p:sldId id="1179" r:id="rId129"/>
    <p:sldId id="1071" r:id="rId130"/>
    <p:sldId id="1061" r:id="rId131"/>
    <p:sldId id="1060" r:id="rId132"/>
    <p:sldId id="1076" r:id="rId133"/>
    <p:sldId id="1077" r:id="rId134"/>
    <p:sldId id="1088" r:id="rId135"/>
    <p:sldId id="1180" r:id="rId136"/>
    <p:sldId id="468" r:id="rId137"/>
    <p:sldId id="1082" r:id="rId138"/>
    <p:sldId id="1083" r:id="rId139"/>
    <p:sldId id="1084" r:id="rId140"/>
    <p:sldId id="1181" r:id="rId141"/>
    <p:sldId id="1081" r:id="rId142"/>
    <p:sldId id="415" r:id="rId143"/>
    <p:sldId id="972" r:id="rId144"/>
    <p:sldId id="416" r:id="rId145"/>
    <p:sldId id="417" r:id="rId146"/>
    <p:sldId id="418" r:id="rId147"/>
    <p:sldId id="419" r:id="rId148"/>
    <p:sldId id="1182" r:id="rId149"/>
    <p:sldId id="1090" r:id="rId150"/>
    <p:sldId id="421" r:id="rId151"/>
    <p:sldId id="941" r:id="rId152"/>
    <p:sldId id="423" r:id="rId153"/>
    <p:sldId id="424" r:id="rId154"/>
    <p:sldId id="802" r:id="rId155"/>
    <p:sldId id="1183" r:id="rId156"/>
    <p:sldId id="897" r:id="rId157"/>
    <p:sldId id="484" r:id="rId158"/>
    <p:sldId id="898" r:id="rId159"/>
    <p:sldId id="899" r:id="rId160"/>
    <p:sldId id="1184" r:id="rId161"/>
    <p:sldId id="1146" r:id="rId162"/>
    <p:sldId id="1185" r:id="rId163"/>
    <p:sldId id="1186" r:id="rId164"/>
    <p:sldId id="1095" r:id="rId165"/>
    <p:sldId id="436" r:id="rId166"/>
    <p:sldId id="969" r:id="rId167"/>
    <p:sldId id="437" r:id="rId168"/>
    <p:sldId id="1098" r:id="rId169"/>
    <p:sldId id="438" r:id="rId170"/>
    <p:sldId id="1103" r:id="rId171"/>
    <p:sldId id="1189" r:id="rId172"/>
    <p:sldId id="1104" r:id="rId173"/>
    <p:sldId id="1201" r:id="rId174"/>
    <p:sldId id="1100" r:id="rId175"/>
    <p:sldId id="447" r:id="rId176"/>
    <p:sldId id="445" r:id="rId177"/>
    <p:sldId id="1151" r:id="rId178"/>
    <p:sldId id="1152" r:id="rId179"/>
    <p:sldId id="1147" r:id="rId180"/>
    <p:sldId id="1148" r:id="rId181"/>
    <p:sldId id="526" r:id="rId182"/>
    <p:sldId id="973" r:id="rId183"/>
    <p:sldId id="948" r:id="rId184"/>
    <p:sldId id="534" r:id="rId185"/>
    <p:sldId id="529" r:id="rId186"/>
    <p:sldId id="545" r:id="rId187"/>
    <p:sldId id="1144" r:id="rId188"/>
    <p:sldId id="1143" r:id="rId189"/>
    <p:sldId id="1190" r:id="rId190"/>
    <p:sldId id="951" r:id="rId191"/>
    <p:sldId id="546" r:id="rId192"/>
    <p:sldId id="1191" r:id="rId193"/>
    <p:sldId id="1127" r:id="rId194"/>
    <p:sldId id="952" r:id="rId195"/>
    <p:sldId id="1142" r:id="rId196"/>
    <p:sldId id="571" r:id="rId197"/>
    <p:sldId id="1158" r:id="rId198"/>
    <p:sldId id="572" r:id="rId199"/>
    <p:sldId id="574" r:id="rId200"/>
    <p:sldId id="573" r:id="rId201"/>
    <p:sldId id="575" r:id="rId202"/>
    <p:sldId id="581" r:id="rId203"/>
    <p:sldId id="1162" r:id="rId204"/>
    <p:sldId id="1163" r:id="rId205"/>
    <p:sldId id="1187" r:id="rId206"/>
    <p:sldId id="1130" r:id="rId207"/>
    <p:sldId id="580" r:id="rId208"/>
    <p:sldId id="612" r:id="rId209"/>
    <p:sldId id="613" r:id="rId210"/>
    <p:sldId id="1188" r:id="rId211"/>
    <p:sldId id="1194" r:id="rId212"/>
    <p:sldId id="920" r:id="rId213"/>
    <p:sldId id="922" r:id="rId214"/>
    <p:sldId id="927" r:id="rId215"/>
    <p:sldId id="1155" r:id="rId216"/>
    <p:sldId id="954" r:id="rId217"/>
    <p:sldId id="929" r:id="rId218"/>
    <p:sldId id="957" r:id="rId219"/>
    <p:sldId id="958" r:id="rId220"/>
    <p:sldId id="956" r:id="rId221"/>
    <p:sldId id="955" r:id="rId222"/>
    <p:sldId id="1193" r:id="rId223"/>
    <p:sldId id="829" r:id="rId224"/>
    <p:sldId id="1159" r:id="rId225"/>
    <p:sldId id="1195" r:id="rId226"/>
    <p:sldId id="1171" r:id="rId227"/>
    <p:sldId id="808" r:id="rId228"/>
    <p:sldId id="959" r:id="rId229"/>
    <p:sldId id="977" r:id="rId230"/>
    <p:sldId id="981" r:id="rId231"/>
    <p:sldId id="982" r:id="rId232"/>
    <p:sldId id="984" r:id="rId233"/>
    <p:sldId id="985" r:id="rId234"/>
    <p:sldId id="986" r:id="rId235"/>
    <p:sldId id="987" r:id="rId236"/>
    <p:sldId id="988" r:id="rId237"/>
    <p:sldId id="990" r:id="rId238"/>
    <p:sldId id="989" r:id="rId239"/>
    <p:sldId id="1170" r:id="rId240"/>
    <p:sldId id="1169" r:id="rId241"/>
    <p:sldId id="979" r:id="rId242"/>
    <p:sldId id="980" r:id="rId243"/>
    <p:sldId id="1105" r:id="rId244"/>
    <p:sldId id="1106" r:id="rId245"/>
    <p:sldId id="1108" r:id="rId246"/>
    <p:sldId id="1109" r:id="rId247"/>
    <p:sldId id="1107" r:id="rId248"/>
    <p:sldId id="1111" r:id="rId249"/>
    <p:sldId id="1110" r:id="rId250"/>
    <p:sldId id="1112" r:id="rId251"/>
    <p:sldId id="1113" r:id="rId252"/>
    <p:sldId id="1196" r:id="rId253"/>
    <p:sldId id="1114" r:id="rId254"/>
    <p:sldId id="1115" r:id="rId255"/>
    <p:sldId id="1197" r:id="rId256"/>
    <p:sldId id="1200" r:id="rId257"/>
    <p:sldId id="1116" r:id="rId258"/>
    <p:sldId id="1117" r:id="rId259"/>
    <p:sldId id="1198" r:id="rId260"/>
    <p:sldId id="1119" r:id="rId261"/>
    <p:sldId id="1120" r:id="rId262"/>
    <p:sldId id="1140" r:id="rId263"/>
    <p:sldId id="1118" r:id="rId264"/>
    <p:sldId id="1199" r:id="rId265"/>
    <p:sldId id="1122" r:id="rId266"/>
    <p:sldId id="544" r:id="rId267"/>
    <p:sldId id="894" r:id="rId2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80032B8B-FEF4-774A-AA5B-74AA6F751292}">
          <p14:sldIdLst>
            <p14:sldId id="1131"/>
          </p14:sldIdLst>
        </p14:section>
        <p14:section name="npm Quickstart" id="{B8248BE2-8DAD-B241-9A5C-6D73D073B12A}">
          <p14:sldIdLst>
            <p14:sldId id="886"/>
            <p14:sldId id="830"/>
            <p14:sldId id="831"/>
            <p14:sldId id="832"/>
            <p14:sldId id="833"/>
            <p14:sldId id="834"/>
            <p14:sldId id="835"/>
            <p14:sldId id="836"/>
            <p14:sldId id="837"/>
            <p14:sldId id="838"/>
            <p14:sldId id="1136"/>
            <p14:sldId id="848"/>
            <p14:sldId id="1000"/>
            <p14:sldId id="1002"/>
            <p14:sldId id="839"/>
            <p14:sldId id="840"/>
            <p14:sldId id="841"/>
            <p14:sldId id="842"/>
            <p14:sldId id="843"/>
            <p14:sldId id="844"/>
            <p14:sldId id="845"/>
          </p14:sldIdLst>
        </p14:section>
        <p14:section name="TypeScript/ES2015" id="{44E89426-DF6E-7F43-8E2C-799A82DE2F97}">
          <p14:sldIdLst>
            <p14:sldId id="350"/>
            <p14:sldId id="262"/>
            <p14:sldId id="264"/>
            <p14:sldId id="263"/>
            <p14:sldId id="266"/>
            <p14:sldId id="267"/>
            <p14:sldId id="268"/>
            <p14:sldId id="269"/>
            <p14:sldId id="271"/>
            <p14:sldId id="388"/>
            <p14:sldId id="998"/>
            <p14:sldId id="275"/>
            <p14:sldId id="276"/>
            <p14:sldId id="274"/>
            <p14:sldId id="1001"/>
            <p14:sldId id="278"/>
            <p14:sldId id="999"/>
            <p14:sldId id="279"/>
            <p14:sldId id="280"/>
            <p14:sldId id="294"/>
            <p14:sldId id="295"/>
            <p14:sldId id="296"/>
            <p14:sldId id="818"/>
            <p14:sldId id="819"/>
            <p14:sldId id="820"/>
            <p14:sldId id="821"/>
            <p14:sldId id="822"/>
            <p14:sldId id="823"/>
            <p14:sldId id="824"/>
            <p14:sldId id="277"/>
            <p14:sldId id="1003"/>
            <p14:sldId id="1006"/>
            <p14:sldId id="1137"/>
          </p14:sldIdLst>
        </p14:section>
        <p14:section name="Overview" id="{D551A062-E4E9-AF4E-ABAC-4B3EA88848E6}">
          <p14:sldIdLst>
            <p14:sldId id="362"/>
            <p14:sldId id="410"/>
            <p14:sldId id="1004"/>
            <p14:sldId id="406"/>
            <p14:sldId id="407"/>
            <p14:sldId id="961"/>
            <p14:sldId id="408"/>
            <p14:sldId id="807"/>
            <p14:sldId id="962"/>
            <p14:sldId id="1135"/>
            <p14:sldId id="1132"/>
            <p14:sldId id="1133"/>
          </p14:sldIdLst>
        </p14:section>
        <p14:section name="Project Setup" id="{73E713AC-37EC-B343-8BC3-EEE41B5D6A54}">
          <p14:sldIdLst>
            <p14:sldId id="1007"/>
            <p14:sldId id="1027"/>
            <p14:sldId id="1009"/>
            <p14:sldId id="1010"/>
            <p14:sldId id="1026"/>
            <p14:sldId id="1012"/>
            <p14:sldId id="1123"/>
            <p14:sldId id="1164"/>
            <p14:sldId id="1031"/>
            <p14:sldId id="1172"/>
          </p14:sldIdLst>
        </p14:section>
        <p14:section name="Components" id="{9891FF25-36E8-4F4D-B8E3-25F7E1955A3B}">
          <p14:sldIdLst>
            <p14:sldId id="363"/>
            <p14:sldId id="1049"/>
            <p14:sldId id="299"/>
            <p14:sldId id="945"/>
            <p14:sldId id="960"/>
            <p14:sldId id="1054"/>
            <p14:sldId id="1138"/>
          </p14:sldIdLst>
        </p14:section>
        <p14:section name="Modules (NgModule)" id="{72A4C3BD-96CD-8D41-8DD9-ECF453AD279E}">
          <p14:sldIdLst>
            <p14:sldId id="1165"/>
            <p14:sldId id="888"/>
            <p14:sldId id="1042"/>
            <p14:sldId id="1041"/>
            <p14:sldId id="1174"/>
            <p14:sldId id="1043"/>
            <p14:sldId id="1040"/>
            <p14:sldId id="315"/>
            <p14:sldId id="963"/>
            <p14:sldId id="1192"/>
            <p14:sldId id="1039"/>
            <p14:sldId id="762"/>
          </p14:sldIdLst>
        </p14:section>
        <p14:section name="Models" id="{6B135845-B419-DC4B-BBA0-C8B117DAF29B}">
          <p14:sldIdLst>
            <p14:sldId id="1052"/>
            <p14:sldId id="967"/>
            <p14:sldId id="320"/>
            <p14:sldId id="632"/>
            <p14:sldId id="1051"/>
            <p14:sldId id="1045"/>
            <p14:sldId id="1058"/>
            <p14:sldId id="1177"/>
          </p14:sldIdLst>
        </p14:section>
        <p14:section name="Data Binding" id="{3D7FCDCF-D43F-6D4B-B825-2F3820367165}">
          <p14:sldIdLst>
            <p14:sldId id="459"/>
            <p14:sldId id="326"/>
            <p14:sldId id="1047"/>
            <p14:sldId id="1167"/>
            <p14:sldId id="1057"/>
            <p14:sldId id="1175"/>
            <p14:sldId id="1056"/>
            <p14:sldId id="1176"/>
            <p14:sldId id="1059"/>
            <p14:sldId id="1087"/>
            <p14:sldId id="1080"/>
            <p14:sldId id="1178"/>
          </p14:sldIdLst>
        </p14:section>
        <p14:section name="Pipes" id="{A5C4AE38-B92A-AE4C-B447-A5B65F137038}">
          <p14:sldIdLst>
            <p14:sldId id="1168"/>
            <p14:sldId id="1063"/>
            <p14:sldId id="1064"/>
            <p14:sldId id="1065"/>
            <p14:sldId id="1066"/>
            <p14:sldId id="1067"/>
            <p14:sldId id="1068"/>
            <p14:sldId id="1069"/>
            <p14:sldId id="1070"/>
            <p14:sldId id="1072"/>
            <p14:sldId id="1073"/>
            <p14:sldId id="1179"/>
            <p14:sldId id="1071"/>
          </p14:sldIdLst>
        </p14:section>
        <p14:section name="Advanced Components" id="{EEE49A24-3664-CA46-B130-65B9135C087B}">
          <p14:sldIdLst>
            <p14:sldId id="1061"/>
            <p14:sldId id="1060"/>
            <p14:sldId id="1076"/>
            <p14:sldId id="1077"/>
            <p14:sldId id="1088"/>
            <p14:sldId id="1180"/>
            <p14:sldId id="468"/>
            <p14:sldId id="1082"/>
            <p14:sldId id="1083"/>
            <p14:sldId id="1084"/>
            <p14:sldId id="1181"/>
            <p14:sldId id="1081"/>
          </p14:sldIdLst>
        </p14:section>
        <p14:section name="Directives" id="{005573B1-E918-284B-88E0-ACF737D02BDB}">
          <p14:sldIdLst>
            <p14:sldId id="415"/>
            <p14:sldId id="972"/>
            <p14:sldId id="416"/>
            <p14:sldId id="417"/>
            <p14:sldId id="418"/>
            <p14:sldId id="419"/>
            <p14:sldId id="1182"/>
            <p14:sldId id="1090"/>
            <p14:sldId id="421"/>
            <p14:sldId id="941"/>
            <p14:sldId id="423"/>
            <p14:sldId id="424"/>
            <p14:sldId id="802"/>
            <p14:sldId id="1183"/>
          </p14:sldIdLst>
        </p14:section>
        <p14:section name="Forms" id="{36DD8E7D-EB41-6049-9972-2B5906BA1AD5}">
          <p14:sldIdLst>
            <p14:sldId id="897"/>
            <p14:sldId id="484"/>
            <p14:sldId id="898"/>
            <p14:sldId id="899"/>
            <p14:sldId id="1184"/>
            <p14:sldId id="1146"/>
            <p14:sldId id="1185"/>
            <p14:sldId id="1186"/>
            <p14:sldId id="1095"/>
          </p14:sldIdLst>
        </p14:section>
        <p14:section name="Services" id="{9C668E3F-C957-BE45-ADEE-17C1FEADD409}">
          <p14:sldIdLst>
            <p14:sldId id="436"/>
            <p14:sldId id="969"/>
            <p14:sldId id="437"/>
            <p14:sldId id="1098"/>
            <p14:sldId id="438"/>
            <p14:sldId id="1103"/>
            <p14:sldId id="1189"/>
            <p14:sldId id="1104"/>
          </p14:sldIdLst>
        </p14:section>
        <p14:section name="Dependency Injection" id="{F485A58D-D37C-6C47-8D65-38DA6DBECB01}">
          <p14:sldIdLst>
            <p14:sldId id="1201"/>
            <p14:sldId id="1100"/>
            <p14:sldId id="447"/>
            <p14:sldId id="445"/>
            <p14:sldId id="1151"/>
            <p14:sldId id="1152"/>
            <p14:sldId id="1147"/>
            <p14:sldId id="1148"/>
          </p14:sldIdLst>
        </p14:section>
        <p14:section name="Http" id="{B1506A0B-DCFF-504B-9011-E7E0B6E75B35}">
          <p14:sldIdLst>
            <p14:sldId id="526"/>
            <p14:sldId id="973"/>
            <p14:sldId id="948"/>
            <p14:sldId id="534"/>
            <p14:sldId id="529"/>
            <p14:sldId id="545"/>
            <p14:sldId id="1144"/>
            <p14:sldId id="1143"/>
            <p14:sldId id="1190"/>
            <p14:sldId id="951"/>
            <p14:sldId id="546"/>
            <p14:sldId id="1191"/>
            <p14:sldId id="1127"/>
            <p14:sldId id="952"/>
            <p14:sldId id="1142"/>
          </p14:sldIdLst>
        </p14:section>
        <p14:section name="Routing &amp; Navigation" id="{58A99A09-57C0-4545-B0D1-26148A4E95DE}">
          <p14:sldIdLst>
            <p14:sldId id="571"/>
            <p14:sldId id="1158"/>
            <p14:sldId id="572"/>
            <p14:sldId id="574"/>
            <p14:sldId id="573"/>
            <p14:sldId id="575"/>
            <p14:sldId id="581"/>
            <p14:sldId id="1162"/>
            <p14:sldId id="1163"/>
            <p14:sldId id="1187"/>
            <p14:sldId id="1130"/>
            <p14:sldId id="580"/>
            <p14:sldId id="612"/>
            <p14:sldId id="613"/>
            <p14:sldId id="1188"/>
            <p14:sldId id="1194"/>
          </p14:sldIdLst>
        </p14:section>
        <p14:section name="Build &amp; Deploy" id="{1FFEC013-0D2A-594F-A32E-AEB2813C82E1}">
          <p14:sldIdLst>
            <p14:sldId id="920"/>
            <p14:sldId id="922"/>
            <p14:sldId id="927"/>
            <p14:sldId id="1155"/>
            <p14:sldId id="954"/>
            <p14:sldId id="929"/>
            <p14:sldId id="957"/>
            <p14:sldId id="958"/>
            <p14:sldId id="956"/>
            <p14:sldId id="955"/>
            <p14:sldId id="1193"/>
          </p14:sldIdLst>
        </p14:section>
        <p14:section name="Appendices" id="{0C752489-FF71-5249-ADFE-59071857F398}">
          <p14:sldIdLst>
            <p14:sldId id="829"/>
          </p14:sldIdLst>
        </p14:section>
        <p14:section name="Custom Pipes" id="{BB72473E-6E3B-0643-A95C-6CEEF45F0F63}">
          <p14:sldIdLst>
            <p14:sldId id="1159"/>
            <p14:sldId id="1195"/>
          </p14:sldIdLst>
        </p14:section>
        <p14:section name="Past Present Future" id="{A2D8AE5A-CB9E-914D-8B2C-38336A6A756D}">
          <p14:sldIdLst>
            <p14:sldId id="1171"/>
            <p14:sldId id="808"/>
            <p14:sldId id="959"/>
            <p14:sldId id="977"/>
            <p14:sldId id="981"/>
            <p14:sldId id="982"/>
            <p14:sldId id="984"/>
            <p14:sldId id="985"/>
            <p14:sldId id="986"/>
            <p14:sldId id="987"/>
            <p14:sldId id="988"/>
            <p14:sldId id="990"/>
            <p14:sldId id="989"/>
            <p14:sldId id="1170"/>
            <p14:sldId id="1169"/>
            <p14:sldId id="979"/>
            <p14:sldId id="980"/>
          </p14:sldIdLst>
        </p14:section>
        <p14:section name="Observables &amp; RxJS" id="{EF2EEF8A-5828-AD43-9751-8D37C4B8B2CE}">
          <p14:sldIdLst>
            <p14:sldId id="1105"/>
            <p14:sldId id="1106"/>
            <p14:sldId id="1108"/>
            <p14:sldId id="1109"/>
            <p14:sldId id="1107"/>
            <p14:sldId id="1111"/>
            <p14:sldId id="1110"/>
            <p14:sldId id="1112"/>
            <p14:sldId id="1113"/>
            <p14:sldId id="1196"/>
            <p14:sldId id="1114"/>
            <p14:sldId id="1115"/>
            <p14:sldId id="1197"/>
            <p14:sldId id="1200"/>
            <p14:sldId id="1116"/>
            <p14:sldId id="1117"/>
            <p14:sldId id="1198"/>
            <p14:sldId id="1119"/>
            <p14:sldId id="1120"/>
            <p14:sldId id="1140"/>
            <p14:sldId id="1118"/>
            <p14:sldId id="1199"/>
            <p14:sldId id="1122"/>
            <p14:sldId id="544"/>
            <p14:sldId id="89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handoutView">
  <p:normalViewPr horzBarState="maximized">
    <p:restoredLeft sz="7022"/>
    <p:restoredTop sz="88753"/>
  </p:normalViewPr>
  <p:slideViewPr>
    <p:cSldViewPr snapToGrid="0" snapToObjects="1">
      <p:cViewPr>
        <p:scale>
          <a:sx n="120" d="100"/>
          <a:sy n="120" d="100"/>
        </p:scale>
        <p:origin x="1344" y="376"/>
      </p:cViewPr>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180" d="100"/>
        <a:sy n="180" d="100"/>
      </p:scale>
      <p:origin x="0" y="0"/>
    </p:cViewPr>
  </p:sorterViewPr>
  <p:notesViewPr>
    <p:cSldViewPr snapToGrid="0" snapToObjects="1">
      <p:cViewPr varScale="1">
        <p:scale>
          <a:sx n="97" d="100"/>
          <a:sy n="97" d="100"/>
        </p:scale>
        <p:origin x="4328" y="208"/>
      </p:cViewPr>
      <p:guideLst/>
    </p:cSldViewPr>
  </p:notesViewPr>
  <p:gridSpacing cx="76200" cy="76200"/>
</p:viewPr>
</file>

<file path=ppt/_rels/presentation.xml.rels><?xml version="1.0" encoding="UTF-8" standalone="yes"?>
<Relationships xmlns="http://schemas.openxmlformats.org/package/2006/relationships"><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260" Type="http://schemas.openxmlformats.org/officeDocument/2006/relationships/slide" Target="slides/slide259.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61" Type="http://schemas.openxmlformats.org/officeDocument/2006/relationships/slide" Target="slides/slide260.xml"/><Relationship Id="rId262" Type="http://schemas.openxmlformats.org/officeDocument/2006/relationships/slide" Target="slides/slide261.xml"/><Relationship Id="rId263" Type="http://schemas.openxmlformats.org/officeDocument/2006/relationships/slide" Target="slides/slide262.xml"/><Relationship Id="rId264" Type="http://schemas.openxmlformats.org/officeDocument/2006/relationships/slide" Target="slides/slide263.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200" Type="http://schemas.openxmlformats.org/officeDocument/2006/relationships/slide" Target="slides/slide199.xml"/><Relationship Id="rId201" Type="http://schemas.openxmlformats.org/officeDocument/2006/relationships/slide" Target="slides/slide200.xml"/><Relationship Id="rId202" Type="http://schemas.openxmlformats.org/officeDocument/2006/relationships/slide" Target="slides/slide201.xml"/><Relationship Id="rId203" Type="http://schemas.openxmlformats.org/officeDocument/2006/relationships/slide" Target="slides/slide202.xml"/><Relationship Id="rId204" Type="http://schemas.openxmlformats.org/officeDocument/2006/relationships/slide" Target="slides/slide203.xml"/><Relationship Id="rId205" Type="http://schemas.openxmlformats.org/officeDocument/2006/relationships/slide" Target="slides/slide204.xml"/><Relationship Id="rId206" Type="http://schemas.openxmlformats.org/officeDocument/2006/relationships/slide" Target="slides/slide205.xml"/><Relationship Id="rId207" Type="http://schemas.openxmlformats.org/officeDocument/2006/relationships/slide" Target="slides/slide206.xml"/><Relationship Id="rId208" Type="http://schemas.openxmlformats.org/officeDocument/2006/relationships/slide" Target="slides/slide207.xml"/><Relationship Id="rId209" Type="http://schemas.openxmlformats.org/officeDocument/2006/relationships/slide" Target="slides/slide208.xml"/><Relationship Id="rId265" Type="http://schemas.openxmlformats.org/officeDocument/2006/relationships/slide" Target="slides/slide264.xml"/><Relationship Id="rId266" Type="http://schemas.openxmlformats.org/officeDocument/2006/relationships/slide" Target="slides/slide265.xml"/><Relationship Id="rId267" Type="http://schemas.openxmlformats.org/officeDocument/2006/relationships/slide" Target="slides/slide266.xml"/><Relationship Id="rId268" Type="http://schemas.openxmlformats.org/officeDocument/2006/relationships/slide" Target="slides/slide267.xml"/><Relationship Id="rId26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270" Type="http://schemas.openxmlformats.org/officeDocument/2006/relationships/handoutMaster" Target="handoutMasters/handoutMaster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271" Type="http://schemas.openxmlformats.org/officeDocument/2006/relationships/presProps" Target="presProps.xml"/><Relationship Id="rId272" Type="http://schemas.openxmlformats.org/officeDocument/2006/relationships/viewProps" Target="viewProps.xml"/><Relationship Id="rId273" Type="http://schemas.openxmlformats.org/officeDocument/2006/relationships/theme" Target="theme/theme1.xml"/><Relationship Id="rId274" Type="http://schemas.openxmlformats.org/officeDocument/2006/relationships/tableStyles" Target="tableStyles.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210" Type="http://schemas.openxmlformats.org/officeDocument/2006/relationships/slide" Target="slides/slide209.xml"/><Relationship Id="rId211" Type="http://schemas.openxmlformats.org/officeDocument/2006/relationships/slide" Target="slides/slide210.xml"/><Relationship Id="rId212" Type="http://schemas.openxmlformats.org/officeDocument/2006/relationships/slide" Target="slides/slide211.xml"/><Relationship Id="rId213" Type="http://schemas.openxmlformats.org/officeDocument/2006/relationships/slide" Target="slides/slide212.xml"/><Relationship Id="rId214" Type="http://schemas.openxmlformats.org/officeDocument/2006/relationships/slide" Target="slides/slide213.xml"/><Relationship Id="rId215" Type="http://schemas.openxmlformats.org/officeDocument/2006/relationships/slide" Target="slides/slide214.xml"/><Relationship Id="rId216" Type="http://schemas.openxmlformats.org/officeDocument/2006/relationships/slide" Target="slides/slide215.xml"/><Relationship Id="rId217" Type="http://schemas.openxmlformats.org/officeDocument/2006/relationships/slide" Target="slides/slide216.xml"/><Relationship Id="rId218" Type="http://schemas.openxmlformats.org/officeDocument/2006/relationships/slide" Target="slides/slide217.xml"/><Relationship Id="rId219" Type="http://schemas.openxmlformats.org/officeDocument/2006/relationships/slide" Target="slides/slide21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slide" Target="slides/slide195.xml"/><Relationship Id="rId197" Type="http://schemas.openxmlformats.org/officeDocument/2006/relationships/slide" Target="slides/slide196.xml"/><Relationship Id="rId198" Type="http://schemas.openxmlformats.org/officeDocument/2006/relationships/slide" Target="slides/slide197.xml"/><Relationship Id="rId199" Type="http://schemas.openxmlformats.org/officeDocument/2006/relationships/slide" Target="slides/slide19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220" Type="http://schemas.openxmlformats.org/officeDocument/2006/relationships/slide" Target="slides/slide219.xml"/><Relationship Id="rId221" Type="http://schemas.openxmlformats.org/officeDocument/2006/relationships/slide" Target="slides/slide220.xml"/><Relationship Id="rId222" Type="http://schemas.openxmlformats.org/officeDocument/2006/relationships/slide" Target="slides/slide221.xml"/><Relationship Id="rId223" Type="http://schemas.openxmlformats.org/officeDocument/2006/relationships/slide" Target="slides/slide222.xml"/><Relationship Id="rId224" Type="http://schemas.openxmlformats.org/officeDocument/2006/relationships/slide" Target="slides/slide223.xml"/><Relationship Id="rId225" Type="http://schemas.openxmlformats.org/officeDocument/2006/relationships/slide" Target="slides/slide224.xml"/><Relationship Id="rId226" Type="http://schemas.openxmlformats.org/officeDocument/2006/relationships/slide" Target="slides/slide225.xml"/><Relationship Id="rId227" Type="http://schemas.openxmlformats.org/officeDocument/2006/relationships/slide" Target="slides/slide226.xml"/><Relationship Id="rId228" Type="http://schemas.openxmlformats.org/officeDocument/2006/relationships/slide" Target="slides/slide227.xml"/><Relationship Id="rId229" Type="http://schemas.openxmlformats.org/officeDocument/2006/relationships/slide" Target="slides/slide228.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40" Type="http://schemas.openxmlformats.org/officeDocument/2006/relationships/slide" Target="slides/slide139.xml"/><Relationship Id="rId141" Type="http://schemas.openxmlformats.org/officeDocument/2006/relationships/slide" Target="slides/slide140.xml"/><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230" Type="http://schemas.openxmlformats.org/officeDocument/2006/relationships/slide" Target="slides/slide229.xml"/><Relationship Id="rId231" Type="http://schemas.openxmlformats.org/officeDocument/2006/relationships/slide" Target="slides/slide230.xml"/><Relationship Id="rId232" Type="http://schemas.openxmlformats.org/officeDocument/2006/relationships/slide" Target="slides/slide231.xml"/><Relationship Id="rId233" Type="http://schemas.openxmlformats.org/officeDocument/2006/relationships/slide" Target="slides/slide232.xml"/><Relationship Id="rId234" Type="http://schemas.openxmlformats.org/officeDocument/2006/relationships/slide" Target="slides/slide233.xml"/><Relationship Id="rId235" Type="http://schemas.openxmlformats.org/officeDocument/2006/relationships/slide" Target="slides/slide234.xml"/><Relationship Id="rId236" Type="http://schemas.openxmlformats.org/officeDocument/2006/relationships/slide" Target="slides/slide235.xml"/><Relationship Id="rId237" Type="http://schemas.openxmlformats.org/officeDocument/2006/relationships/slide" Target="slides/slide236.xml"/><Relationship Id="rId238" Type="http://schemas.openxmlformats.org/officeDocument/2006/relationships/slide" Target="slides/slide237.xml"/><Relationship Id="rId239" Type="http://schemas.openxmlformats.org/officeDocument/2006/relationships/slide" Target="slides/slide2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240" Type="http://schemas.openxmlformats.org/officeDocument/2006/relationships/slide" Target="slides/slide239.xml"/><Relationship Id="rId241" Type="http://schemas.openxmlformats.org/officeDocument/2006/relationships/slide" Target="slides/slide240.xml"/><Relationship Id="rId242" Type="http://schemas.openxmlformats.org/officeDocument/2006/relationships/slide" Target="slides/slide241.xml"/><Relationship Id="rId243" Type="http://schemas.openxmlformats.org/officeDocument/2006/relationships/slide" Target="slides/slide242.xml"/><Relationship Id="rId244" Type="http://schemas.openxmlformats.org/officeDocument/2006/relationships/slide" Target="slides/slide243.xml"/><Relationship Id="rId245" Type="http://schemas.openxmlformats.org/officeDocument/2006/relationships/slide" Target="slides/slide244.xml"/><Relationship Id="rId246" Type="http://schemas.openxmlformats.org/officeDocument/2006/relationships/slide" Target="slides/slide245.xml"/><Relationship Id="rId247" Type="http://schemas.openxmlformats.org/officeDocument/2006/relationships/slide" Target="slides/slide246.xml"/><Relationship Id="rId248" Type="http://schemas.openxmlformats.org/officeDocument/2006/relationships/slide" Target="slides/slide247.xml"/><Relationship Id="rId249" Type="http://schemas.openxmlformats.org/officeDocument/2006/relationships/slide" Target="slides/slide2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250" Type="http://schemas.openxmlformats.org/officeDocument/2006/relationships/slide" Target="slides/slide249.xml"/><Relationship Id="rId251" Type="http://schemas.openxmlformats.org/officeDocument/2006/relationships/slide" Target="slides/slide250.xml"/><Relationship Id="rId252" Type="http://schemas.openxmlformats.org/officeDocument/2006/relationships/slide" Target="slides/slide251.xml"/><Relationship Id="rId253" Type="http://schemas.openxmlformats.org/officeDocument/2006/relationships/slide" Target="slides/slide252.xml"/><Relationship Id="rId254" Type="http://schemas.openxmlformats.org/officeDocument/2006/relationships/slide" Target="slides/slide253.xml"/><Relationship Id="rId255" Type="http://schemas.openxmlformats.org/officeDocument/2006/relationships/slide" Target="slides/slide254.xml"/><Relationship Id="rId256" Type="http://schemas.openxmlformats.org/officeDocument/2006/relationships/slide" Target="slides/slide255.xml"/><Relationship Id="rId257" Type="http://schemas.openxmlformats.org/officeDocument/2006/relationships/slide" Target="slides/slide256.xml"/><Relationship Id="rId258" Type="http://schemas.openxmlformats.org/officeDocument/2006/relationships/slide" Target="slides/slide257.xml"/><Relationship Id="rId259" Type="http://schemas.openxmlformats.org/officeDocument/2006/relationships/slide" Target="slides/slide258.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lide Number Placeholder 15"/>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endParaRPr lang="en-US" dirty="0"/>
          </a:p>
        </p:txBody>
      </p:sp>
      <p:sp>
        <p:nvSpPr>
          <p:cNvPr id="2" name="Footer Placeholder 1"/>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smtClean="0"/>
              <a:t>7.1.4.0</a:t>
            </a:r>
            <a:endParaRPr lang="en-US" dirty="0"/>
          </a:p>
        </p:txBody>
      </p:sp>
    </p:spTree>
    <p:extLst>
      <p:ext uri="{BB962C8B-B14F-4D97-AF65-F5344CB8AC3E}">
        <p14:creationId xmlns:p14="http://schemas.microsoft.com/office/powerpoint/2010/main" val="920520273"/>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tiff>
</file>

<file path=ppt/media/image12.png>
</file>

<file path=ppt/media/image13.tiff>
</file>

<file path=ppt/media/image14.png>
</file>

<file path=ppt/media/image15.tiff>
</file>

<file path=ppt/media/image16.png>
</file>

<file path=ppt/media/image17.png>
</file>

<file path=ppt/media/image18.png>
</file>

<file path=ppt/media/image19.tiff>
</file>

<file path=ppt/media/image2.tiff>
</file>

<file path=ppt/media/image20.png>
</file>

<file path=ppt/media/image21.png>
</file>

<file path=ppt/media/image22.png>
</file>

<file path=ppt/media/image23.tiff>
</file>

<file path=ppt/media/image24.tiff>
</file>

<file path=ppt/media/image25.png>
</file>

<file path=ppt/media/image3.tiff>
</file>

<file path=ppt/media/image4.tiff>
</file>

<file path=ppt/media/image5.tiff>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Slide Image Placeholder 7"/>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9" name="Notes Placeholder 8"/>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58848270"/>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100" b="0" i="0" kern="1200">
        <a:solidFill>
          <a:schemeClr val="tx1"/>
        </a:solidFill>
        <a:latin typeface="Palatino" charset="0"/>
        <a:ea typeface="Palatino" charset="0"/>
        <a:cs typeface="Palatino" charset="0"/>
      </a:defRPr>
    </a:lvl1pPr>
    <a:lvl2pPr marL="457200" algn="l" defTabSz="914400" rtl="0" eaLnBrk="1" latinLnBrk="0" hangingPunct="1">
      <a:defRPr sz="1100" b="0" i="0" kern="1200">
        <a:solidFill>
          <a:schemeClr val="tx1"/>
        </a:solidFill>
        <a:latin typeface="Palatino" charset="0"/>
        <a:ea typeface="Palatino" charset="0"/>
        <a:cs typeface="Palatino" charset="0"/>
      </a:defRPr>
    </a:lvl2pPr>
    <a:lvl3pPr marL="914400" algn="l" defTabSz="914400" rtl="0" eaLnBrk="1" latinLnBrk="0" hangingPunct="1">
      <a:defRPr sz="1100" b="0" i="0" kern="1200">
        <a:solidFill>
          <a:schemeClr val="tx1"/>
        </a:solidFill>
        <a:latin typeface="Palatino" charset="0"/>
        <a:ea typeface="Palatino" charset="0"/>
        <a:cs typeface="Palatino" charset="0"/>
      </a:defRPr>
    </a:lvl3pPr>
    <a:lvl4pPr marL="1371600" algn="l" defTabSz="914400" rtl="0" eaLnBrk="1" latinLnBrk="0" hangingPunct="1">
      <a:defRPr sz="1100" b="0" i="0" kern="1200">
        <a:solidFill>
          <a:schemeClr val="tx1"/>
        </a:solidFill>
        <a:latin typeface="Palatino" charset="0"/>
        <a:ea typeface="Palatino" charset="0"/>
        <a:cs typeface="Palatino" charset="0"/>
      </a:defRPr>
    </a:lvl4pPr>
    <a:lvl5pPr marL="1828800" algn="l" defTabSz="914400" rtl="0" eaLnBrk="1" latinLnBrk="0" hangingPunct="1">
      <a:defRPr sz="1100" b="0" i="0" kern="1200">
        <a:solidFill>
          <a:schemeClr val="tx1"/>
        </a:solidFill>
        <a:latin typeface="Palatino" charset="0"/>
        <a:ea typeface="Palatino" charset="0"/>
        <a:cs typeface="Palatino"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8.xml"/><Relationship Id="rId3" Type="http://schemas.openxmlformats.org/officeDocument/2006/relationships/hyperlink" Target="https://developer.mozilla.org/en-US/docs/Web/Web_Components/Shadow_DOM" TargetMode="Externa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5.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2.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3.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7.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8.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0.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2.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3.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5.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6.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7.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8.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 Id="rId3" Type="http://schemas.openxmlformats.org/officeDocument/2006/relationships/hyperlink" Target="https://www.npmjs.org/doc/misc/npm-scripts.html" TargetMode="Externa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0.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2.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3.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4.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5.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6.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7.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8.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0.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2.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3.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4.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5.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6.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7.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8.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0.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2.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3.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4.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5.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6.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7.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8.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0.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2.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3.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4.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5.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6.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7.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8.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0.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2.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3.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4.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5.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6.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7.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8.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0.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2.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3.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4.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5.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6.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7.xml"/><Relationship Id="rId3" Type="http://schemas.openxmlformats.org/officeDocument/2006/relationships/hyperlink" Target="http://angularjs.blogspot.com/2016/10/versioning-and-releasing-angular.html#Deprecation_policy_31" TargetMode="Externa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8.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9.xml"/><Relationship Id="rId3" Type="http://schemas.openxmlformats.org/officeDocument/2006/relationships/hyperlink" Target="http://www.angular.io/"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0.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2.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3.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4.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5.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6.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7.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8.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2.xml"/><Relationship Id="rId3" Type="http://schemas.openxmlformats.org/officeDocument/2006/relationships/hyperlink" Target="http://www.angular.io/" TargetMode="Externa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3.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4.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5.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6.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7.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8.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9.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0.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2.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3.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4.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5.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6.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7.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8.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9.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0.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2.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3.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4.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5.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6.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153514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This command will update all the packages listed to the latest version (specified by the </a:t>
            </a:r>
            <a:r>
              <a:rPr lang="en-US" dirty="0" smtClean="0"/>
              <a:t>tag</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config</a:t>
            </a:r>
            <a:r>
              <a:rPr lang="en-US" sz="1200" b="0" i="0" kern="1200" dirty="0" smtClean="0">
                <a:solidFill>
                  <a:schemeClr val="tx1"/>
                </a:solidFill>
                <a:effectLst/>
                <a:latin typeface="+mn-lt"/>
                <a:ea typeface="+mn-ea"/>
                <a:cs typeface="+mn-cs"/>
              </a:rPr>
              <a:t>), respecting </a:t>
            </a:r>
            <a:r>
              <a:rPr lang="en-US" sz="1200" b="0" i="0" kern="1200" dirty="0" err="1" smtClean="0">
                <a:solidFill>
                  <a:schemeClr val="tx1"/>
                </a:solidFill>
                <a:effectLst/>
                <a:latin typeface="+mn-lt"/>
                <a:ea typeface="+mn-ea"/>
                <a:cs typeface="+mn-cs"/>
              </a:rPr>
              <a:t>semver</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Reference: https://</a:t>
            </a:r>
            <a:r>
              <a:rPr lang="en-US" sz="1200" b="0" i="0" kern="1200" dirty="0" err="1" smtClean="0">
                <a:solidFill>
                  <a:schemeClr val="tx1"/>
                </a:solidFill>
                <a:effectLst/>
                <a:latin typeface="+mn-lt"/>
                <a:ea typeface="+mn-ea"/>
                <a:cs typeface="+mn-cs"/>
              </a:rPr>
              <a:t>docs.npmjs.com</a:t>
            </a:r>
            <a:r>
              <a:rPr lang="en-US" sz="1200" b="0" i="0" kern="1200" dirty="0" smtClean="0">
                <a:solidFill>
                  <a:schemeClr val="tx1"/>
                </a:solidFill>
                <a:effectLst/>
                <a:latin typeface="+mn-lt"/>
                <a:ea typeface="+mn-ea"/>
                <a:cs typeface="+mn-cs"/>
              </a:rPr>
              <a:t>/cli/update</a:t>
            </a:r>
            <a:endParaRPr lang="en-US" dirty="0"/>
          </a:p>
        </p:txBody>
      </p:sp>
    </p:spTree>
    <p:extLst>
      <p:ext uri="{BB962C8B-B14F-4D97-AF65-F5344CB8AC3E}">
        <p14:creationId xmlns:p14="http://schemas.microsoft.com/office/powerpoint/2010/main" val="1686010436"/>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03607737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 </a:t>
            </a:r>
            <a:r>
              <a:rPr lang="en-US" baseline="0" dirty="0" smtClean="0"/>
              <a:t>AngularJS pipes were called filters.</a:t>
            </a:r>
            <a:endParaRPr lang="en-US" dirty="0"/>
          </a:p>
        </p:txBody>
      </p:sp>
    </p:spTree>
    <p:extLst>
      <p:ext uri="{BB962C8B-B14F-4D97-AF65-F5344CB8AC3E}">
        <p14:creationId xmlns:p14="http://schemas.microsoft.com/office/powerpoint/2010/main" val="54262145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560471222"/>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632162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788952919"/>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2352506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65324237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124212243"/>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a:t>
            </a:r>
            <a:r>
              <a:rPr lang="en-US" baseline="0" dirty="0" smtClean="0"/>
              <a:t> https://</a:t>
            </a:r>
            <a:r>
              <a:rPr lang="en-US" baseline="0" dirty="0" err="1" smtClean="0"/>
              <a:t>angular.io</a:t>
            </a:r>
            <a:r>
              <a:rPr lang="en-US" baseline="0" dirty="0" smtClean="0"/>
              <a:t>/</a:t>
            </a:r>
            <a:r>
              <a:rPr lang="en-US" baseline="0" dirty="0" err="1" smtClean="0"/>
              <a:t>api</a:t>
            </a:r>
            <a:r>
              <a:rPr lang="en-US" baseline="0" dirty="0" smtClean="0"/>
              <a:t>/common/</a:t>
            </a:r>
            <a:r>
              <a:rPr lang="en-US" baseline="0" dirty="0" err="1" smtClean="0"/>
              <a:t>CurrencyPipe</a:t>
            </a:r>
            <a:endParaRPr lang="en-US" dirty="0"/>
          </a:p>
        </p:txBody>
      </p:sp>
    </p:spTree>
    <p:extLst>
      <p:ext uri="{BB962C8B-B14F-4D97-AF65-F5344CB8AC3E}">
        <p14:creationId xmlns:p14="http://schemas.microsoft.com/office/powerpoint/2010/main" val="120668572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https://</a:t>
            </a:r>
            <a:r>
              <a:rPr lang="en-US" dirty="0" err="1" smtClean="0"/>
              <a:t>angular.io</a:t>
            </a:r>
            <a:r>
              <a:rPr lang="en-US" dirty="0" smtClean="0"/>
              <a:t>/</a:t>
            </a:r>
            <a:r>
              <a:rPr lang="en-US" dirty="0" err="1" smtClean="0"/>
              <a:t>api</a:t>
            </a:r>
            <a:r>
              <a:rPr lang="en-US" dirty="0" smtClean="0"/>
              <a:t>/common/</a:t>
            </a:r>
            <a:r>
              <a:rPr lang="en-US" dirty="0" err="1" smtClean="0"/>
              <a:t>CurrencyPipe</a:t>
            </a:r>
            <a:endParaRPr lang="en-US" dirty="0"/>
          </a:p>
        </p:txBody>
      </p:sp>
    </p:spTree>
    <p:extLst>
      <p:ext uri="{BB962C8B-B14F-4D97-AF65-F5344CB8AC3E}">
        <p14:creationId xmlns:p14="http://schemas.microsoft.com/office/powerpoint/2010/main" val="21203338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This uninstalls a package, completely removing everything </a:t>
            </a:r>
            <a:r>
              <a:rPr lang="en-US" sz="1200" b="0" i="0" kern="1200" dirty="0" err="1" smtClean="0">
                <a:solidFill>
                  <a:schemeClr val="tx1"/>
                </a:solidFill>
                <a:effectLst/>
                <a:latin typeface="+mn-lt"/>
                <a:ea typeface="+mn-ea"/>
                <a:cs typeface="+mn-cs"/>
              </a:rPr>
              <a:t>npm</a:t>
            </a:r>
            <a:r>
              <a:rPr lang="en-US" sz="1200" b="0" i="0" kern="1200" dirty="0" smtClean="0">
                <a:solidFill>
                  <a:schemeClr val="tx1"/>
                </a:solidFill>
                <a:effectLst/>
                <a:latin typeface="+mn-lt"/>
                <a:ea typeface="+mn-ea"/>
                <a:cs typeface="+mn-cs"/>
              </a:rPr>
              <a:t> installed on its behalf.</a:t>
            </a:r>
            <a:endParaRPr lang="en-US" dirty="0" smtClean="0"/>
          </a:p>
          <a:p>
            <a:r>
              <a:rPr lang="en-US" dirty="0" smtClean="0"/>
              <a:t>Reference: https://</a:t>
            </a:r>
            <a:r>
              <a:rPr lang="en-US" dirty="0" err="1" smtClean="0"/>
              <a:t>docs.npmjs.com</a:t>
            </a:r>
            <a:r>
              <a:rPr lang="en-US" dirty="0" smtClean="0"/>
              <a:t>/cli/uninstall</a:t>
            </a:r>
            <a:endParaRPr lang="en-US" dirty="0"/>
          </a:p>
        </p:txBody>
      </p:sp>
    </p:spTree>
    <p:extLst>
      <p:ext uri="{BB962C8B-B14F-4D97-AF65-F5344CB8AC3E}">
        <p14:creationId xmlns:p14="http://schemas.microsoft.com/office/powerpoint/2010/main" val="1154777863"/>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85067128"/>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err="1" smtClean="0"/>
              <a:t>DatePipe</a:t>
            </a:r>
            <a:r>
              <a:rPr lang="en-US" dirty="0" smtClean="0"/>
              <a:t> is imported</a:t>
            </a:r>
            <a:r>
              <a:rPr lang="en-US" baseline="0" dirty="0" smtClean="0"/>
              <a:t> into an Angular module added to the providers array.</a:t>
            </a:r>
          </a:p>
          <a:p>
            <a:r>
              <a:rPr lang="en-US" baseline="0" dirty="0" smtClean="0"/>
              <a:t>Then in the component where you want to use it you inject it into the constructor.</a:t>
            </a:r>
          </a:p>
          <a:p>
            <a:r>
              <a:rPr lang="en-US" baseline="0" dirty="0" smtClean="0"/>
              <a:t>The first parameter of transform() is the data being formatted.</a:t>
            </a:r>
          </a:p>
          <a:p>
            <a:r>
              <a:rPr lang="en-US" baseline="0" dirty="0" smtClean="0"/>
              <a:t>The second parameter is a date format string.</a:t>
            </a:r>
          </a:p>
          <a:p>
            <a:endParaRPr lang="en-US" baseline="0" dirty="0" smtClean="0"/>
          </a:p>
          <a:p>
            <a:r>
              <a:rPr lang="en-US" baseline="0" dirty="0" smtClean="0"/>
              <a:t>Note that </a:t>
            </a:r>
            <a:r>
              <a:rPr lang="en-US" baseline="0" dirty="0" err="1" smtClean="0"/>
              <a:t>DatePipe</a:t>
            </a:r>
            <a:r>
              <a:rPr lang="en-US" baseline="0" dirty="0" smtClean="0"/>
              <a:t> is fully available in HTML templates without any importing but it will not work in a component without the import and being added to the providers array.</a:t>
            </a:r>
          </a:p>
          <a:p>
            <a:endParaRPr lang="en-US" dirty="0"/>
          </a:p>
        </p:txBody>
      </p:sp>
    </p:spTree>
    <p:extLst>
      <p:ext uri="{BB962C8B-B14F-4D97-AF65-F5344CB8AC3E}">
        <p14:creationId xmlns:p14="http://schemas.microsoft.com/office/powerpoint/2010/main" val="182039553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404868999"/>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https://</a:t>
            </a:r>
            <a:r>
              <a:rPr lang="en-US" dirty="0" err="1" smtClean="0"/>
              <a:t>stackoverflow.com</a:t>
            </a:r>
            <a:r>
              <a:rPr lang="en-US" dirty="0" smtClean="0"/>
              <a:t>/questions/46192426/how-to-tell-when-to-create-a-new-component</a:t>
            </a:r>
            <a:endParaRPr lang="en-US" dirty="0"/>
          </a:p>
        </p:txBody>
      </p:sp>
    </p:spTree>
    <p:extLst>
      <p:ext uri="{BB962C8B-B14F-4D97-AF65-F5344CB8AC3E}">
        <p14:creationId xmlns:p14="http://schemas.microsoft.com/office/powerpoint/2010/main" val="24397191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a:t>
            </a:r>
            <a:r>
              <a:rPr lang="en-US" baseline="0" dirty="0" smtClean="0"/>
              <a:t> https://</a:t>
            </a:r>
            <a:r>
              <a:rPr lang="en-US" baseline="0" dirty="0" err="1" smtClean="0"/>
              <a:t>medium.com</a:t>
            </a:r>
            <a:r>
              <a:rPr lang="en-US" baseline="0" dirty="0" smtClean="0"/>
              <a:t>/@</a:t>
            </a:r>
            <a:r>
              <a:rPr lang="en-US" baseline="0" dirty="0" err="1" smtClean="0"/>
              <a:t>dan_abramov</a:t>
            </a:r>
            <a:r>
              <a:rPr lang="en-US" baseline="0" dirty="0" smtClean="0"/>
              <a:t>/smart-and-dumb-components-7ca2f9a7c7d0</a:t>
            </a:r>
            <a:endParaRPr lang="en-US" dirty="0"/>
          </a:p>
        </p:txBody>
      </p:sp>
    </p:spTree>
    <p:extLst>
      <p:ext uri="{BB962C8B-B14F-4D97-AF65-F5344CB8AC3E}">
        <p14:creationId xmlns:p14="http://schemas.microsoft.com/office/powerpoint/2010/main" val="93389968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107676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Everything we know about CSS stylesheets, selectors, rules, and media queries to our Angular applications directly.</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Benefits of modular styles:</a:t>
            </a:r>
          </a:p>
          <a:p>
            <a:pPr marL="228600" indent="-228600">
              <a:buFont typeface="+mj-lt"/>
              <a:buAutoNum type="arabicPeriod"/>
            </a:pPr>
            <a:r>
              <a:rPr lang="en-US" sz="1200" b="0" i="0" kern="1200" dirty="0" smtClean="0">
                <a:solidFill>
                  <a:schemeClr val="tx1"/>
                </a:solidFill>
                <a:effectLst/>
                <a:latin typeface="+mn-lt"/>
                <a:ea typeface="+mn-ea"/>
                <a:cs typeface="+mn-cs"/>
              </a:rPr>
              <a:t>We can use the CSS class names and selectors that make the most sense in the context of each component.</a:t>
            </a:r>
          </a:p>
          <a:p>
            <a:pPr marL="228600" indent="-228600">
              <a:buFont typeface="+mj-lt"/>
              <a:buAutoNum type="arabicPeriod"/>
            </a:pPr>
            <a:r>
              <a:rPr lang="en-US" sz="1200" b="0" i="0" kern="1200" dirty="0" smtClean="0">
                <a:solidFill>
                  <a:schemeClr val="tx1"/>
                </a:solidFill>
                <a:effectLst/>
                <a:latin typeface="+mn-lt"/>
                <a:ea typeface="+mn-ea"/>
                <a:cs typeface="+mn-cs"/>
              </a:rPr>
              <a:t>Class names and selectors are local to the component and won't collide with classes and selectors used elsewhere in the application.</a:t>
            </a:r>
          </a:p>
          <a:p>
            <a:pPr marL="228600" indent="-228600">
              <a:buFont typeface="+mj-lt"/>
              <a:buAutoNum type="arabicPeriod"/>
            </a:pPr>
            <a:r>
              <a:rPr lang="en-US" sz="1200" b="0" i="0" kern="1200" dirty="0" smtClean="0">
                <a:solidFill>
                  <a:schemeClr val="tx1"/>
                </a:solidFill>
                <a:effectLst/>
                <a:latin typeface="+mn-lt"/>
                <a:ea typeface="+mn-ea"/>
                <a:cs typeface="+mn-cs"/>
              </a:rPr>
              <a:t>Our component's styles </a:t>
            </a:r>
            <a:r>
              <a:rPr lang="en-US" sz="1200" b="0" i="1" kern="1200" dirty="0" smtClean="0">
                <a:solidFill>
                  <a:schemeClr val="tx1"/>
                </a:solidFill>
                <a:effectLst/>
                <a:latin typeface="+mn-lt"/>
                <a:ea typeface="+mn-ea"/>
                <a:cs typeface="+mn-cs"/>
              </a:rPr>
              <a:t>cannot</a:t>
            </a:r>
            <a:r>
              <a:rPr lang="en-US" sz="1200" b="0" i="0" kern="1200" dirty="0" smtClean="0">
                <a:solidFill>
                  <a:schemeClr val="tx1"/>
                </a:solidFill>
                <a:effectLst/>
                <a:latin typeface="+mn-lt"/>
                <a:ea typeface="+mn-ea"/>
                <a:cs typeface="+mn-cs"/>
              </a:rPr>
              <a:t> be changed by changes to styles elsewhere in the application.</a:t>
            </a:r>
          </a:p>
          <a:p>
            <a:pPr marL="228600" indent="-228600">
              <a:buFont typeface="+mj-lt"/>
              <a:buAutoNum type="arabicPeriod"/>
            </a:pPr>
            <a:r>
              <a:rPr lang="en-US" sz="1200" b="0" i="0" kern="1200" dirty="0" smtClean="0">
                <a:solidFill>
                  <a:schemeClr val="tx1"/>
                </a:solidFill>
                <a:effectLst/>
                <a:latin typeface="+mn-lt"/>
                <a:ea typeface="+mn-ea"/>
                <a:cs typeface="+mn-cs"/>
              </a:rPr>
              <a:t>We can co-locate the CSS code of each component with the </a:t>
            </a:r>
            <a:r>
              <a:rPr lang="en-US" sz="1200" b="0" i="0" kern="1200" dirty="0" err="1" smtClean="0">
                <a:solidFill>
                  <a:schemeClr val="tx1"/>
                </a:solidFill>
                <a:effectLst/>
                <a:latin typeface="+mn-lt"/>
                <a:ea typeface="+mn-ea"/>
                <a:cs typeface="+mn-cs"/>
              </a:rPr>
              <a:t>TypeScript</a:t>
            </a:r>
            <a:r>
              <a:rPr lang="en-US" sz="1200" b="0" i="0" kern="1200" dirty="0" smtClean="0">
                <a:solidFill>
                  <a:schemeClr val="tx1"/>
                </a:solidFill>
                <a:effectLst/>
                <a:latin typeface="+mn-lt"/>
                <a:ea typeface="+mn-ea"/>
                <a:cs typeface="+mn-cs"/>
              </a:rPr>
              <a:t> and HTML code of the component, which leads to a neat and tidy project structure.</a:t>
            </a:r>
          </a:p>
          <a:p>
            <a:pPr marL="228600" indent="-228600">
              <a:buFont typeface="+mj-lt"/>
              <a:buAutoNum type="arabicPeriod"/>
            </a:pPr>
            <a:r>
              <a:rPr lang="en-US" sz="1200" b="0" i="0" kern="1200" dirty="0" smtClean="0">
                <a:solidFill>
                  <a:schemeClr val="tx1"/>
                </a:solidFill>
                <a:effectLst/>
                <a:latin typeface="+mn-lt"/>
                <a:ea typeface="+mn-ea"/>
                <a:cs typeface="+mn-cs"/>
              </a:rPr>
              <a:t>We can change or remove component CSS code in the future without trawling through the whole application to see where else it may have been used. We just look at the component we're in.</a:t>
            </a: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Reference:</a:t>
            </a:r>
          </a:p>
          <a:p>
            <a:r>
              <a:rPr lang="en-US" dirty="0" smtClean="0"/>
              <a:t>https://</a:t>
            </a:r>
            <a:r>
              <a:rPr lang="en-US" dirty="0" err="1" smtClean="0"/>
              <a:t>angular.io</a:t>
            </a:r>
            <a:r>
              <a:rPr lang="en-US" dirty="0" smtClean="0"/>
              <a:t>/docs/</a:t>
            </a:r>
            <a:r>
              <a:rPr lang="en-US" dirty="0" err="1" smtClean="0"/>
              <a:t>ts</a:t>
            </a:r>
            <a:r>
              <a:rPr lang="en-US" dirty="0" smtClean="0"/>
              <a:t>/latest/guide/component-</a:t>
            </a:r>
            <a:r>
              <a:rPr lang="en-US" dirty="0" err="1" smtClean="0"/>
              <a:t>styles.html</a:t>
            </a:r>
            <a:endParaRPr lang="en-US" dirty="0"/>
          </a:p>
        </p:txBody>
      </p:sp>
    </p:spTree>
    <p:extLst>
      <p:ext uri="{BB962C8B-B14F-4D97-AF65-F5344CB8AC3E}">
        <p14:creationId xmlns:p14="http://schemas.microsoft.com/office/powerpoint/2010/main" val="8437842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228600" marR="0" lvl="0" indent="-228600" algn="l" defTabSz="914400" rtl="0" eaLnBrk="1" fontAlgn="auto" latinLnBrk="0" hangingPunct="1">
              <a:lnSpc>
                <a:spcPct val="100000"/>
              </a:lnSpc>
              <a:spcBef>
                <a:spcPts val="0"/>
              </a:spcBef>
              <a:spcAft>
                <a:spcPts val="0"/>
              </a:spcAft>
              <a:buClrTx/>
              <a:buSzTx/>
              <a:buFont typeface="Arial" charset="0"/>
              <a:buNone/>
              <a:tabLst/>
              <a:defRPr/>
            </a:pPr>
            <a:endParaRPr lang="en-US" sz="1200" b="0" i="0" kern="1200" baseline="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813721172"/>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three view encapsulation modes :</a:t>
            </a:r>
          </a:p>
          <a:p>
            <a:pPr marL="228600" indent="-228600">
              <a:buFont typeface="+mj-lt"/>
              <a:buAutoNum type="arabicPeriod"/>
            </a:pPr>
            <a:r>
              <a:rPr lang="en-US" sz="1200" b="0" i="0" kern="1200" dirty="0" smtClean="0">
                <a:solidFill>
                  <a:schemeClr val="tx1"/>
                </a:solidFill>
                <a:effectLst/>
                <a:latin typeface="+mn-lt"/>
                <a:ea typeface="+mn-ea"/>
                <a:cs typeface="+mn-cs"/>
              </a:rPr>
              <a:t>Native view encapsulation uses the browser's native </a:t>
            </a:r>
            <a:r>
              <a:rPr lang="en-US" sz="1200" b="0" i="0" u="none" strike="noStrike" kern="1200" dirty="0" smtClean="0">
                <a:solidFill>
                  <a:schemeClr val="tx1"/>
                </a:solidFill>
                <a:effectLst/>
                <a:latin typeface="+mn-lt"/>
                <a:ea typeface="+mn-ea"/>
                <a:cs typeface="+mn-cs"/>
                <a:hlinkClick r:id="rId3"/>
              </a:rPr>
              <a:t>Shadow DOM</a:t>
            </a:r>
            <a:r>
              <a:rPr lang="en-US" sz="1200" b="0" i="0" kern="1200" dirty="0" smtClean="0">
                <a:solidFill>
                  <a:schemeClr val="tx1"/>
                </a:solidFill>
                <a:effectLst/>
                <a:latin typeface="+mn-lt"/>
                <a:ea typeface="+mn-ea"/>
                <a:cs typeface="+mn-cs"/>
              </a:rPr>
              <a:t> implementation to attach a Shadow DOM to the component's host element, and then puts the component view inside that Shadow DOM. The component's styles are included within the Shadow DOM.</a:t>
            </a:r>
          </a:p>
          <a:p>
            <a:pPr marL="228600" indent="-228600">
              <a:buFont typeface="+mj-lt"/>
              <a:buAutoNum type="arabicPeriod"/>
            </a:pPr>
            <a:r>
              <a:rPr lang="en-US" sz="1200" b="0" i="0" kern="1200" dirty="0" smtClean="0">
                <a:solidFill>
                  <a:schemeClr val="tx1"/>
                </a:solidFill>
                <a:effectLst/>
                <a:latin typeface="+mn-lt"/>
                <a:ea typeface="+mn-ea"/>
                <a:cs typeface="+mn-cs"/>
              </a:rPr>
              <a:t>Emulated view encapsulation (</a:t>
            </a:r>
            <a:r>
              <a:rPr lang="en-US" sz="1200" b="1" i="0" kern="1200" dirty="0" smtClean="0">
                <a:solidFill>
                  <a:schemeClr val="tx1"/>
                </a:solidFill>
                <a:effectLst/>
                <a:latin typeface="+mn-lt"/>
                <a:ea typeface="+mn-ea"/>
                <a:cs typeface="+mn-cs"/>
              </a:rPr>
              <a:t>the default</a:t>
            </a:r>
            <a:r>
              <a:rPr lang="en-US" sz="1200" b="0" i="0" kern="1200" dirty="0" smtClean="0">
                <a:solidFill>
                  <a:schemeClr val="tx1"/>
                </a:solidFill>
                <a:effectLst/>
                <a:latin typeface="+mn-lt"/>
                <a:ea typeface="+mn-ea"/>
                <a:cs typeface="+mn-cs"/>
              </a:rPr>
              <a:t>) emulates the behavior of Shadow DOM by preprocessing (and renaming) the CSS code to effectively scope the CSS to the component's view.</a:t>
            </a:r>
          </a:p>
          <a:p>
            <a:pPr marL="228600" indent="-228600">
              <a:buFont typeface="+mj-lt"/>
              <a:buAutoNum type="arabicPeriod"/>
            </a:pPr>
            <a:r>
              <a:rPr lang="en-US" sz="1200" b="0" i="0" kern="1200" dirty="0" smtClean="0">
                <a:solidFill>
                  <a:schemeClr val="tx1"/>
                </a:solidFill>
                <a:effectLst/>
                <a:latin typeface="+mn-lt"/>
                <a:ea typeface="+mn-ea"/>
                <a:cs typeface="+mn-cs"/>
              </a:rPr>
              <a:t>None means that Angular does no view encapsulation. Angular adds the CSS to the global styles. The scoping rules, isolations, and protections discussed earlier do not apply. This is essentially the same as pasting the component's styles into the HTML.</a:t>
            </a:r>
          </a:p>
          <a:p>
            <a:endParaRPr lang="en-US" dirty="0" smtClean="0"/>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Reference:</a:t>
            </a:r>
          </a:p>
          <a:p>
            <a:r>
              <a:rPr lang="en-US" sz="1200" b="0" i="0" kern="1200" dirty="0" smtClean="0">
                <a:solidFill>
                  <a:schemeClr val="tx1"/>
                </a:solidFill>
                <a:effectLst/>
                <a:latin typeface="+mn-lt"/>
                <a:ea typeface="+mn-ea"/>
                <a:cs typeface="+mn-cs"/>
              </a:rPr>
              <a:t>https://</a:t>
            </a:r>
            <a:r>
              <a:rPr lang="en-US" sz="1200" b="0" i="0" kern="1200" dirty="0" err="1" smtClean="0">
                <a:solidFill>
                  <a:schemeClr val="tx1"/>
                </a:solidFill>
                <a:effectLst/>
                <a:latin typeface="+mn-lt"/>
                <a:ea typeface="+mn-ea"/>
                <a:cs typeface="+mn-cs"/>
              </a:rPr>
              <a:t>angular.io</a:t>
            </a:r>
            <a:r>
              <a:rPr lang="en-US" sz="1200" b="0" i="0" kern="1200" dirty="0" smtClean="0">
                <a:solidFill>
                  <a:schemeClr val="tx1"/>
                </a:solidFill>
                <a:effectLst/>
                <a:latin typeface="+mn-lt"/>
                <a:ea typeface="+mn-ea"/>
                <a:cs typeface="+mn-cs"/>
              </a:rPr>
              <a:t>/docs/</a:t>
            </a:r>
            <a:r>
              <a:rPr lang="en-US" sz="1200" b="0" i="0" kern="1200" dirty="0" err="1" smtClean="0">
                <a:solidFill>
                  <a:schemeClr val="tx1"/>
                </a:solidFill>
                <a:effectLst/>
                <a:latin typeface="+mn-lt"/>
                <a:ea typeface="+mn-ea"/>
                <a:cs typeface="+mn-cs"/>
              </a:rPr>
              <a:t>ts</a:t>
            </a:r>
            <a:r>
              <a:rPr lang="en-US" sz="1200" b="0" i="0" kern="1200" dirty="0" smtClean="0">
                <a:solidFill>
                  <a:schemeClr val="tx1"/>
                </a:solidFill>
                <a:effectLst/>
                <a:latin typeface="+mn-lt"/>
                <a:ea typeface="+mn-ea"/>
                <a:cs typeface="+mn-cs"/>
              </a:rPr>
              <a:t>/latest/guide/component-</a:t>
            </a:r>
            <a:r>
              <a:rPr lang="en-US" sz="1200" b="0" i="0" kern="1200" dirty="0" err="1" smtClean="0">
                <a:solidFill>
                  <a:schemeClr val="tx1"/>
                </a:solidFill>
                <a:effectLst/>
                <a:latin typeface="+mn-lt"/>
                <a:ea typeface="+mn-ea"/>
                <a:cs typeface="+mn-cs"/>
              </a:rPr>
              <a:t>styles.html</a:t>
            </a:r>
            <a:r>
              <a:rPr lang="en-US" sz="1200" b="0" i="0" kern="1200" dirty="0" smtClean="0">
                <a:solidFill>
                  <a:schemeClr val="tx1"/>
                </a:solidFill>
                <a:effectLst/>
                <a:latin typeface="+mn-lt"/>
                <a:ea typeface="+mn-ea"/>
                <a:cs typeface="+mn-cs"/>
              </a:rPr>
              <a:t>#!#view-encapsulation</a:t>
            </a:r>
          </a:p>
          <a:p>
            <a:endParaRPr lang="en-US" dirty="0"/>
          </a:p>
        </p:txBody>
      </p:sp>
    </p:spTree>
    <p:extLst>
      <p:ext uri="{BB962C8B-B14F-4D97-AF65-F5344CB8AC3E}">
        <p14:creationId xmlns:p14="http://schemas.microsoft.com/office/powerpoint/2010/main" val="134848357"/>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When using the default emulated view encapsulation, Angular preprocesses all component styles so that they approximate the standard Shadow CSS scoping rules.</a:t>
            </a:r>
          </a:p>
          <a:p>
            <a:r>
              <a:rPr lang="en-US" sz="1200" b="0" i="0" kern="1200" dirty="0" smtClean="0">
                <a:solidFill>
                  <a:schemeClr val="tx1"/>
                </a:solidFill>
                <a:effectLst/>
                <a:latin typeface="+mn-lt"/>
                <a:ea typeface="+mn-ea"/>
                <a:cs typeface="+mn-cs"/>
              </a:rPr>
              <a:t>When we inspect the DOM of a running Angular application with emulated view encapsulation enabled, we see that each DOM element has some extra attributes attached to it.</a:t>
            </a:r>
          </a:p>
          <a:p>
            <a:r>
              <a:rPr lang="en-US" sz="1200" b="1" i="0" kern="1200" dirty="0" smtClean="0">
                <a:solidFill>
                  <a:schemeClr val="tx1"/>
                </a:solidFill>
                <a:effectLst/>
                <a:latin typeface="+mn-lt"/>
                <a:ea typeface="+mn-ea"/>
                <a:cs typeface="+mn-cs"/>
              </a:rPr>
              <a:t>We see two kinds of generated attributes:</a:t>
            </a:r>
          </a:p>
          <a:p>
            <a:r>
              <a:rPr lang="en-US" sz="1200" b="0" i="0" kern="1200" dirty="0" smtClean="0">
                <a:solidFill>
                  <a:schemeClr val="tx1"/>
                </a:solidFill>
                <a:effectLst/>
                <a:latin typeface="+mn-lt"/>
                <a:ea typeface="+mn-ea"/>
                <a:cs typeface="+mn-cs"/>
              </a:rPr>
              <a:t>An element that would be a Shadow DOM host in native encapsulation has a generated _</a:t>
            </a:r>
            <a:r>
              <a:rPr lang="en-US" sz="1200" b="0" i="0" kern="1200" dirty="0" err="1" smtClean="0">
                <a:solidFill>
                  <a:schemeClr val="tx1"/>
                </a:solidFill>
                <a:effectLst/>
                <a:latin typeface="+mn-lt"/>
                <a:ea typeface="+mn-ea"/>
                <a:cs typeface="+mn-cs"/>
              </a:rPr>
              <a:t>nghost</a:t>
            </a:r>
            <a:r>
              <a:rPr lang="en-US" sz="1200" b="0" i="0" kern="1200" dirty="0" smtClean="0">
                <a:solidFill>
                  <a:schemeClr val="tx1"/>
                </a:solidFill>
                <a:effectLst/>
                <a:latin typeface="+mn-lt"/>
                <a:ea typeface="+mn-ea"/>
                <a:cs typeface="+mn-cs"/>
              </a:rPr>
              <a:t> attribute. This is typically the case for component host elements.</a:t>
            </a:r>
          </a:p>
          <a:p>
            <a:r>
              <a:rPr lang="en-US" sz="1200" b="0" i="0" kern="1200" dirty="0" smtClean="0">
                <a:solidFill>
                  <a:schemeClr val="tx1"/>
                </a:solidFill>
                <a:effectLst/>
                <a:latin typeface="+mn-lt"/>
                <a:ea typeface="+mn-ea"/>
                <a:cs typeface="+mn-cs"/>
              </a:rPr>
              <a:t>An element within a component's view has a _</a:t>
            </a:r>
            <a:r>
              <a:rPr lang="en-US" sz="1200" b="0" i="0" kern="1200" dirty="0" err="1" smtClean="0">
                <a:solidFill>
                  <a:schemeClr val="tx1"/>
                </a:solidFill>
                <a:effectLst/>
                <a:latin typeface="+mn-lt"/>
                <a:ea typeface="+mn-ea"/>
                <a:cs typeface="+mn-cs"/>
              </a:rPr>
              <a:t>ngcontent</a:t>
            </a:r>
            <a:r>
              <a:rPr lang="en-US" sz="1200" b="0" i="0" kern="1200" dirty="0" smtClean="0">
                <a:solidFill>
                  <a:schemeClr val="tx1"/>
                </a:solidFill>
                <a:effectLst/>
                <a:latin typeface="+mn-lt"/>
                <a:ea typeface="+mn-ea"/>
                <a:cs typeface="+mn-cs"/>
              </a:rPr>
              <a:t> attribute that identifies to which host's emulated Shadow DOM this element belongs.</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The exact values of these attributes are not important. They are automatically generated and we never refer to them in application code. But they are targeted by the generated component styles, which we'll find in the &lt;head&gt; section of the DOM.</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These are the styles we wrote, post-processed so that each selector is augmented with _</a:t>
            </a:r>
            <a:r>
              <a:rPr lang="en-US" sz="1200" b="0" i="0" kern="1200" dirty="0" err="1" smtClean="0">
                <a:solidFill>
                  <a:schemeClr val="tx1"/>
                </a:solidFill>
                <a:effectLst/>
                <a:latin typeface="+mn-lt"/>
                <a:ea typeface="+mn-ea"/>
                <a:cs typeface="+mn-cs"/>
              </a:rPr>
              <a:t>nghost</a:t>
            </a:r>
            <a:r>
              <a:rPr lang="en-US" sz="1200" b="0" i="0" kern="1200" dirty="0" smtClean="0">
                <a:solidFill>
                  <a:schemeClr val="tx1"/>
                </a:solidFill>
                <a:effectLst/>
                <a:latin typeface="+mn-lt"/>
                <a:ea typeface="+mn-ea"/>
                <a:cs typeface="+mn-cs"/>
              </a:rPr>
              <a:t> or _</a:t>
            </a:r>
            <a:r>
              <a:rPr lang="en-US" sz="1200" b="0" i="0" kern="1200" dirty="0" err="1" smtClean="0">
                <a:solidFill>
                  <a:schemeClr val="tx1"/>
                </a:solidFill>
                <a:effectLst/>
                <a:latin typeface="+mn-lt"/>
                <a:ea typeface="+mn-ea"/>
                <a:cs typeface="+mn-cs"/>
              </a:rPr>
              <a:t>ngcontent</a:t>
            </a:r>
            <a:r>
              <a:rPr lang="en-US" sz="1200" b="0" i="0" kern="1200" dirty="0" smtClean="0">
                <a:solidFill>
                  <a:schemeClr val="tx1"/>
                </a:solidFill>
                <a:effectLst/>
                <a:latin typeface="+mn-lt"/>
                <a:ea typeface="+mn-ea"/>
                <a:cs typeface="+mn-cs"/>
              </a:rPr>
              <a:t> attribute selectors. These extra selectors enable the scoping rules described in this guide.</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We'll likely live with </a:t>
            </a:r>
            <a:r>
              <a:rPr lang="en-US" sz="1200" b="0" i="1" kern="1200" dirty="0" smtClean="0">
                <a:solidFill>
                  <a:schemeClr val="tx1"/>
                </a:solidFill>
                <a:effectLst/>
                <a:latin typeface="+mn-lt"/>
                <a:ea typeface="+mn-ea"/>
                <a:cs typeface="+mn-cs"/>
              </a:rPr>
              <a:t>emulated</a:t>
            </a:r>
            <a:r>
              <a:rPr lang="en-US" sz="1200" b="0" i="0" kern="1200" dirty="0" smtClean="0">
                <a:solidFill>
                  <a:schemeClr val="tx1"/>
                </a:solidFill>
                <a:effectLst/>
                <a:latin typeface="+mn-lt"/>
                <a:ea typeface="+mn-ea"/>
                <a:cs typeface="+mn-cs"/>
              </a:rPr>
              <a:t> mode until shadow DOM gains traction.</a:t>
            </a:r>
          </a:p>
          <a:p>
            <a:r>
              <a:rPr lang="en-US" sz="1200" b="0" i="1" kern="1200" dirty="0" smtClean="0">
                <a:solidFill>
                  <a:schemeClr val="tx1"/>
                </a:solidFill>
                <a:effectLst/>
                <a:latin typeface="+mn-lt"/>
                <a:ea typeface="+mn-ea"/>
                <a:cs typeface="+mn-cs"/>
              </a:rPr>
              <a:t>Reference:</a:t>
            </a:r>
            <a:r>
              <a:rPr lang="en-US" sz="1200" b="0" i="1"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https://</a:t>
            </a:r>
            <a:r>
              <a:rPr lang="en-US" sz="1200" b="0" i="0" kern="1200" dirty="0" err="1" smtClean="0">
                <a:solidFill>
                  <a:schemeClr val="tx1"/>
                </a:solidFill>
                <a:effectLst/>
                <a:latin typeface="+mn-lt"/>
                <a:ea typeface="+mn-ea"/>
                <a:cs typeface="+mn-cs"/>
              </a:rPr>
              <a:t>angular.io</a:t>
            </a:r>
            <a:r>
              <a:rPr lang="en-US" sz="1200" b="0" i="0" kern="1200" dirty="0" smtClean="0">
                <a:solidFill>
                  <a:schemeClr val="tx1"/>
                </a:solidFill>
                <a:effectLst/>
                <a:latin typeface="+mn-lt"/>
                <a:ea typeface="+mn-ea"/>
                <a:cs typeface="+mn-cs"/>
              </a:rPr>
              <a:t>/docs/</a:t>
            </a:r>
            <a:r>
              <a:rPr lang="en-US" sz="1200" b="0" i="0" kern="1200" dirty="0" err="1" smtClean="0">
                <a:solidFill>
                  <a:schemeClr val="tx1"/>
                </a:solidFill>
                <a:effectLst/>
                <a:latin typeface="+mn-lt"/>
                <a:ea typeface="+mn-ea"/>
                <a:cs typeface="+mn-cs"/>
              </a:rPr>
              <a:t>ts</a:t>
            </a:r>
            <a:r>
              <a:rPr lang="en-US" sz="1200" b="0" i="0" kern="1200" dirty="0" smtClean="0">
                <a:solidFill>
                  <a:schemeClr val="tx1"/>
                </a:solidFill>
                <a:effectLst/>
                <a:latin typeface="+mn-lt"/>
                <a:ea typeface="+mn-ea"/>
                <a:cs typeface="+mn-cs"/>
              </a:rPr>
              <a:t>/latest/guide/component-</a:t>
            </a:r>
            <a:r>
              <a:rPr lang="en-US" sz="1200" b="0" i="0" kern="1200" dirty="0" err="1" smtClean="0">
                <a:solidFill>
                  <a:schemeClr val="tx1"/>
                </a:solidFill>
                <a:effectLst/>
                <a:latin typeface="+mn-lt"/>
                <a:ea typeface="+mn-ea"/>
                <a:cs typeface="+mn-cs"/>
              </a:rPr>
              <a:t>styles.html</a:t>
            </a:r>
            <a:r>
              <a:rPr lang="en-US" sz="1200" b="0" i="0" kern="1200" dirty="0" smtClean="0">
                <a:solidFill>
                  <a:schemeClr val="tx1"/>
                </a:solidFill>
                <a:effectLst/>
                <a:latin typeface="+mn-lt"/>
                <a:ea typeface="+mn-ea"/>
                <a:cs typeface="+mn-cs"/>
              </a:rPr>
              <a:t>#!#view-encapsulation</a:t>
            </a:r>
          </a:p>
          <a:p>
            <a:endParaRPr lang="en-US" sz="1200" b="0" i="0" kern="1200" dirty="0" smtClean="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3196717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429115564"/>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63588373"/>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333971749"/>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70777661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596038798"/>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Angular templates are </a:t>
            </a:r>
            <a:r>
              <a:rPr lang="en-US" sz="1200" b="0" i="1" kern="1200" dirty="0" smtClean="0">
                <a:solidFill>
                  <a:schemeClr val="tx1"/>
                </a:solidFill>
                <a:effectLst/>
                <a:latin typeface="+mn-lt"/>
                <a:ea typeface="+mn-ea"/>
                <a:cs typeface="+mn-cs"/>
              </a:rPr>
              <a:t>dynamic</a:t>
            </a:r>
            <a:r>
              <a:rPr lang="en-US" sz="1200" b="0" i="0" kern="1200" dirty="0" smtClean="0">
                <a:solidFill>
                  <a:schemeClr val="tx1"/>
                </a:solidFill>
                <a:effectLst/>
                <a:latin typeface="+mn-lt"/>
                <a:ea typeface="+mn-ea"/>
                <a:cs typeface="+mn-cs"/>
              </a:rPr>
              <a:t>. When Angular renders them, it transforms the DOM according to the instructions given by </a:t>
            </a:r>
            <a:r>
              <a:rPr lang="en-US" sz="1200" b="1" i="0" kern="1200" dirty="0" smtClean="0">
                <a:solidFill>
                  <a:schemeClr val="tx1"/>
                </a:solidFill>
                <a:effectLst/>
                <a:latin typeface="+mn-lt"/>
                <a:ea typeface="+mn-ea"/>
                <a:cs typeface="+mn-cs"/>
              </a:rPr>
              <a:t>directives</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A directive is a class with directive metadata. In</a:t>
            </a:r>
            <a:r>
              <a:rPr lang="en-US" sz="1200" b="0" i="0" kern="1200" baseline="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TypeScript</a:t>
            </a:r>
            <a:r>
              <a:rPr lang="en-US" sz="1200" b="0" i="0" kern="1200" dirty="0" smtClean="0">
                <a:solidFill>
                  <a:schemeClr val="tx1"/>
                </a:solidFill>
                <a:effectLst/>
                <a:latin typeface="+mn-lt"/>
                <a:ea typeface="+mn-ea"/>
                <a:cs typeface="+mn-cs"/>
              </a:rPr>
              <a:t>, we apply the @Directive decorator to attach metadata to the class.</a:t>
            </a:r>
          </a:p>
          <a:p>
            <a:endParaRPr lang="en-US" dirty="0" smtClean="0"/>
          </a:p>
          <a:p>
            <a:r>
              <a:rPr lang="en-US" dirty="0" smtClean="0"/>
              <a:t>Reference:</a:t>
            </a:r>
          </a:p>
          <a:p>
            <a:r>
              <a:rPr lang="en-US" dirty="0" smtClean="0"/>
              <a:t>https://</a:t>
            </a:r>
            <a:r>
              <a:rPr lang="en-US" dirty="0" err="1" smtClean="0"/>
              <a:t>angular.io</a:t>
            </a:r>
            <a:r>
              <a:rPr lang="en-US" dirty="0" smtClean="0"/>
              <a:t>/docs/</a:t>
            </a:r>
            <a:r>
              <a:rPr lang="en-US" dirty="0" err="1" smtClean="0"/>
              <a:t>ts</a:t>
            </a:r>
            <a:r>
              <a:rPr lang="en-US" dirty="0" smtClean="0"/>
              <a:t>/latest/guide/</a:t>
            </a:r>
            <a:r>
              <a:rPr lang="en-US" dirty="0" err="1" smtClean="0"/>
              <a:t>architecture.html</a:t>
            </a:r>
            <a:r>
              <a:rPr lang="en-US" dirty="0" smtClean="0"/>
              <a:t>#!#directives</a:t>
            </a:r>
          </a:p>
          <a:p>
            <a:r>
              <a:rPr lang="en-US" dirty="0" smtClean="0"/>
              <a:t>Image from </a:t>
            </a:r>
            <a:r>
              <a:rPr lang="en-US" dirty="0" err="1" smtClean="0"/>
              <a:t>angular.io</a:t>
            </a:r>
            <a:endParaRPr lang="en-US" dirty="0"/>
          </a:p>
        </p:txBody>
      </p:sp>
    </p:spTree>
    <p:extLst>
      <p:ext uri="{BB962C8B-B14F-4D97-AF65-F5344CB8AC3E}">
        <p14:creationId xmlns:p14="http://schemas.microsoft.com/office/powerpoint/2010/main" val="699764347"/>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1" i="0" kern="1200" dirty="0" smtClean="0">
                <a:solidFill>
                  <a:schemeClr val="tx1"/>
                </a:solidFill>
                <a:effectLst/>
                <a:latin typeface="+mn-lt"/>
                <a:ea typeface="+mn-ea"/>
                <a:cs typeface="+mn-cs"/>
              </a:rPr>
              <a:t>Component:</a:t>
            </a:r>
          </a:p>
          <a:p>
            <a:r>
              <a:rPr lang="en-US" sz="1200" b="0" i="0" kern="1200" dirty="0" smtClean="0">
                <a:solidFill>
                  <a:schemeClr val="tx1"/>
                </a:solidFill>
                <a:effectLst/>
                <a:latin typeface="+mn-lt"/>
                <a:ea typeface="+mn-ea"/>
                <a:cs typeface="+mn-cs"/>
              </a:rPr>
              <a:t>We already met one form of directive: the component.</a:t>
            </a:r>
            <a:r>
              <a:rPr lang="en-US" sz="1200" b="0" i="0" kern="1200" baseline="0" dirty="0" smtClean="0">
                <a:solidFill>
                  <a:schemeClr val="tx1"/>
                </a:solidFill>
                <a:effectLst/>
                <a:latin typeface="+mn-lt"/>
                <a:ea typeface="+mn-ea"/>
                <a:cs typeface="+mn-cs"/>
              </a:rPr>
              <a:t> </a:t>
            </a:r>
            <a:r>
              <a:rPr lang="en-US" dirty="0" smtClean="0"/>
              <a:t>@Component </a:t>
            </a:r>
            <a:r>
              <a:rPr lang="en-US" sz="1200" b="0" i="0" kern="1200" dirty="0" smtClean="0">
                <a:solidFill>
                  <a:schemeClr val="tx1"/>
                </a:solidFill>
                <a:effectLst/>
                <a:latin typeface="+mn-lt"/>
                <a:ea typeface="+mn-ea"/>
                <a:cs typeface="+mn-cs"/>
              </a:rPr>
              <a:t>decorator is actually a </a:t>
            </a:r>
            <a:r>
              <a:rPr lang="en-US" dirty="0" smtClean="0"/>
              <a:t>@Directive</a:t>
            </a:r>
            <a:r>
              <a:rPr lang="en-US" sz="1200" b="0" i="0" kern="1200" dirty="0" smtClean="0">
                <a:solidFill>
                  <a:schemeClr val="tx1"/>
                </a:solidFill>
                <a:effectLst/>
                <a:latin typeface="+mn-lt"/>
                <a:ea typeface="+mn-ea"/>
                <a:cs typeface="+mn-cs"/>
              </a:rPr>
              <a:t> decorator extended with template-oriented features.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Structural</a:t>
            </a:r>
            <a:r>
              <a:rPr lang="en-US" sz="1200" b="0" i="0" kern="1200" baseline="0" dirty="0" smtClean="0">
                <a:solidFill>
                  <a:schemeClr val="tx1"/>
                </a:solidFill>
                <a:effectLst/>
                <a:latin typeface="+mn-lt"/>
                <a:ea typeface="+mn-ea"/>
                <a:cs typeface="+mn-cs"/>
              </a:rPr>
              <a:t> and Attribute directives </a:t>
            </a:r>
            <a:r>
              <a:rPr lang="en-US" sz="1200" b="0" i="0" kern="1200" dirty="0" smtClean="0">
                <a:solidFill>
                  <a:schemeClr val="tx1"/>
                </a:solidFill>
                <a:effectLst/>
                <a:latin typeface="+mn-lt"/>
                <a:ea typeface="+mn-ea"/>
                <a:cs typeface="+mn-cs"/>
              </a:rPr>
              <a:t>tend to appear within an element tag as attributes do, sometimes by name but more often as the target of an assignment or a binding.</a:t>
            </a:r>
          </a:p>
          <a:p>
            <a:r>
              <a:rPr lang="en-US" sz="1200" b="1" i="0" kern="1200" dirty="0" smtClean="0">
                <a:solidFill>
                  <a:schemeClr val="tx1"/>
                </a:solidFill>
                <a:effectLst/>
                <a:latin typeface="+mn-lt"/>
                <a:ea typeface="+mn-ea"/>
                <a:cs typeface="+mn-cs"/>
              </a:rPr>
              <a:t>Structural:</a:t>
            </a:r>
          </a:p>
          <a:p>
            <a:r>
              <a:rPr lang="en-US" sz="1200" b="0" i="0" kern="1200" dirty="0" smtClean="0">
                <a:solidFill>
                  <a:schemeClr val="tx1"/>
                </a:solidFill>
                <a:effectLst/>
                <a:latin typeface="+mn-lt"/>
                <a:ea typeface="+mn-ea"/>
                <a:cs typeface="+mn-cs"/>
              </a:rPr>
              <a:t>*</a:t>
            </a:r>
            <a:r>
              <a:rPr lang="en-US" sz="1200" b="0" i="0" kern="1200" dirty="0" err="1" smtClean="0">
                <a:solidFill>
                  <a:schemeClr val="tx1"/>
                </a:solidFill>
                <a:effectLst/>
                <a:latin typeface="+mn-lt"/>
                <a:ea typeface="+mn-ea"/>
                <a:cs typeface="+mn-cs"/>
              </a:rPr>
              <a:t>ngFor</a:t>
            </a:r>
            <a:r>
              <a:rPr lang="en-US" sz="1200" b="0" i="0" kern="1200" dirty="0" smtClean="0">
                <a:solidFill>
                  <a:schemeClr val="tx1"/>
                </a:solidFill>
                <a:effectLst/>
                <a:latin typeface="+mn-lt"/>
                <a:ea typeface="+mn-ea"/>
                <a:cs typeface="+mn-cs"/>
              </a:rPr>
              <a:t> tells Angular to stamp out one &lt;li&gt; per item in a list.</a:t>
            </a:r>
          </a:p>
          <a:p>
            <a:r>
              <a:rPr lang="en-US" sz="1200" b="0" i="0" kern="1200" dirty="0" smtClean="0">
                <a:solidFill>
                  <a:schemeClr val="tx1"/>
                </a:solidFill>
                <a:effectLst/>
                <a:latin typeface="+mn-lt"/>
                <a:ea typeface="+mn-ea"/>
                <a:cs typeface="+mn-cs"/>
              </a:rPr>
              <a:t>*</a:t>
            </a:r>
            <a:r>
              <a:rPr lang="en-US" sz="1200" b="0" i="0" kern="1200" dirty="0" err="1" smtClean="0">
                <a:solidFill>
                  <a:schemeClr val="tx1"/>
                </a:solidFill>
                <a:effectLst/>
                <a:latin typeface="+mn-lt"/>
                <a:ea typeface="+mn-ea"/>
                <a:cs typeface="+mn-cs"/>
              </a:rPr>
              <a:t>ngIf</a:t>
            </a:r>
            <a:r>
              <a:rPr lang="en-US" sz="1200" b="0" i="0" kern="1200" dirty="0" smtClean="0">
                <a:solidFill>
                  <a:schemeClr val="tx1"/>
                </a:solidFill>
                <a:effectLst/>
                <a:latin typeface="+mn-lt"/>
                <a:ea typeface="+mn-ea"/>
                <a:cs typeface="+mn-cs"/>
              </a:rPr>
              <a:t> includes component only if a selected object exists or is </a:t>
            </a:r>
            <a:r>
              <a:rPr lang="en-US" sz="1200" b="0" i="0" kern="1200" dirty="0" err="1" smtClean="0">
                <a:solidFill>
                  <a:schemeClr val="tx1"/>
                </a:solidFill>
                <a:effectLst/>
                <a:latin typeface="+mn-lt"/>
                <a:ea typeface="+mn-ea"/>
                <a:cs typeface="+mn-cs"/>
              </a:rPr>
              <a:t>truthy</a:t>
            </a:r>
            <a:r>
              <a:rPr lang="en-US"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en-US" sz="1200" b="1" i="0" kern="1200" dirty="0" smtClean="0">
                <a:solidFill>
                  <a:schemeClr val="tx1"/>
                </a:solidFill>
                <a:effectLst/>
                <a:latin typeface="+mn-lt"/>
                <a:ea typeface="+mn-ea"/>
                <a:cs typeface="+mn-cs"/>
              </a:rPr>
              <a:t>Attribute:</a:t>
            </a:r>
          </a:p>
          <a:p>
            <a:r>
              <a:rPr lang="en-US" sz="1200" b="0" i="0" kern="1200" dirty="0" smtClean="0">
                <a:solidFill>
                  <a:schemeClr val="tx1"/>
                </a:solidFill>
                <a:effectLst/>
                <a:latin typeface="+mn-lt"/>
                <a:ea typeface="+mn-ea"/>
                <a:cs typeface="+mn-cs"/>
              </a:rPr>
              <a:t>Attribute directives in templates look like regular HTML attributes, hence the name.</a:t>
            </a:r>
          </a:p>
          <a:p>
            <a:r>
              <a:rPr lang="en-US" sz="1200" b="0" i="0" kern="1200" dirty="0" smtClean="0">
                <a:solidFill>
                  <a:schemeClr val="tx1"/>
                </a:solidFill>
                <a:effectLst/>
                <a:latin typeface="+mn-lt"/>
                <a:ea typeface="+mn-ea"/>
                <a:cs typeface="+mn-cs"/>
              </a:rPr>
              <a:t>The </a:t>
            </a:r>
            <a:r>
              <a:rPr lang="en-US" dirty="0" err="1" smtClean="0"/>
              <a:t>ngModel</a:t>
            </a:r>
            <a:r>
              <a:rPr lang="en-US" sz="1200" b="0" i="0" kern="1200" dirty="0" smtClean="0">
                <a:solidFill>
                  <a:schemeClr val="tx1"/>
                </a:solidFill>
                <a:effectLst/>
                <a:latin typeface="+mn-lt"/>
                <a:ea typeface="+mn-ea"/>
                <a:cs typeface="+mn-cs"/>
              </a:rPr>
              <a:t> directive, which implements two-way data binding, is an example of an attribute directive. </a:t>
            </a:r>
            <a:r>
              <a:rPr lang="en-US" dirty="0" err="1" smtClean="0"/>
              <a:t>ngModel</a:t>
            </a:r>
            <a:r>
              <a:rPr lang="en-US" dirty="0" smtClean="0"/>
              <a:t> </a:t>
            </a:r>
            <a:r>
              <a:rPr lang="en-US" sz="1200" b="0" i="0" kern="1200" dirty="0" smtClean="0">
                <a:solidFill>
                  <a:schemeClr val="tx1"/>
                </a:solidFill>
                <a:effectLst/>
                <a:latin typeface="+mn-lt"/>
                <a:ea typeface="+mn-ea"/>
                <a:cs typeface="+mn-cs"/>
              </a:rPr>
              <a:t>modifies the behavior of an existing element (typically an </a:t>
            </a:r>
            <a:r>
              <a:rPr lang="en-US" dirty="0" smtClean="0"/>
              <a:t>&lt;input&gt;</a:t>
            </a:r>
            <a:r>
              <a:rPr lang="en-US" sz="1200" b="0" i="0" kern="1200" dirty="0" smtClean="0">
                <a:solidFill>
                  <a:schemeClr val="tx1"/>
                </a:solidFill>
                <a:effectLst/>
                <a:latin typeface="+mn-lt"/>
                <a:ea typeface="+mn-ea"/>
                <a:cs typeface="+mn-cs"/>
              </a:rPr>
              <a:t>) by setting its display value property and responding to change events.</a:t>
            </a:r>
          </a:p>
          <a:p>
            <a:r>
              <a:rPr lang="en-US" sz="1200" b="0" i="0" kern="1200" dirty="0" err="1" smtClean="0">
                <a:solidFill>
                  <a:schemeClr val="tx1"/>
                </a:solidFill>
                <a:effectLst/>
                <a:latin typeface="+mn-lt"/>
                <a:ea typeface="+mn-ea"/>
                <a:cs typeface="+mn-cs"/>
              </a:rPr>
              <a:t>ngClass</a:t>
            </a:r>
            <a:r>
              <a:rPr lang="en-US" sz="1200" b="0" i="0" kern="1200" baseline="0" dirty="0" smtClean="0">
                <a:solidFill>
                  <a:schemeClr val="tx1"/>
                </a:solidFill>
                <a:effectLst/>
                <a:latin typeface="+mn-lt"/>
                <a:ea typeface="+mn-ea"/>
                <a:cs typeface="+mn-cs"/>
              </a:rPr>
              <a:t> and </a:t>
            </a:r>
            <a:r>
              <a:rPr lang="en-US" sz="1200" b="0" i="0" kern="1200" baseline="0" dirty="0" err="1" smtClean="0">
                <a:solidFill>
                  <a:schemeClr val="tx1"/>
                </a:solidFill>
                <a:effectLst/>
                <a:latin typeface="+mn-lt"/>
                <a:ea typeface="+mn-ea"/>
                <a:cs typeface="+mn-cs"/>
              </a:rPr>
              <a:t>ngStyle</a:t>
            </a:r>
            <a:r>
              <a:rPr lang="en-US" sz="1200" b="0" i="0" kern="1200" baseline="0" dirty="0" smtClean="0">
                <a:solidFill>
                  <a:schemeClr val="tx1"/>
                </a:solidFill>
                <a:effectLst/>
                <a:latin typeface="+mn-lt"/>
                <a:ea typeface="+mn-ea"/>
                <a:cs typeface="+mn-cs"/>
              </a:rPr>
              <a:t> are a few of the </a:t>
            </a:r>
            <a:r>
              <a:rPr lang="en-US" sz="1200" b="0" i="0" kern="1200" baseline="0" dirty="0" err="1" smtClean="0">
                <a:solidFill>
                  <a:schemeClr val="tx1"/>
                </a:solidFill>
                <a:effectLst/>
                <a:latin typeface="+mn-lt"/>
                <a:ea typeface="+mn-ea"/>
                <a:cs typeface="+mn-cs"/>
              </a:rPr>
              <a:t>handeful</a:t>
            </a:r>
            <a:r>
              <a:rPr lang="en-US" sz="1200" b="0" i="0" kern="1200" baseline="0" dirty="0" smtClean="0">
                <a:solidFill>
                  <a:schemeClr val="tx1"/>
                </a:solidFill>
                <a:effectLst/>
                <a:latin typeface="+mn-lt"/>
                <a:ea typeface="+mn-ea"/>
                <a:cs typeface="+mn-cs"/>
              </a:rPr>
              <a:t> of other attribute directives</a:t>
            </a:r>
          </a:p>
          <a:p>
            <a:endParaRPr lang="en-US" sz="1200" b="0" i="0" kern="1200" baseline="0" dirty="0" smtClean="0">
              <a:solidFill>
                <a:schemeClr val="tx1"/>
              </a:solidFill>
              <a:effectLst/>
              <a:latin typeface="+mn-lt"/>
              <a:ea typeface="+mn-ea"/>
              <a:cs typeface="+mn-cs"/>
            </a:endParaRPr>
          </a:p>
          <a:p>
            <a:r>
              <a:rPr lang="en-US" sz="1200" b="1" i="0" kern="1200" baseline="0" dirty="0" smtClean="0">
                <a:solidFill>
                  <a:schemeClr val="tx1"/>
                </a:solidFill>
                <a:effectLst/>
                <a:latin typeface="+mn-lt"/>
                <a:ea typeface="+mn-ea"/>
                <a:cs typeface="+mn-cs"/>
              </a:rPr>
              <a:t>Reference: </a:t>
            </a:r>
          </a:p>
          <a:p>
            <a:r>
              <a:rPr lang="en-US" dirty="0" smtClean="0"/>
              <a:t>https://</a:t>
            </a:r>
            <a:r>
              <a:rPr lang="en-US" dirty="0" err="1" smtClean="0"/>
              <a:t>angular.io</a:t>
            </a:r>
            <a:r>
              <a:rPr lang="en-US" dirty="0" smtClean="0"/>
              <a:t>/docs/</a:t>
            </a:r>
            <a:r>
              <a:rPr lang="en-US" dirty="0" err="1" smtClean="0"/>
              <a:t>ts</a:t>
            </a:r>
            <a:r>
              <a:rPr lang="en-US" dirty="0" smtClean="0"/>
              <a:t>/latest/guide/</a:t>
            </a:r>
            <a:r>
              <a:rPr lang="en-US" dirty="0" err="1" smtClean="0"/>
              <a:t>architecture.html</a:t>
            </a:r>
            <a:r>
              <a:rPr lang="en-US" dirty="0" smtClean="0"/>
              <a:t>#!#directives</a:t>
            </a:r>
            <a:endParaRPr lang="en-US" dirty="0"/>
          </a:p>
        </p:txBody>
      </p:sp>
    </p:spTree>
    <p:extLst>
      <p:ext uri="{BB962C8B-B14F-4D97-AF65-F5344CB8AC3E}">
        <p14:creationId xmlns:p14="http://schemas.microsoft.com/office/powerpoint/2010/main" val="1822440573"/>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73540427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The </a:t>
            </a:r>
            <a:r>
              <a:rPr lang="en-US" dirty="0" err="1" smtClean="0"/>
              <a:t>ngIf</a:t>
            </a:r>
            <a:r>
              <a:rPr lang="en-US" sz="1200" b="0" i="0" kern="1200" dirty="0" smtClean="0">
                <a:solidFill>
                  <a:schemeClr val="tx1"/>
                </a:solidFill>
                <a:effectLst/>
                <a:latin typeface="+mn-lt"/>
                <a:ea typeface="+mn-ea"/>
                <a:cs typeface="+mn-cs"/>
              </a:rPr>
              <a:t> directive does not hide the element. Using browser developer tools we can see that, when the condition is true, the top paragraph is in the DOM and the bottom disused paragraph is completely absent from the DOM!</a:t>
            </a:r>
            <a:endParaRPr lang="en-US" dirty="0"/>
          </a:p>
        </p:txBody>
      </p:sp>
    </p:spTree>
    <p:extLst>
      <p:ext uri="{BB962C8B-B14F-4D97-AF65-F5344CB8AC3E}">
        <p14:creationId xmlns:p14="http://schemas.microsoft.com/office/powerpoint/2010/main" val="2024332016"/>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46673979"/>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0439771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effectLst/>
              </a:rPr>
              <a:t>References:</a:t>
            </a:r>
          </a:p>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effectLst/>
              </a:rPr>
              <a:t>https://</a:t>
            </a:r>
            <a:r>
              <a:rPr lang="en-US" b="0" dirty="0" err="1" smtClean="0">
                <a:effectLst/>
              </a:rPr>
              <a:t>docs.npmjs.com</a:t>
            </a:r>
            <a:r>
              <a:rPr lang="en-US" b="0" dirty="0" smtClean="0">
                <a:effectLst/>
              </a:rPr>
              <a:t>/files/package-locks</a:t>
            </a:r>
          </a:p>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effectLst/>
              </a:rPr>
              <a:t>https://</a:t>
            </a:r>
            <a:r>
              <a:rPr lang="en-US" b="0" dirty="0" err="1" smtClean="0">
                <a:effectLst/>
              </a:rPr>
              <a:t>medium.com</a:t>
            </a:r>
            <a:r>
              <a:rPr lang="en-US" b="0" dirty="0" smtClean="0">
                <a:effectLst/>
              </a:rPr>
              <a:t>/</a:t>
            </a:r>
            <a:r>
              <a:rPr lang="en-US" b="0" dirty="0" err="1" smtClean="0">
                <a:effectLst/>
              </a:rPr>
              <a:t>coinmonks</a:t>
            </a:r>
            <a:r>
              <a:rPr lang="en-US" b="0" dirty="0" smtClean="0">
                <a:effectLst/>
              </a:rPr>
              <a:t>/everything-you-wanted-to-know-about-package-lock-json-b81911aa8ab8</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smtClean="0">
              <a:effectLst/>
            </a:endParaRPr>
          </a:p>
        </p:txBody>
      </p:sp>
    </p:spTree>
    <p:extLst>
      <p:ext uri="{BB962C8B-B14F-4D97-AF65-F5344CB8AC3E}">
        <p14:creationId xmlns:p14="http://schemas.microsoft.com/office/powerpoint/2010/main" val="209023375"/>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The can</a:t>
            </a:r>
            <a:r>
              <a:rPr lang="en-US" baseline="0" dirty="0" smtClean="0"/>
              <a:t> also hide an element using:</a:t>
            </a:r>
          </a:p>
          <a:p>
            <a:r>
              <a:rPr lang="en-US" sz="1200" dirty="0" smtClean="0">
                <a:latin typeface="Roboto Mono" charset="0"/>
                <a:ea typeface="Roboto Mono" charset="0"/>
                <a:cs typeface="Roboto Mono" charset="0"/>
              </a:rPr>
              <a:t>&lt;</a:t>
            </a:r>
            <a:r>
              <a:rPr lang="en-US" sz="1200" b="1" dirty="0" smtClean="0">
                <a:solidFill>
                  <a:srgbClr val="000080"/>
                </a:solidFill>
                <a:latin typeface="Roboto Mono" charset="0"/>
                <a:ea typeface="Roboto Mono" charset="0"/>
                <a:cs typeface="Roboto Mono" charset="0"/>
              </a:rPr>
              <a:t>p </a:t>
            </a:r>
            <a:r>
              <a:rPr lang="en-US" sz="1200" dirty="0" smtClean="0">
                <a:latin typeface="Roboto Mono" charset="0"/>
                <a:ea typeface="Roboto Mono" charset="0"/>
                <a:cs typeface="Roboto Mono" charset="0"/>
              </a:rPr>
              <a:t>[</a:t>
            </a:r>
            <a:r>
              <a:rPr lang="en-US" sz="1200" dirty="0" err="1" smtClean="0">
                <a:latin typeface="Roboto Mono" charset="0"/>
                <a:ea typeface="Roboto Mono" charset="0"/>
                <a:cs typeface="Roboto Mono" charset="0"/>
              </a:rPr>
              <a:t>style.display</a:t>
            </a:r>
            <a:r>
              <a:rPr lang="en-US" sz="1200" dirty="0" smtClean="0">
                <a:latin typeface="Roboto Mono" charset="0"/>
                <a:ea typeface="Roboto Mono" charset="0"/>
                <a:cs typeface="Roboto Mono" charset="0"/>
              </a:rPr>
              <a:t>]=</a:t>
            </a:r>
            <a:r>
              <a:rPr lang="en-US" sz="1200" b="1" dirty="0" smtClean="0">
                <a:solidFill>
                  <a:srgbClr val="008000"/>
                </a:solidFill>
                <a:latin typeface="Roboto Mono" charset="0"/>
                <a:ea typeface="Roboto Mono" charset="0"/>
                <a:cs typeface="Roboto Mono" charset="0"/>
              </a:rPr>
              <a:t>"</a:t>
            </a:r>
            <a:r>
              <a:rPr lang="en-US" sz="1200" b="1" dirty="0" err="1" smtClean="0">
                <a:solidFill>
                  <a:srgbClr val="008000"/>
                </a:solidFill>
                <a:latin typeface="Roboto Mono" charset="0"/>
                <a:ea typeface="Roboto Mono" charset="0"/>
                <a:cs typeface="Roboto Mono" charset="0"/>
              </a:rPr>
              <a:t>isVisible</a:t>
            </a:r>
            <a:r>
              <a:rPr lang="en-US" sz="1200" b="1" dirty="0" smtClean="0">
                <a:solidFill>
                  <a:srgbClr val="008000"/>
                </a:solidFill>
                <a:latin typeface="Roboto Mono" charset="0"/>
                <a:ea typeface="Roboto Mono" charset="0"/>
                <a:cs typeface="Roboto Mono" charset="0"/>
              </a:rPr>
              <a:t> ? '</a:t>
            </a:r>
            <a:r>
              <a:rPr lang="en-US" sz="1200" b="1" dirty="0" err="1" smtClean="0">
                <a:solidFill>
                  <a:srgbClr val="008000"/>
                </a:solidFill>
                <a:latin typeface="Roboto Mono" charset="0"/>
                <a:ea typeface="Roboto Mono" charset="0"/>
                <a:cs typeface="Roboto Mono" charset="0"/>
              </a:rPr>
              <a:t>block':'none</a:t>
            </a:r>
            <a:r>
              <a:rPr lang="en-US" sz="1200" b="1" dirty="0" smtClean="0">
                <a:solidFill>
                  <a:srgbClr val="008000"/>
                </a:solidFill>
                <a:latin typeface="Roboto Mono" charset="0"/>
                <a:ea typeface="Roboto Mono" charset="0"/>
                <a:cs typeface="Roboto Mono" charset="0"/>
              </a:rPr>
              <a:t>'" </a:t>
            </a:r>
            <a:r>
              <a:rPr lang="en-US" sz="1200" dirty="0" smtClean="0">
                <a:latin typeface="Roboto Mono" charset="0"/>
                <a:ea typeface="Roboto Mono" charset="0"/>
                <a:cs typeface="Roboto Mono" charset="0"/>
              </a:rPr>
              <a:t>&gt;</a:t>
            </a:r>
          </a:p>
          <a:p>
            <a:endParaRPr lang="en-US" baseline="0" dirty="0" smtClean="0"/>
          </a:p>
          <a:p>
            <a:r>
              <a:rPr lang="en-US" baseline="0" dirty="0" smtClean="0"/>
              <a:t>One uses CSS to hide the other uses a native DOM property they are both hiding the element so have similar performance trade-offs when compared to </a:t>
            </a:r>
            <a:r>
              <a:rPr lang="en-US" baseline="0" dirty="0" err="1" smtClean="0"/>
              <a:t>ngIf</a:t>
            </a:r>
            <a:r>
              <a:rPr lang="en-US" baseline="0" dirty="0" smtClean="0"/>
              <a:t>.</a:t>
            </a:r>
            <a:endParaRPr lang="en-US" dirty="0"/>
          </a:p>
        </p:txBody>
      </p:sp>
    </p:spTree>
    <p:extLst>
      <p:ext uri="{BB962C8B-B14F-4D97-AF65-F5344CB8AC3E}">
        <p14:creationId xmlns:p14="http://schemas.microsoft.com/office/powerpoint/2010/main" val="1303663452"/>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715432419"/>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401282540"/>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The asterisk is "syntactic sugar". It simplifies </a:t>
            </a:r>
            <a:r>
              <a:rPr lang="en-US" dirty="0" err="1" smtClean="0"/>
              <a:t>ngIf</a:t>
            </a:r>
            <a:r>
              <a:rPr lang="en-US" sz="1200" b="0" i="0" kern="1200" dirty="0" smtClean="0">
                <a:solidFill>
                  <a:schemeClr val="tx1"/>
                </a:solidFill>
                <a:effectLst/>
                <a:latin typeface="+mn-lt"/>
                <a:ea typeface="+mn-ea"/>
                <a:cs typeface="+mn-cs"/>
              </a:rPr>
              <a:t> and </a:t>
            </a:r>
            <a:r>
              <a:rPr lang="en-US" dirty="0" err="1" smtClean="0"/>
              <a:t>ngFor</a:t>
            </a:r>
            <a:r>
              <a:rPr lang="en-US" sz="1200" b="0" i="0" kern="1200" dirty="0" smtClean="0">
                <a:solidFill>
                  <a:schemeClr val="tx1"/>
                </a:solidFill>
                <a:effectLst/>
                <a:latin typeface="+mn-lt"/>
                <a:ea typeface="+mn-ea"/>
                <a:cs typeface="+mn-cs"/>
              </a:rPr>
              <a:t> for both the writer and the reader. Under the hood, Angular replaces the asterisk version with a more verbose </a:t>
            </a:r>
            <a:r>
              <a:rPr lang="en-US" dirty="0" smtClean="0"/>
              <a:t>&lt;ng-template&gt;</a:t>
            </a:r>
            <a:r>
              <a:rPr lang="en-US" sz="1200" b="0" i="0" kern="1200" dirty="0" smtClean="0">
                <a:solidFill>
                  <a:schemeClr val="tx1"/>
                </a:solidFill>
                <a:effectLst/>
                <a:latin typeface="+mn-lt"/>
                <a:ea typeface="+mn-ea"/>
                <a:cs typeface="+mn-cs"/>
              </a:rPr>
              <a:t> form.</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Most of us would rather write in style (A).</a:t>
            </a:r>
          </a:p>
          <a:p>
            <a:r>
              <a:rPr lang="en-US" sz="1200" b="0" i="0" kern="1200" dirty="0" smtClean="0">
                <a:solidFill>
                  <a:schemeClr val="tx1"/>
                </a:solidFill>
                <a:effectLst/>
                <a:latin typeface="+mn-lt"/>
                <a:ea typeface="+mn-ea"/>
                <a:cs typeface="+mn-cs"/>
              </a:rPr>
              <a:t>It's worth knowing that Angular expands style (A) into style (B). It moves the paragraph and its contents inside a&lt;template&gt; tag. It moves the directive up to the &lt;template&gt; tag where it becomes a property binding, surrounded in square brackets. The </a:t>
            </a:r>
            <a:r>
              <a:rPr lang="en-US" sz="1200" b="0" i="0" kern="1200" dirty="0" err="1" smtClean="0">
                <a:solidFill>
                  <a:schemeClr val="tx1"/>
                </a:solidFill>
                <a:effectLst/>
                <a:latin typeface="+mn-lt"/>
                <a:ea typeface="+mn-ea"/>
                <a:cs typeface="+mn-cs"/>
              </a:rPr>
              <a:t>boolean</a:t>
            </a:r>
            <a:r>
              <a:rPr lang="en-US" sz="1200" b="0" i="0" kern="1200" dirty="0" smtClean="0">
                <a:solidFill>
                  <a:schemeClr val="tx1"/>
                </a:solidFill>
                <a:effectLst/>
                <a:latin typeface="+mn-lt"/>
                <a:ea typeface="+mn-ea"/>
                <a:cs typeface="+mn-cs"/>
              </a:rPr>
              <a:t> value of the host component's condition property determines whether the templated content is displayed or not.</a:t>
            </a:r>
          </a:p>
        </p:txBody>
      </p:sp>
    </p:spTree>
    <p:extLst>
      <p:ext uri="{BB962C8B-B14F-4D97-AF65-F5344CB8AC3E}">
        <p14:creationId xmlns:p14="http://schemas.microsoft.com/office/powerpoint/2010/main" val="993857814"/>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See</a:t>
            </a:r>
            <a:r>
              <a:rPr lang="en-US" baseline="0" dirty="0" smtClean="0"/>
              <a:t> demos/</a:t>
            </a:r>
            <a:r>
              <a:rPr lang="en-US" baseline="0" dirty="0" err="1" smtClean="0"/>
              <a:t>ngswitch</a:t>
            </a:r>
            <a:r>
              <a:rPr lang="en-US" baseline="0" dirty="0" smtClean="0"/>
              <a:t>.</a:t>
            </a:r>
          </a:p>
          <a:p>
            <a:r>
              <a:rPr lang="en-US" baseline="0" dirty="0" smtClean="0"/>
              <a:t>Reference: </a:t>
            </a:r>
          </a:p>
          <a:p>
            <a:r>
              <a:rPr lang="en-US" baseline="0" dirty="0" smtClean="0"/>
              <a:t>https://</a:t>
            </a:r>
            <a:r>
              <a:rPr lang="en-US" baseline="0" dirty="0" err="1" smtClean="0"/>
              <a:t>angular.io</a:t>
            </a:r>
            <a:r>
              <a:rPr lang="en-US" baseline="0" dirty="0" smtClean="0"/>
              <a:t>/docs/</a:t>
            </a:r>
            <a:r>
              <a:rPr lang="en-US" baseline="0" dirty="0" err="1" smtClean="0"/>
              <a:t>ts</a:t>
            </a:r>
            <a:r>
              <a:rPr lang="en-US" baseline="0" dirty="0" smtClean="0"/>
              <a:t>/latest/</a:t>
            </a:r>
            <a:r>
              <a:rPr lang="en-US" baseline="0" dirty="0" err="1" smtClean="0"/>
              <a:t>api</a:t>
            </a:r>
            <a:r>
              <a:rPr lang="en-US" baseline="0" dirty="0" smtClean="0"/>
              <a:t>/common/index/</a:t>
            </a:r>
            <a:r>
              <a:rPr lang="en-US" baseline="0" dirty="0" err="1" smtClean="0"/>
              <a:t>NgSwitch-directive.html</a:t>
            </a:r>
            <a:endParaRPr lang="en-US" baseline="0" dirty="0" smtClean="0"/>
          </a:p>
          <a:p>
            <a:r>
              <a:rPr lang="en-US" dirty="0" smtClean="0"/>
              <a:t>http://</a:t>
            </a:r>
            <a:r>
              <a:rPr lang="en-US" dirty="0" err="1" smtClean="0"/>
              <a:t>plnkr.co</a:t>
            </a:r>
            <a:r>
              <a:rPr lang="en-US" dirty="0" smtClean="0"/>
              <a:t>/edit/ipzEQZnRrJqSui51hg8A?p=options</a:t>
            </a:r>
          </a:p>
          <a:p>
            <a:endParaRPr lang="en-US" dirty="0"/>
          </a:p>
        </p:txBody>
      </p:sp>
    </p:spTree>
    <p:extLst>
      <p:ext uri="{BB962C8B-B14F-4D97-AF65-F5344CB8AC3E}">
        <p14:creationId xmlns:p14="http://schemas.microsoft.com/office/powerpoint/2010/main" val="1622847868"/>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99170458"/>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 this section, we will learn</a:t>
            </a:r>
            <a:r>
              <a:rPr lang="en-US" baseline="0" dirty="0" smtClean="0"/>
              <a:t> how to use model-driven or reactive forms.</a:t>
            </a:r>
            <a:endParaRPr lang="en-US" dirty="0"/>
          </a:p>
        </p:txBody>
      </p:sp>
    </p:spTree>
    <p:extLst>
      <p:ext uri="{BB962C8B-B14F-4D97-AF65-F5344CB8AC3E}">
        <p14:creationId xmlns:p14="http://schemas.microsoft.com/office/powerpoint/2010/main" val="698681316"/>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260806157"/>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a:t>
            </a:r>
            <a:r>
              <a:rPr lang="en-US" baseline="0" dirty="0" smtClean="0"/>
              <a:t> this section, we will focus on the model-driven form strategy.</a:t>
            </a:r>
            <a:endParaRPr lang="en-US" dirty="0"/>
          </a:p>
        </p:txBody>
      </p:sp>
    </p:spTree>
    <p:extLst>
      <p:ext uri="{BB962C8B-B14F-4D97-AF65-F5344CB8AC3E}">
        <p14:creationId xmlns:p14="http://schemas.microsoft.com/office/powerpoint/2010/main" val="1983408566"/>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To start using</a:t>
            </a:r>
            <a:r>
              <a:rPr lang="en-US" baseline="0" dirty="0" smtClean="0"/>
              <a:t> reactive forms you need to import the </a:t>
            </a:r>
            <a:r>
              <a:rPr lang="en-US" b="1" baseline="0" dirty="0" err="1" smtClean="0"/>
              <a:t>ReactiveFormsModule</a:t>
            </a:r>
            <a:r>
              <a:rPr lang="en-US" baseline="0" dirty="0" smtClean="0"/>
              <a:t> into one of your application’s modules.</a:t>
            </a:r>
          </a:p>
          <a:p>
            <a:r>
              <a:rPr lang="en-US" baseline="0" dirty="0" smtClean="0"/>
              <a:t>If you are not using template-driven forms you can also remove the reference to the </a:t>
            </a:r>
            <a:r>
              <a:rPr lang="en-US" b="1" baseline="0" dirty="0" err="1" smtClean="0"/>
              <a:t>FormsModule</a:t>
            </a:r>
            <a:r>
              <a:rPr lang="en-US" baseline="0" dirty="0" smtClean="0"/>
              <a:t>.</a:t>
            </a:r>
            <a:endParaRPr lang="en-US" dirty="0"/>
          </a:p>
        </p:txBody>
      </p:sp>
    </p:spTree>
    <p:extLst>
      <p:ext uri="{BB962C8B-B14F-4D97-AF65-F5344CB8AC3E}">
        <p14:creationId xmlns:p14="http://schemas.microsoft.com/office/powerpoint/2010/main" val="16231737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effectLst/>
              </a:rPr>
              <a:t>References:</a:t>
            </a:r>
          </a:p>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effectLst/>
              </a:rPr>
              <a:t>https://</a:t>
            </a:r>
            <a:r>
              <a:rPr lang="en-US" b="0" dirty="0" err="1" smtClean="0">
                <a:effectLst/>
              </a:rPr>
              <a:t>docs.npmjs.com</a:t>
            </a:r>
            <a:r>
              <a:rPr lang="en-US" b="0" dirty="0" smtClean="0">
                <a:effectLst/>
              </a:rPr>
              <a:t>/files/package-locks</a:t>
            </a:r>
          </a:p>
          <a:p>
            <a:endParaRPr lang="en-US" dirty="0"/>
          </a:p>
        </p:txBody>
      </p:sp>
    </p:spTree>
    <p:extLst>
      <p:ext uri="{BB962C8B-B14F-4D97-AF65-F5344CB8AC3E}">
        <p14:creationId xmlns:p14="http://schemas.microsoft.com/office/powerpoint/2010/main" val="2034165280"/>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28800624"/>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35433017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8942519"/>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59406697"/>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564085273"/>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319481328"/>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760348378"/>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a:t>
            </a:r>
          </a:p>
          <a:p>
            <a:r>
              <a:rPr lang="en-US" dirty="0" smtClean="0"/>
              <a:t>https://</a:t>
            </a:r>
            <a:r>
              <a:rPr lang="en-US" dirty="0" err="1" smtClean="0"/>
              <a:t>angular.io</a:t>
            </a:r>
            <a:r>
              <a:rPr lang="en-US" dirty="0" smtClean="0"/>
              <a:t>/guide/architecture-services</a:t>
            </a:r>
          </a:p>
          <a:p>
            <a:endParaRPr lang="en-US" dirty="0"/>
          </a:p>
        </p:txBody>
      </p:sp>
    </p:spTree>
    <p:extLst>
      <p:ext uri="{BB962C8B-B14F-4D97-AF65-F5344CB8AC3E}">
        <p14:creationId xmlns:p14="http://schemas.microsoft.com/office/powerpoint/2010/main" val="1636992528"/>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smtClean="0"/>
          </a:p>
          <a:p>
            <a:r>
              <a:rPr lang="en-US" dirty="0" smtClean="0"/>
              <a:t>Reference:</a:t>
            </a:r>
          </a:p>
          <a:p>
            <a:r>
              <a:rPr lang="en-US" dirty="0" smtClean="0"/>
              <a:t>https://</a:t>
            </a:r>
            <a:r>
              <a:rPr lang="en-US" dirty="0" err="1" smtClean="0"/>
              <a:t>angular.io</a:t>
            </a:r>
            <a:r>
              <a:rPr lang="en-US" dirty="0" smtClean="0"/>
              <a:t>/guide/architecture-services</a:t>
            </a:r>
          </a:p>
          <a:p>
            <a:endParaRPr lang="en-US" dirty="0"/>
          </a:p>
        </p:txBody>
      </p:sp>
    </p:spTree>
    <p:extLst>
      <p:ext uri="{BB962C8B-B14F-4D97-AF65-F5344CB8AC3E}">
        <p14:creationId xmlns:p14="http://schemas.microsoft.com/office/powerpoint/2010/main" val="841459642"/>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337706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err="1" smtClean="0">
                <a:solidFill>
                  <a:schemeClr val="tx1"/>
                </a:solidFill>
                <a:effectLst/>
                <a:latin typeface="+mn-lt"/>
                <a:ea typeface="+mn-ea"/>
                <a:cs typeface="+mn-cs"/>
              </a:rPr>
              <a:t>npm's</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3"/>
              </a:rPr>
              <a:t>scripts directive</a:t>
            </a:r>
            <a:r>
              <a:rPr lang="en-US" sz="1200" b="0" i="0" kern="1200" dirty="0" smtClean="0">
                <a:solidFill>
                  <a:schemeClr val="tx1"/>
                </a:solidFill>
                <a:effectLst/>
                <a:latin typeface="+mn-lt"/>
                <a:ea typeface="+mn-ea"/>
                <a:cs typeface="+mn-cs"/>
              </a:rPr>
              <a:t> can do everything that these build tools can, more succinctly, more elegantly, with less package dependencies and less maintenance overhead. </a:t>
            </a:r>
            <a:endParaRPr lang="en-US" dirty="0" smtClean="0"/>
          </a:p>
          <a:p>
            <a:r>
              <a:rPr lang="en-US" dirty="0" smtClean="0"/>
              <a:t>Reference: https://</a:t>
            </a:r>
            <a:r>
              <a:rPr lang="en-US" dirty="0" err="1" smtClean="0"/>
              <a:t>docs.npmjs.com</a:t>
            </a:r>
            <a:r>
              <a:rPr lang="en-US" dirty="0" smtClean="0"/>
              <a:t>/</a:t>
            </a:r>
            <a:r>
              <a:rPr lang="en-US" dirty="0" err="1" smtClean="0"/>
              <a:t>misc</a:t>
            </a:r>
            <a:r>
              <a:rPr lang="en-US" dirty="0" smtClean="0"/>
              <a:t>/scripts</a:t>
            </a:r>
            <a:endParaRPr lang="en-US" dirty="0"/>
          </a:p>
        </p:txBody>
      </p:sp>
    </p:spTree>
    <p:extLst>
      <p:ext uri="{BB962C8B-B14F-4D97-AF65-F5344CB8AC3E}">
        <p14:creationId xmlns:p14="http://schemas.microsoft.com/office/powerpoint/2010/main" val="1923527412"/>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https://</a:t>
            </a:r>
            <a:r>
              <a:rPr lang="en-US" dirty="0" err="1" smtClean="0"/>
              <a:t>stackoverflow.com</a:t>
            </a:r>
            <a:r>
              <a:rPr lang="en-US" dirty="0" smtClean="0"/>
              <a:t>/questions/35763730/difference-between-constructor-and-</a:t>
            </a:r>
            <a:r>
              <a:rPr lang="en-US" dirty="0" err="1" smtClean="0"/>
              <a:t>ngoninit</a:t>
            </a:r>
            <a:r>
              <a:rPr lang="en-US" dirty="0" smtClean="0"/>
              <a:t>/35763811</a:t>
            </a:r>
          </a:p>
          <a:p>
            <a:pPr fontAlgn="base"/>
            <a:r>
              <a:rPr lang="en-US" sz="1100" b="0" i="0" kern="1200" dirty="0" err="1" smtClean="0">
                <a:solidFill>
                  <a:schemeClr val="tx1"/>
                </a:solidFill>
                <a:effectLst/>
                <a:latin typeface="Palatino" charset="0"/>
                <a:ea typeface="Palatino" charset="0"/>
                <a:cs typeface="Palatino" charset="0"/>
              </a:rPr>
              <a:t>ngOnChanges</a:t>
            </a:r>
            <a:r>
              <a:rPr lang="en-US" sz="1100" b="0" i="0" kern="1200" dirty="0" smtClean="0">
                <a:solidFill>
                  <a:schemeClr val="tx1"/>
                </a:solidFill>
                <a:effectLst/>
                <a:latin typeface="Palatino" charset="0"/>
                <a:ea typeface="Palatino" charset="0"/>
                <a:cs typeface="Palatino" charset="0"/>
              </a:rPr>
              <a:t> is called when an input or output binding value changes</a:t>
            </a:r>
          </a:p>
          <a:p>
            <a:pPr fontAlgn="base"/>
            <a:r>
              <a:rPr lang="en-US" sz="1100" b="0" i="0" kern="1200" dirty="0" err="1" smtClean="0">
                <a:solidFill>
                  <a:schemeClr val="tx1"/>
                </a:solidFill>
                <a:effectLst/>
                <a:latin typeface="Palatino" charset="0"/>
                <a:ea typeface="Palatino" charset="0"/>
                <a:cs typeface="Palatino" charset="0"/>
              </a:rPr>
              <a:t>ngOnInit</a:t>
            </a:r>
            <a:r>
              <a:rPr lang="en-US" sz="1100" b="0" i="0" kern="1200" dirty="0" smtClean="0">
                <a:solidFill>
                  <a:schemeClr val="tx1"/>
                </a:solidFill>
                <a:effectLst/>
                <a:latin typeface="Palatino" charset="0"/>
                <a:ea typeface="Palatino" charset="0"/>
                <a:cs typeface="Palatino" charset="0"/>
              </a:rPr>
              <a:t> is called after the first </a:t>
            </a:r>
            <a:r>
              <a:rPr lang="en-US" sz="1100" b="0" i="0" kern="1200" dirty="0" err="1" smtClean="0">
                <a:solidFill>
                  <a:schemeClr val="tx1"/>
                </a:solidFill>
                <a:effectLst/>
                <a:latin typeface="Palatino" charset="0"/>
                <a:ea typeface="Palatino" charset="0"/>
                <a:cs typeface="Palatino" charset="0"/>
              </a:rPr>
              <a:t>ngOnChanges</a:t>
            </a:r>
            <a:endParaRPr lang="en-US" dirty="0" smtClean="0"/>
          </a:p>
          <a:p>
            <a:r>
              <a:rPr lang="en-US" dirty="0" smtClean="0"/>
              <a:t>If initialization requires access</a:t>
            </a:r>
            <a:r>
              <a:rPr lang="en-US" baseline="0" dirty="0" smtClean="0"/>
              <a:t> to </a:t>
            </a:r>
            <a:r>
              <a:rPr lang="en-US" dirty="0" smtClean="0"/>
              <a:t>an input</a:t>
            </a:r>
            <a:r>
              <a:rPr lang="en-US" baseline="0" dirty="0" smtClean="0"/>
              <a:t> parameter then you need to use </a:t>
            </a:r>
            <a:r>
              <a:rPr lang="en-US" baseline="0" dirty="0" err="1" smtClean="0"/>
              <a:t>ngOnOnit</a:t>
            </a:r>
            <a:r>
              <a:rPr lang="en-US" baseline="0" dirty="0" smtClean="0"/>
              <a:t>.</a:t>
            </a:r>
            <a:endParaRPr lang="en-US" dirty="0"/>
          </a:p>
        </p:txBody>
      </p:sp>
    </p:spTree>
    <p:extLst>
      <p:ext uri="{BB962C8B-B14F-4D97-AF65-F5344CB8AC3E}">
        <p14:creationId xmlns:p14="http://schemas.microsoft.com/office/powerpoint/2010/main" val="227164872"/>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08520595"/>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85557738"/>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064927914"/>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a:t>
            </a:r>
            <a:r>
              <a:rPr lang="en-US" baseline="0" dirty="0" smtClean="0"/>
              <a:t> https://</a:t>
            </a:r>
            <a:r>
              <a:rPr lang="en-US" baseline="0" dirty="0" err="1" smtClean="0"/>
              <a:t>stackoverflow.com</a:t>
            </a:r>
            <a:r>
              <a:rPr lang="en-US" baseline="0" dirty="0" smtClean="0"/>
              <a:t>/questions/130794/what-is-dependency-injection</a:t>
            </a:r>
            <a:endParaRPr lang="en-US" dirty="0" smtClean="0"/>
          </a:p>
        </p:txBody>
      </p:sp>
    </p:spTree>
    <p:extLst>
      <p:ext uri="{BB962C8B-B14F-4D97-AF65-F5344CB8AC3E}">
        <p14:creationId xmlns:p14="http://schemas.microsoft.com/office/powerpoint/2010/main" val="581767404"/>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algn="l">
              <a:buFontTx/>
              <a:buNone/>
            </a:pPr>
            <a:r>
              <a:rPr lang="en-US" dirty="0" smtClean="0"/>
              <a:t>The top example gets</a:t>
            </a:r>
            <a:r>
              <a:rPr lang="en-US" baseline="0" dirty="0" smtClean="0"/>
              <a:t> the objects it depends on (dependencies) by calling using the new keyword and instantiating it.</a:t>
            </a:r>
          </a:p>
          <a:p>
            <a:pPr algn="l">
              <a:buFontTx/>
              <a:buNone/>
            </a:pPr>
            <a:endParaRPr lang="en-US" baseline="0" dirty="0" smtClean="0"/>
          </a:p>
          <a:p>
            <a:pPr algn="l">
              <a:buFontTx/>
              <a:buNone/>
            </a:pPr>
            <a:r>
              <a:rPr lang="en-US" baseline="0" dirty="0" smtClean="0"/>
              <a:t>How might you replace the implementation of the </a:t>
            </a:r>
            <a:r>
              <a:rPr lang="en-US" baseline="0" dirty="0" err="1" smtClean="0"/>
              <a:t>customService</a:t>
            </a:r>
            <a:r>
              <a:rPr lang="en-US" baseline="0" dirty="0" smtClean="0"/>
              <a:t> inside the </a:t>
            </a:r>
            <a:r>
              <a:rPr lang="en-US" sz="1100" dirty="0" err="1" smtClean="0">
                <a:latin typeface="Roboto Mono" charset="0"/>
                <a:ea typeface="Roboto Mono" charset="0"/>
                <a:cs typeface="Roboto Mono" charset="0"/>
              </a:rPr>
              <a:t>CustomersComponent</a:t>
            </a:r>
            <a:r>
              <a:rPr lang="en-US" baseline="0" dirty="0" smtClean="0"/>
              <a:t>?</a:t>
            </a:r>
          </a:p>
          <a:p>
            <a:pPr algn="l">
              <a:buFontTx/>
              <a:buNone/>
            </a:pPr>
            <a:endParaRPr lang="en-US" baseline="0" dirty="0" smtClean="0"/>
          </a:p>
          <a:p>
            <a:pPr algn="l">
              <a:buFontTx/>
              <a:buNone/>
            </a:pPr>
            <a:r>
              <a:rPr lang="en-US" baseline="0" dirty="0" smtClean="0"/>
              <a:t>The bottom example injects its dependencies in the constructor so it is possible to change its implementation without changing code in the </a:t>
            </a:r>
            <a:r>
              <a:rPr lang="en-US" sz="1100" dirty="0" err="1" smtClean="0">
                <a:latin typeface="Roboto Mono" charset="0"/>
                <a:ea typeface="Roboto Mono" charset="0"/>
                <a:cs typeface="Roboto Mono" charset="0"/>
              </a:rPr>
              <a:t>CustomersComponent</a:t>
            </a:r>
            <a:r>
              <a:rPr lang="en-US" baseline="0" dirty="0" smtClean="0"/>
              <a:t>.</a:t>
            </a:r>
            <a:endParaRPr lang="en-US" dirty="0"/>
          </a:p>
        </p:txBody>
      </p:sp>
    </p:spTree>
    <p:extLst>
      <p:ext uri="{BB962C8B-B14F-4D97-AF65-F5344CB8AC3E}">
        <p14:creationId xmlns:p14="http://schemas.microsoft.com/office/powerpoint/2010/main" val="1953820352"/>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smtClean="0"/>
          </a:p>
        </p:txBody>
      </p:sp>
    </p:spTree>
    <p:extLst>
      <p:ext uri="{BB962C8B-B14F-4D97-AF65-F5344CB8AC3E}">
        <p14:creationId xmlns:p14="http://schemas.microsoft.com/office/powerpoint/2010/main" val="1755325778"/>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a:t>
            </a:r>
            <a:r>
              <a:rPr lang="en-US" baseline="0" dirty="0" smtClean="0"/>
              <a:t> AngularJS every injectable service was a singleton because there was only one injector in the framework to look up dependencies.</a:t>
            </a:r>
          </a:p>
          <a:p>
            <a:r>
              <a:rPr lang="en-US" dirty="0" smtClean="0"/>
              <a:t>In Angular there</a:t>
            </a:r>
            <a:r>
              <a:rPr lang="en-US" baseline="0" dirty="0" smtClean="0"/>
              <a:t> is a separate injector created for each module and component. </a:t>
            </a:r>
          </a:p>
          <a:p>
            <a:endParaRPr lang="en-US" baseline="0" dirty="0" smtClean="0"/>
          </a:p>
          <a:p>
            <a:r>
              <a:rPr lang="en-US" dirty="0" smtClean="0"/>
              <a:t>Registering services in Angular modules puts them in the root injector*</a:t>
            </a:r>
          </a:p>
          <a:p>
            <a:r>
              <a:rPr lang="en-US" dirty="0" smtClean="0"/>
              <a:t>Registering services in a component makes them available to that component and any of its child components</a:t>
            </a:r>
          </a:p>
          <a:p>
            <a:pPr marL="0" marR="0" lvl="2"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2" indent="0" algn="l" defTabSz="914400" rtl="0" eaLnBrk="1" fontAlgn="auto" latinLnBrk="0" hangingPunct="1">
              <a:lnSpc>
                <a:spcPct val="100000"/>
              </a:lnSpc>
              <a:spcBef>
                <a:spcPts val="0"/>
              </a:spcBef>
              <a:spcAft>
                <a:spcPts val="0"/>
              </a:spcAft>
              <a:buClrTx/>
              <a:buSzTx/>
              <a:buFontTx/>
              <a:buNone/>
              <a:tabLst/>
              <a:defRPr/>
            </a:pPr>
            <a:r>
              <a:rPr lang="en-US" dirty="0" smtClean="0"/>
              <a:t>*unless the module is lazy-loaded in a feature in which case they are placed in the feature module’s injector</a:t>
            </a:r>
          </a:p>
          <a:p>
            <a:endParaRPr lang="en-US" dirty="0" smtClean="0"/>
          </a:p>
          <a:p>
            <a:endParaRPr lang="en-US" dirty="0" smtClean="0"/>
          </a:p>
          <a:p>
            <a:endParaRPr lang="en-US" dirty="0"/>
          </a:p>
        </p:txBody>
      </p:sp>
    </p:spTree>
    <p:extLst>
      <p:ext uri="{BB962C8B-B14F-4D97-AF65-F5344CB8AC3E}">
        <p14:creationId xmlns:p14="http://schemas.microsoft.com/office/powerpoint/2010/main" val="104532549"/>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Equivalent of </a:t>
            </a:r>
            <a:r>
              <a:rPr lang="en-US" dirty="0" err="1" smtClean="0"/>
              <a:t>angular.module</a:t>
            </a:r>
            <a:r>
              <a:rPr lang="en-US" dirty="0" smtClean="0"/>
              <a:t>(‘app’)</a:t>
            </a:r>
            <a:r>
              <a:rPr lang="en-US" sz="1200" u="none" kern="1200" baseline="0" dirty="0" smtClean="0">
                <a:solidFill>
                  <a:schemeClr val="tx1"/>
                </a:solidFill>
                <a:latin typeface="+mn-lt"/>
                <a:ea typeface="+mn-ea"/>
                <a:cs typeface="+mn-cs"/>
              </a:rPr>
              <a:t>.service(‘</a:t>
            </a:r>
            <a:r>
              <a:rPr lang="en-US" sz="1200" u="none" kern="1200" baseline="0" dirty="0" err="1" smtClean="0">
                <a:solidFill>
                  <a:schemeClr val="tx1"/>
                </a:solidFill>
                <a:latin typeface="+mn-lt"/>
                <a:ea typeface="+mn-ea"/>
                <a:cs typeface="+mn-cs"/>
              </a:rPr>
              <a:t>ProjectService</a:t>
            </a:r>
            <a:r>
              <a:rPr lang="en-US" sz="1200" u="none" kern="1200" baseline="0" dirty="0" smtClean="0">
                <a:solidFill>
                  <a:schemeClr val="tx1"/>
                </a:solidFill>
                <a:latin typeface="+mn-lt"/>
                <a:ea typeface="+mn-ea"/>
                <a:cs typeface="+mn-cs"/>
              </a:rPr>
              <a:t>’) in AngularJS.</a:t>
            </a:r>
          </a:p>
          <a:p>
            <a:r>
              <a:rPr lang="en-US" sz="1200" u="none" kern="1200" baseline="0" dirty="0" smtClean="0">
                <a:solidFill>
                  <a:schemeClr val="tx1"/>
                </a:solidFill>
                <a:latin typeface="+mn-lt"/>
                <a:ea typeface="+mn-ea"/>
                <a:cs typeface="+mn-cs"/>
              </a:rPr>
              <a:t>It is a best practice to add an @Injectable annotation to all services.  We will talk about @Injectable in detail in the advanced DI section.</a:t>
            </a:r>
          </a:p>
          <a:p>
            <a:r>
              <a:rPr lang="en-US" sz="1200" u="none" kern="1200" baseline="0" dirty="0" smtClean="0">
                <a:solidFill>
                  <a:schemeClr val="tx1"/>
                </a:solidFill>
                <a:latin typeface="+mn-lt"/>
                <a:ea typeface="+mn-ea"/>
                <a:cs typeface="+mn-cs"/>
              </a:rPr>
              <a:t>We will talk about observables, for now just know that it’s preparing us to make AJAX calls with the same code later in the course.</a:t>
            </a:r>
          </a:p>
          <a:p>
            <a:endParaRPr lang="en-US" dirty="0"/>
          </a:p>
        </p:txBody>
      </p:sp>
    </p:spTree>
    <p:extLst>
      <p:ext uri="{BB962C8B-B14F-4D97-AF65-F5344CB8AC3E}">
        <p14:creationId xmlns:p14="http://schemas.microsoft.com/office/powerpoint/2010/main" val="2015718133"/>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2051328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a:t>
            </a:r>
            <a:r>
              <a:rPr lang="en-US" dirty="0" err="1" smtClean="0"/>
              <a:t>blog.keithcirkel.co.uk</a:t>
            </a:r>
            <a:r>
              <a:rPr lang="en-US" dirty="0" smtClean="0"/>
              <a:t>/how-to-use-</a:t>
            </a:r>
            <a:r>
              <a:rPr lang="en-US" dirty="0" err="1" smtClean="0"/>
              <a:t>npm</a:t>
            </a:r>
            <a:r>
              <a:rPr lang="en-US" dirty="0" smtClean="0"/>
              <a:t>-as-a-build-tool/</a:t>
            </a:r>
          </a:p>
          <a:p>
            <a:r>
              <a:rPr lang="en-US" dirty="0" smtClean="0"/>
              <a:t>Reference: https://</a:t>
            </a:r>
            <a:r>
              <a:rPr lang="en-US" dirty="0" err="1" smtClean="0"/>
              <a:t>medium.freecodecamp.com</a:t>
            </a:r>
            <a:r>
              <a:rPr lang="en-US" dirty="0" smtClean="0"/>
              <a:t>/why-i-left-gulp-and-grunt-for-npm-scripts-3d6853dd22b8#.s5fgosjkw</a:t>
            </a:r>
            <a:endParaRPr lang="en-US" dirty="0"/>
          </a:p>
        </p:txBody>
      </p:sp>
    </p:spTree>
    <p:extLst>
      <p:ext uri="{BB962C8B-B14F-4D97-AF65-F5344CB8AC3E}">
        <p14:creationId xmlns:p14="http://schemas.microsoft.com/office/powerpoint/2010/main" val="445020561"/>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800896339"/>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HTTP is the primary protocol for browser/server communication.</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a:t>
            </a:r>
            <a:r>
              <a:rPr lang="en-US" dirty="0" err="1" smtClean="0"/>
              <a:t>WebSocket</a:t>
            </a:r>
            <a:r>
              <a:rPr lang="en-US" dirty="0" smtClean="0"/>
              <a:t> protocol is another important communication technology that will</a:t>
            </a:r>
            <a:r>
              <a:rPr lang="en-US" baseline="0" dirty="0" smtClean="0"/>
              <a:t> be used more in the future.</a:t>
            </a:r>
            <a:endParaRPr lang="en-US" dirty="0"/>
          </a:p>
        </p:txBody>
      </p:sp>
    </p:spTree>
    <p:extLst>
      <p:ext uri="{BB962C8B-B14F-4D97-AF65-F5344CB8AC3E}">
        <p14:creationId xmlns:p14="http://schemas.microsoft.com/office/powerpoint/2010/main" val="1665547941"/>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719984019"/>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See lab manual.</a:t>
            </a:r>
          </a:p>
        </p:txBody>
      </p:sp>
    </p:spTree>
    <p:extLst>
      <p:ext uri="{BB962C8B-B14F-4D97-AF65-F5344CB8AC3E}">
        <p14:creationId xmlns:p14="http://schemas.microsoft.com/office/powerpoint/2010/main" val="467258049"/>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430561226"/>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baseline="0" dirty="0" smtClean="0"/>
          </a:p>
          <a:p>
            <a:endParaRPr lang="en-US" dirty="0" smtClean="0"/>
          </a:p>
          <a:p>
            <a:endParaRPr lang="en-US" dirty="0"/>
          </a:p>
        </p:txBody>
      </p:sp>
    </p:spTree>
    <p:extLst>
      <p:ext uri="{BB962C8B-B14F-4D97-AF65-F5344CB8AC3E}">
        <p14:creationId xmlns:p14="http://schemas.microsoft.com/office/powerpoint/2010/main" val="575059809"/>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baseline="0" dirty="0" smtClean="0"/>
          </a:p>
          <a:p>
            <a:endParaRPr lang="en-US" baseline="0" dirty="0" smtClean="0"/>
          </a:p>
          <a:p>
            <a:endParaRPr lang="en-US" dirty="0"/>
          </a:p>
        </p:txBody>
      </p:sp>
    </p:spTree>
    <p:extLst>
      <p:ext uri="{BB962C8B-B14F-4D97-AF65-F5344CB8AC3E}">
        <p14:creationId xmlns:p14="http://schemas.microsoft.com/office/powerpoint/2010/main" val="345737140"/>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097693044"/>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See lab manual.</a:t>
            </a:r>
          </a:p>
        </p:txBody>
      </p:sp>
    </p:spTree>
    <p:extLst>
      <p:ext uri="{BB962C8B-B14F-4D97-AF65-F5344CB8AC3E}">
        <p14:creationId xmlns:p14="http://schemas.microsoft.com/office/powerpoint/2010/main" val="426552668"/>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897292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584482749"/>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baseline="0" dirty="0" smtClean="0"/>
          </a:p>
          <a:p>
            <a:endParaRPr lang="en-US" baseline="0" dirty="0" smtClean="0"/>
          </a:p>
          <a:p>
            <a:endParaRPr lang="en-US" dirty="0"/>
          </a:p>
        </p:txBody>
      </p:sp>
    </p:spTree>
    <p:extLst>
      <p:ext uri="{BB962C8B-B14F-4D97-AF65-F5344CB8AC3E}">
        <p14:creationId xmlns:p14="http://schemas.microsoft.com/office/powerpoint/2010/main" val="1020152653"/>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385256342"/>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443573"/>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See lab manual.</a:t>
            </a:r>
          </a:p>
        </p:txBody>
      </p:sp>
    </p:spTree>
    <p:extLst>
      <p:ext uri="{BB962C8B-B14F-4D97-AF65-F5344CB8AC3E}">
        <p14:creationId xmlns:p14="http://schemas.microsoft.com/office/powerpoint/2010/main" val="1125506111"/>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Now lets</a:t>
            </a:r>
            <a:r>
              <a:rPr lang="en-US" baseline="0" dirty="0" smtClean="0"/>
              <a:t> look at </a:t>
            </a:r>
            <a:r>
              <a:rPr lang="en-US" dirty="0" smtClean="0"/>
              <a:t>saving data.</a:t>
            </a:r>
          </a:p>
          <a:p>
            <a:r>
              <a:rPr lang="en-US" dirty="0" smtClean="0"/>
              <a:t>We</a:t>
            </a:r>
            <a:r>
              <a:rPr lang="en-US" baseline="0" dirty="0" smtClean="0"/>
              <a:t> start by adding a put method to the </a:t>
            </a:r>
            <a:r>
              <a:rPr lang="en-US" baseline="0" dirty="0" err="1" smtClean="0"/>
              <a:t>ProjectService</a:t>
            </a:r>
            <a:r>
              <a:rPr lang="en-US" baseline="0" dirty="0" smtClean="0"/>
              <a:t>.</a:t>
            </a:r>
          </a:p>
          <a:p>
            <a:r>
              <a:rPr lang="en-US" baseline="0" dirty="0" smtClean="0"/>
              <a:t>Notice that since we are posting a serialized JS object (JSON) we need to tell the server that we are sending JSON in the headers by adding a Content-Type set to application/</a:t>
            </a:r>
            <a:r>
              <a:rPr lang="en-US" baseline="0" dirty="0" err="1" smtClean="0"/>
              <a:t>json</a:t>
            </a:r>
            <a:r>
              <a:rPr lang="en-US" baseline="0" dirty="0" smtClean="0"/>
              <a:t>.</a:t>
            </a:r>
          </a:p>
        </p:txBody>
      </p:sp>
    </p:spTree>
    <p:extLst>
      <p:ext uri="{BB962C8B-B14F-4D97-AF65-F5344CB8AC3E}">
        <p14:creationId xmlns:p14="http://schemas.microsoft.com/office/powerpoint/2010/main" val="848650225"/>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See lab manual.</a:t>
            </a:r>
          </a:p>
        </p:txBody>
      </p:sp>
    </p:spTree>
    <p:extLst>
      <p:ext uri="{BB962C8B-B14F-4D97-AF65-F5344CB8AC3E}">
        <p14:creationId xmlns:p14="http://schemas.microsoft.com/office/powerpoint/2010/main" val="572431668"/>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568264016"/>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UI/Web components</a:t>
            </a:r>
            <a:r>
              <a:rPr lang="en-US" baseline="0" dirty="0" smtClean="0"/>
              <a:t> are the center of the Angular universe.</a:t>
            </a:r>
          </a:p>
          <a:p>
            <a:r>
              <a:rPr lang="en-US" baseline="0" dirty="0" smtClean="0"/>
              <a:t>These web components are code (component) and html (template).</a:t>
            </a:r>
          </a:p>
          <a:p>
            <a:r>
              <a:rPr lang="en-US" baseline="0" dirty="0" smtClean="0"/>
              <a:t>The html includes Angular and application specific html extensions known as directives.</a:t>
            </a:r>
          </a:p>
          <a:p>
            <a:r>
              <a:rPr lang="en-US" baseline="0" dirty="0" smtClean="0"/>
              <a:t>The template (html) is compiled into JavaScript and combined with the component code.</a:t>
            </a:r>
          </a:p>
          <a:p>
            <a:r>
              <a:rPr lang="en-US" baseline="0" dirty="0" err="1" smtClean="0"/>
              <a:t>Angular’s</a:t>
            </a:r>
            <a:r>
              <a:rPr lang="en-US" baseline="0" dirty="0" smtClean="0"/>
              <a:t> main purpose is take easily understandable, maintainable </a:t>
            </a:r>
            <a:r>
              <a:rPr lang="en-US" baseline="0" dirty="0" err="1" smtClean="0"/>
              <a:t>TypeScript</a:t>
            </a:r>
            <a:r>
              <a:rPr lang="en-US" baseline="0" dirty="0" smtClean="0"/>
              <a:t> component code and the HTML template and combine it into efficient browser executable JavaScript responsible for rendering part of a web page.</a:t>
            </a:r>
          </a:p>
          <a:p>
            <a:r>
              <a:rPr lang="en-US" baseline="0" dirty="0" smtClean="0"/>
              <a:t>Services used to communicate with a back-end server (commonly via HTTP, AJAX)</a:t>
            </a:r>
          </a:p>
          <a:p>
            <a:r>
              <a:rPr lang="en-US" baseline="0" dirty="0" smtClean="0"/>
              <a:t>Web APIs are implemented in a variety of different technologies.</a:t>
            </a:r>
          </a:p>
          <a:p>
            <a:r>
              <a:rPr lang="en-US" baseline="0" dirty="0" smtClean="0"/>
              <a:t>Router allows you to associate a URL with a particular component(s) and its child components.</a:t>
            </a:r>
          </a:p>
        </p:txBody>
      </p:sp>
    </p:spTree>
    <p:extLst>
      <p:ext uri="{BB962C8B-B14F-4D97-AF65-F5344CB8AC3E}">
        <p14:creationId xmlns:p14="http://schemas.microsoft.com/office/powerpoint/2010/main" val="208632949"/>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013970105"/>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u="none" kern="1200" baseline="0" dirty="0" smtClean="0">
                <a:solidFill>
                  <a:schemeClr val="tx1"/>
                </a:solidFill>
                <a:latin typeface="+mn-lt"/>
                <a:ea typeface="+mn-ea"/>
                <a:cs typeface="+mn-cs"/>
              </a:rPr>
              <a:t>Ruby on Rails, Spring(Java), </a:t>
            </a:r>
            <a:r>
              <a:rPr lang="en-US" sz="1200" u="none" kern="1200" baseline="0" dirty="0" err="1" smtClean="0">
                <a:solidFill>
                  <a:schemeClr val="tx1"/>
                </a:solidFill>
                <a:latin typeface="+mn-lt"/>
                <a:ea typeface="+mn-ea"/>
                <a:cs typeface="+mn-cs"/>
              </a:rPr>
              <a:t>Larvel</a:t>
            </a:r>
            <a:r>
              <a:rPr lang="en-US" sz="1200" u="none" kern="1200" baseline="0" dirty="0" smtClean="0">
                <a:solidFill>
                  <a:schemeClr val="tx1"/>
                </a:solidFill>
                <a:latin typeface="+mn-lt"/>
                <a:ea typeface="+mn-ea"/>
                <a:cs typeface="+mn-cs"/>
              </a:rPr>
              <a:t> (PHP), ASP.NET (Microsoft)</a:t>
            </a:r>
          </a:p>
          <a:p>
            <a:r>
              <a:rPr lang="en-US" sz="1200" u="none" kern="1200" baseline="0" dirty="0" smtClean="0">
                <a:solidFill>
                  <a:schemeClr val="tx1"/>
                </a:solidFill>
                <a:latin typeface="+mn-lt"/>
                <a:ea typeface="+mn-ea"/>
                <a:cs typeface="+mn-cs"/>
              </a:rPr>
              <a:t>Where does the html and the data come together?</a:t>
            </a:r>
          </a:p>
          <a:p>
            <a:r>
              <a:rPr lang="en-US" sz="1200" u="none" kern="1200" baseline="0" dirty="0" smtClean="0">
                <a:solidFill>
                  <a:schemeClr val="tx1"/>
                </a:solidFill>
                <a:latin typeface="+mn-lt"/>
                <a:ea typeface="+mn-ea"/>
                <a:cs typeface="+mn-cs"/>
              </a:rPr>
              <a:t>In this case, it’s the server (web server).</a:t>
            </a:r>
            <a:endParaRPr lang="en-US" dirty="0"/>
          </a:p>
        </p:txBody>
      </p:sp>
    </p:spTree>
    <p:extLst>
      <p:ext uri="{BB962C8B-B14F-4D97-AF65-F5344CB8AC3E}">
        <p14:creationId xmlns:p14="http://schemas.microsoft.com/office/powerpoint/2010/main" val="15604518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Supported</a:t>
            </a:r>
            <a:r>
              <a:rPr lang="en-US" sz="1200" b="0" i="0" kern="1200" baseline="0" dirty="0" smtClean="0">
                <a:solidFill>
                  <a:schemeClr val="tx1"/>
                </a:solidFill>
                <a:effectLst/>
                <a:latin typeface="+mn-lt"/>
                <a:ea typeface="+mn-ea"/>
                <a:cs typeface="+mn-cs"/>
              </a:rPr>
              <a:t> scripts are built-in to </a:t>
            </a:r>
            <a:r>
              <a:rPr lang="en-US" sz="1200" b="0" i="0" kern="1200" baseline="0" dirty="0" err="1" smtClean="0">
                <a:solidFill>
                  <a:schemeClr val="tx1"/>
                </a:solidFill>
                <a:effectLst/>
                <a:latin typeface="+mn-lt"/>
                <a:ea typeface="+mn-ea"/>
                <a:cs typeface="+mn-cs"/>
              </a:rPr>
              <a:t>npm</a:t>
            </a:r>
            <a:r>
              <a:rPr lang="en-US" sz="1200" b="0" i="0" kern="1200" baseline="0" dirty="0" smtClean="0">
                <a:solidFill>
                  <a:schemeClr val="tx1"/>
                </a:solidFill>
                <a:effectLst/>
                <a:latin typeface="+mn-lt"/>
                <a:ea typeface="+mn-ea"/>
                <a:cs typeface="+mn-cs"/>
              </a:rPr>
              <a:t> and can be run without the run command.  </a:t>
            </a:r>
            <a:endParaRPr lang="en-US" sz="1200" b="0" i="0" kern="1200" dirty="0" smtClean="0">
              <a:solidFill>
                <a:schemeClr val="tx1"/>
              </a:solidFill>
              <a:effectLst/>
              <a:latin typeface="+mn-lt"/>
              <a:ea typeface="+mn-ea"/>
              <a:cs typeface="+mn-cs"/>
            </a:endParaRPr>
          </a:p>
          <a:p>
            <a:r>
              <a:rPr lang="en-US" dirty="0" smtClean="0"/>
              <a:t>See list on next slide.</a:t>
            </a:r>
          </a:p>
          <a:p>
            <a:r>
              <a:rPr lang="en-US" sz="1200" dirty="0" smtClean="0">
                <a:solidFill>
                  <a:schemeClr val="tx1">
                    <a:lumMod val="65000"/>
                    <a:lumOff val="35000"/>
                  </a:schemeClr>
                </a:solidFill>
                <a:latin typeface="Roboto Mono" charset="0"/>
                <a:ea typeface="Roboto Mono" charset="0"/>
                <a:cs typeface="Roboto Mono" charset="0"/>
              </a:rPr>
              <a:t>Reference:</a:t>
            </a:r>
            <a:r>
              <a:rPr lang="en-US" sz="1200" baseline="0" dirty="0" smtClean="0">
                <a:solidFill>
                  <a:schemeClr val="tx1">
                    <a:lumMod val="65000"/>
                    <a:lumOff val="35000"/>
                  </a:schemeClr>
                </a:solidFill>
                <a:latin typeface="Roboto Mono" charset="0"/>
                <a:ea typeface="Roboto Mono" charset="0"/>
                <a:cs typeface="Roboto Mono" charset="0"/>
              </a:rPr>
              <a:t> </a:t>
            </a:r>
            <a:r>
              <a:rPr lang="en-US" sz="1200" dirty="0" smtClean="0">
                <a:solidFill>
                  <a:schemeClr val="tx1">
                    <a:lumMod val="65000"/>
                    <a:lumOff val="35000"/>
                  </a:schemeClr>
                </a:solidFill>
                <a:latin typeface="Roboto Mono" charset="0"/>
                <a:ea typeface="Roboto Mono" charset="0"/>
                <a:cs typeface="Roboto Mono" charset="0"/>
              </a:rPr>
              <a:t>https://</a:t>
            </a:r>
            <a:r>
              <a:rPr lang="en-US" sz="1200" dirty="0" err="1" smtClean="0">
                <a:solidFill>
                  <a:schemeClr val="tx1">
                    <a:lumMod val="65000"/>
                    <a:lumOff val="35000"/>
                  </a:schemeClr>
                </a:solidFill>
                <a:latin typeface="Roboto Mono" charset="0"/>
                <a:ea typeface="Roboto Mono" charset="0"/>
                <a:cs typeface="Roboto Mono" charset="0"/>
              </a:rPr>
              <a:t>docs.npmjs.com</a:t>
            </a:r>
            <a:r>
              <a:rPr lang="en-US" sz="1200" dirty="0" smtClean="0">
                <a:solidFill>
                  <a:schemeClr val="tx1">
                    <a:lumMod val="65000"/>
                    <a:lumOff val="35000"/>
                  </a:schemeClr>
                </a:solidFill>
                <a:latin typeface="Roboto Mono" charset="0"/>
                <a:ea typeface="Roboto Mono" charset="0"/>
                <a:cs typeface="Roboto Mono" charset="0"/>
              </a:rPr>
              <a:t>/</a:t>
            </a:r>
            <a:r>
              <a:rPr lang="en-US" sz="1200" dirty="0" err="1" smtClean="0">
                <a:solidFill>
                  <a:schemeClr val="tx1">
                    <a:lumMod val="65000"/>
                    <a:lumOff val="35000"/>
                  </a:schemeClr>
                </a:solidFill>
                <a:latin typeface="Roboto Mono" charset="0"/>
                <a:ea typeface="Roboto Mono" charset="0"/>
                <a:cs typeface="Roboto Mono" charset="0"/>
              </a:rPr>
              <a:t>misc</a:t>
            </a:r>
            <a:r>
              <a:rPr lang="en-US" sz="1200" dirty="0" smtClean="0">
                <a:solidFill>
                  <a:schemeClr val="tx1">
                    <a:lumMod val="65000"/>
                    <a:lumOff val="35000"/>
                  </a:schemeClr>
                </a:solidFill>
                <a:latin typeface="Roboto Mono" charset="0"/>
                <a:ea typeface="Roboto Mono" charset="0"/>
                <a:cs typeface="Roboto Mono" charset="0"/>
              </a:rPr>
              <a:t>/scripts</a:t>
            </a:r>
          </a:p>
          <a:p>
            <a:endParaRPr lang="en-US" dirty="0"/>
          </a:p>
        </p:txBody>
      </p:sp>
    </p:spTree>
    <p:extLst>
      <p:ext uri="{BB962C8B-B14F-4D97-AF65-F5344CB8AC3E}">
        <p14:creationId xmlns:p14="http://schemas.microsoft.com/office/powerpoint/2010/main" val="24261005"/>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The</a:t>
            </a:r>
            <a:r>
              <a:rPr lang="en-US" baseline="0" dirty="0" smtClean="0"/>
              <a:t> Angular router borrows from the traditional browser navigation model except it enables us to do it in the client/browser using JavaScript.</a:t>
            </a:r>
          </a:p>
          <a:p>
            <a:endParaRPr lang="en-US" dirty="0" smtClean="0"/>
          </a:p>
          <a:p>
            <a:r>
              <a:rPr lang="en-US" dirty="0" smtClean="0"/>
              <a:t>Reference:</a:t>
            </a:r>
          </a:p>
          <a:p>
            <a:r>
              <a:rPr lang="en-US" dirty="0" smtClean="0"/>
              <a:t>https://</a:t>
            </a:r>
            <a:r>
              <a:rPr lang="en-US" dirty="0" err="1" smtClean="0"/>
              <a:t>angular.io</a:t>
            </a:r>
            <a:r>
              <a:rPr lang="en-US" dirty="0" smtClean="0"/>
              <a:t>/docs/</a:t>
            </a:r>
            <a:r>
              <a:rPr lang="en-US" dirty="0" err="1" smtClean="0"/>
              <a:t>ts</a:t>
            </a:r>
            <a:r>
              <a:rPr lang="en-US" dirty="0" smtClean="0"/>
              <a:t>/latest/guide/</a:t>
            </a:r>
            <a:r>
              <a:rPr lang="en-US" dirty="0" err="1" smtClean="0"/>
              <a:t>router.html</a:t>
            </a:r>
            <a:endParaRPr lang="en-US" dirty="0"/>
          </a:p>
        </p:txBody>
      </p:sp>
    </p:spTree>
    <p:extLst>
      <p:ext uri="{BB962C8B-B14F-4D97-AF65-F5344CB8AC3E}">
        <p14:creationId xmlns:p14="http://schemas.microsoft.com/office/powerpoint/2010/main" val="2135382499"/>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u="none" kern="1200" baseline="0" dirty="0" smtClean="0">
                <a:solidFill>
                  <a:schemeClr val="tx1"/>
                </a:solidFill>
                <a:latin typeface="+mn-lt"/>
                <a:ea typeface="+mn-ea"/>
                <a:cs typeface="+mn-cs"/>
              </a:rPr>
              <a:t>Client-side or Single-page web application architecture (Angular, Backbone, React, Ember)</a:t>
            </a:r>
          </a:p>
          <a:p>
            <a:r>
              <a:rPr lang="en-US" sz="1200" u="none" kern="1200" baseline="0" dirty="0" smtClean="0">
                <a:solidFill>
                  <a:schemeClr val="tx1"/>
                </a:solidFill>
                <a:latin typeface="+mn-lt"/>
                <a:ea typeface="+mn-ea"/>
                <a:cs typeface="+mn-cs"/>
              </a:rPr>
              <a:t>Initial HTTP request for single-page (shell page, often </a:t>
            </a:r>
            <a:r>
              <a:rPr lang="en-US" sz="1200" u="none" kern="1200" baseline="0" dirty="0" err="1" smtClean="0">
                <a:solidFill>
                  <a:schemeClr val="tx1"/>
                </a:solidFill>
                <a:latin typeface="+mn-lt"/>
                <a:ea typeface="+mn-ea"/>
                <a:cs typeface="+mn-cs"/>
              </a:rPr>
              <a:t>index.html</a:t>
            </a:r>
            <a:r>
              <a:rPr lang="en-US" sz="1200" u="none" kern="1200" baseline="0" dirty="0" smtClean="0">
                <a:solidFill>
                  <a:schemeClr val="tx1"/>
                </a:solidFill>
                <a:latin typeface="+mn-lt"/>
                <a:ea typeface="+mn-ea"/>
                <a:cs typeface="+mn-cs"/>
              </a:rPr>
              <a:t>)</a:t>
            </a:r>
          </a:p>
          <a:p>
            <a:r>
              <a:rPr lang="en-US" sz="1200" u="none" kern="1200" baseline="0" dirty="0" smtClean="0">
                <a:solidFill>
                  <a:schemeClr val="tx1"/>
                </a:solidFill>
                <a:latin typeface="+mn-lt"/>
                <a:ea typeface="+mn-ea"/>
                <a:cs typeface="+mn-cs"/>
              </a:rPr>
              <a:t>AJAX requests for partial page HTML templates</a:t>
            </a:r>
          </a:p>
          <a:p>
            <a:r>
              <a:rPr lang="en-US" sz="1200" u="none" kern="1200" baseline="0" dirty="0" smtClean="0">
                <a:solidFill>
                  <a:schemeClr val="tx1"/>
                </a:solidFill>
                <a:latin typeface="+mn-lt"/>
                <a:ea typeface="+mn-ea"/>
                <a:cs typeface="+mn-cs"/>
              </a:rPr>
              <a:t>The templates are filled in with data from AJAX requests to a web API (frequently serving JSON)</a:t>
            </a:r>
          </a:p>
          <a:p>
            <a:r>
              <a:rPr lang="en-US" sz="1200" u="none" kern="1200" baseline="0" dirty="0" smtClean="0">
                <a:solidFill>
                  <a:schemeClr val="tx1"/>
                </a:solidFill>
                <a:latin typeface="+mn-lt"/>
                <a:ea typeface="+mn-ea"/>
                <a:cs typeface="+mn-cs"/>
              </a:rPr>
              <a:t>The resulting markup is then filled in to the placeholder on the shell page</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The Angular component model enables this architecture as part of the framework.</a:t>
            </a:r>
            <a:endParaRPr lang="en-US" dirty="0"/>
          </a:p>
        </p:txBody>
      </p:sp>
    </p:spTree>
    <p:extLst>
      <p:ext uri="{BB962C8B-B14F-4D97-AF65-F5344CB8AC3E}">
        <p14:creationId xmlns:p14="http://schemas.microsoft.com/office/powerpoint/2010/main" val="1831614202"/>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a:t>
            </a:r>
          </a:p>
          <a:p>
            <a:r>
              <a:rPr lang="en-US" dirty="0" smtClean="0"/>
              <a:t>https://</a:t>
            </a:r>
            <a:r>
              <a:rPr lang="en-US" dirty="0" err="1" smtClean="0"/>
              <a:t>angular.io</a:t>
            </a:r>
            <a:r>
              <a:rPr lang="en-US" dirty="0" smtClean="0"/>
              <a:t>/docs/</a:t>
            </a:r>
            <a:r>
              <a:rPr lang="en-US" dirty="0" err="1" smtClean="0"/>
              <a:t>ts</a:t>
            </a:r>
            <a:r>
              <a:rPr lang="en-US" dirty="0" smtClean="0"/>
              <a:t>/latest/guide/</a:t>
            </a:r>
            <a:r>
              <a:rPr lang="en-US" dirty="0" err="1" smtClean="0"/>
              <a:t>router.html</a:t>
            </a:r>
            <a:endParaRPr lang="en-US" dirty="0"/>
          </a:p>
        </p:txBody>
      </p:sp>
    </p:spTree>
    <p:extLst>
      <p:ext uri="{BB962C8B-B14F-4D97-AF65-F5344CB8AC3E}">
        <p14:creationId xmlns:p14="http://schemas.microsoft.com/office/powerpoint/2010/main" val="614774244"/>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sz="1200" b="0" i="0" kern="120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1012893502"/>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sz="1200" b="0" i="0" kern="120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1884772808"/>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2150664"/>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See lab manual.</a:t>
            </a:r>
          </a:p>
        </p:txBody>
      </p:sp>
    </p:spTree>
    <p:extLst>
      <p:ext uri="{BB962C8B-B14F-4D97-AF65-F5344CB8AC3E}">
        <p14:creationId xmlns:p14="http://schemas.microsoft.com/office/powerpoint/2010/main" val="2123877747"/>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417206725"/>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a:t>
            </a:r>
          </a:p>
          <a:p>
            <a:r>
              <a:rPr lang="en-US" dirty="0" smtClean="0"/>
              <a:t>https://</a:t>
            </a:r>
            <a:r>
              <a:rPr lang="en-US" dirty="0" err="1" smtClean="0"/>
              <a:t>angular.io</a:t>
            </a:r>
            <a:r>
              <a:rPr lang="en-US" dirty="0" smtClean="0"/>
              <a:t>/docs/</a:t>
            </a:r>
            <a:r>
              <a:rPr lang="en-US" dirty="0" err="1" smtClean="0"/>
              <a:t>ts</a:t>
            </a:r>
            <a:r>
              <a:rPr lang="en-US" dirty="0" smtClean="0"/>
              <a:t>/latest/guide/</a:t>
            </a:r>
            <a:r>
              <a:rPr lang="en-US" dirty="0" err="1" smtClean="0"/>
              <a:t>router.html</a:t>
            </a:r>
            <a:r>
              <a:rPr lang="en-US" dirty="0" smtClean="0"/>
              <a:t>#!#query-parameters</a:t>
            </a:r>
            <a:endParaRPr lang="en-US" dirty="0"/>
          </a:p>
        </p:txBody>
      </p:sp>
    </p:spTree>
    <p:extLst>
      <p:ext uri="{BB962C8B-B14F-4D97-AF65-F5344CB8AC3E}">
        <p14:creationId xmlns:p14="http://schemas.microsoft.com/office/powerpoint/2010/main" val="1052555742"/>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Although matrix notation never made it into the HTML standard, it is legal and it became popular among browser routing systems as a way to isolate parameters belonging to parent and child routes. The Angular Component Router is such a system.</a:t>
            </a:r>
          </a:p>
          <a:p>
            <a:r>
              <a:rPr lang="en-US" sz="1200" b="0" i="0" kern="1200" dirty="0" smtClean="0">
                <a:solidFill>
                  <a:schemeClr val="tx1"/>
                </a:solidFill>
                <a:effectLst/>
                <a:latin typeface="+mn-lt"/>
                <a:ea typeface="+mn-ea"/>
                <a:cs typeface="+mn-cs"/>
              </a:rPr>
              <a:t>The syntax may seem strange to us but users are unlikely to notice or care as long as the URL can be emailed and pasted into a browser address bar as this one can.</a:t>
            </a:r>
          </a:p>
          <a:p>
            <a:endParaRPr lang="en-US" dirty="0" smtClean="0">
              <a:latin typeface="+mn-lt"/>
            </a:endParaRPr>
          </a:p>
          <a:p>
            <a:r>
              <a:rPr lang="en-US" dirty="0" smtClean="0">
                <a:latin typeface="+mn-lt"/>
              </a:rPr>
              <a:t>Reference:</a:t>
            </a:r>
          </a:p>
          <a:p>
            <a:r>
              <a:rPr lang="en-US" dirty="0" smtClean="0">
                <a:latin typeface="+mn-lt"/>
              </a:rPr>
              <a:t>https://</a:t>
            </a:r>
            <a:r>
              <a:rPr lang="en-US" dirty="0" err="1" smtClean="0">
                <a:latin typeface="+mn-lt"/>
              </a:rPr>
              <a:t>angular.io</a:t>
            </a:r>
            <a:r>
              <a:rPr lang="en-US" dirty="0" smtClean="0">
                <a:latin typeface="+mn-lt"/>
              </a:rPr>
              <a:t>/docs/</a:t>
            </a:r>
            <a:r>
              <a:rPr lang="en-US" dirty="0" err="1" smtClean="0">
                <a:latin typeface="+mn-lt"/>
              </a:rPr>
              <a:t>ts</a:t>
            </a:r>
            <a:r>
              <a:rPr lang="en-US" dirty="0" smtClean="0">
                <a:latin typeface="+mn-lt"/>
              </a:rPr>
              <a:t>/latest/guide/</a:t>
            </a:r>
            <a:r>
              <a:rPr lang="en-US" dirty="0" err="1" smtClean="0">
                <a:latin typeface="+mn-lt"/>
              </a:rPr>
              <a:t>router.html</a:t>
            </a:r>
            <a:r>
              <a:rPr lang="en-US" dirty="0" smtClean="0">
                <a:latin typeface="+mn-lt"/>
              </a:rPr>
              <a:t>#!#query-parameters</a:t>
            </a:r>
            <a:endParaRPr lang="en-US" dirty="0">
              <a:latin typeface="+mn-lt"/>
            </a:endParaRPr>
          </a:p>
        </p:txBody>
      </p:sp>
    </p:spTree>
    <p:extLst>
      <p:ext uri="{BB962C8B-B14F-4D97-AF65-F5344CB8AC3E}">
        <p14:creationId xmlns:p14="http://schemas.microsoft.com/office/powerpoint/2010/main" val="2129007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The most commonly</a:t>
            </a:r>
            <a:r>
              <a:rPr lang="en-US" baseline="0" dirty="0" smtClean="0"/>
              <a:t> used are start, stop, test, and install.</a:t>
            </a:r>
          </a:p>
          <a:p>
            <a:r>
              <a:rPr lang="en-US" baseline="0" dirty="0" smtClean="0"/>
              <a:t>We’ll see an example of how </a:t>
            </a:r>
            <a:r>
              <a:rPr lang="en-US" baseline="0" dirty="0" err="1" smtClean="0"/>
              <a:t>postinstall</a:t>
            </a:r>
            <a:r>
              <a:rPr lang="en-US" baseline="0" dirty="0" smtClean="0"/>
              <a:t> is used in our Angular project’s </a:t>
            </a:r>
            <a:r>
              <a:rPr lang="en-US" baseline="0" dirty="0" err="1" smtClean="0"/>
              <a:t>package.json</a:t>
            </a:r>
            <a:r>
              <a:rPr lang="en-US" baseline="0" dirty="0" smtClean="0"/>
              <a:t>.</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sz="1200" dirty="0" smtClean="0">
                <a:solidFill>
                  <a:schemeClr val="tx1">
                    <a:lumMod val="65000"/>
                    <a:lumOff val="35000"/>
                  </a:schemeClr>
                </a:solidFill>
                <a:latin typeface="Roboto Mono" charset="0"/>
                <a:ea typeface="Roboto Mono" charset="0"/>
                <a:cs typeface="Roboto Mono" charset="0"/>
              </a:rPr>
              <a:t>Reference:</a:t>
            </a:r>
            <a:r>
              <a:rPr lang="en-US" sz="1200" baseline="0" dirty="0" smtClean="0">
                <a:solidFill>
                  <a:schemeClr val="tx1">
                    <a:lumMod val="65000"/>
                    <a:lumOff val="35000"/>
                  </a:schemeClr>
                </a:solidFill>
                <a:latin typeface="Roboto Mono" charset="0"/>
                <a:ea typeface="Roboto Mono" charset="0"/>
                <a:cs typeface="Roboto Mono" charset="0"/>
              </a:rPr>
              <a:t> </a:t>
            </a:r>
            <a:r>
              <a:rPr lang="en-US" sz="1200" dirty="0" smtClean="0">
                <a:solidFill>
                  <a:schemeClr val="tx1">
                    <a:lumMod val="65000"/>
                    <a:lumOff val="35000"/>
                  </a:schemeClr>
                </a:solidFill>
                <a:latin typeface="Roboto Mono" charset="0"/>
                <a:ea typeface="Roboto Mono" charset="0"/>
                <a:cs typeface="Roboto Mono" charset="0"/>
              </a:rPr>
              <a:t>https://</a:t>
            </a:r>
            <a:r>
              <a:rPr lang="en-US" sz="1200" dirty="0" err="1" smtClean="0">
                <a:solidFill>
                  <a:schemeClr val="tx1">
                    <a:lumMod val="65000"/>
                    <a:lumOff val="35000"/>
                  </a:schemeClr>
                </a:solidFill>
                <a:latin typeface="Roboto Mono" charset="0"/>
                <a:ea typeface="Roboto Mono" charset="0"/>
                <a:cs typeface="Roboto Mono" charset="0"/>
              </a:rPr>
              <a:t>docs.npmjs.com</a:t>
            </a:r>
            <a:r>
              <a:rPr lang="en-US" sz="1200" dirty="0" smtClean="0">
                <a:solidFill>
                  <a:schemeClr val="tx1">
                    <a:lumMod val="65000"/>
                    <a:lumOff val="35000"/>
                  </a:schemeClr>
                </a:solidFill>
                <a:latin typeface="Roboto Mono" charset="0"/>
                <a:ea typeface="Roboto Mono" charset="0"/>
                <a:cs typeface="Roboto Mono" charset="0"/>
              </a:rPr>
              <a:t>/</a:t>
            </a:r>
            <a:r>
              <a:rPr lang="en-US" sz="1200" dirty="0" err="1" smtClean="0">
                <a:solidFill>
                  <a:schemeClr val="tx1">
                    <a:lumMod val="65000"/>
                    <a:lumOff val="35000"/>
                  </a:schemeClr>
                </a:solidFill>
                <a:latin typeface="Roboto Mono" charset="0"/>
                <a:ea typeface="Roboto Mono" charset="0"/>
                <a:cs typeface="Roboto Mono" charset="0"/>
              </a:rPr>
              <a:t>misc</a:t>
            </a:r>
            <a:r>
              <a:rPr lang="en-US" sz="1200" dirty="0" smtClean="0">
                <a:solidFill>
                  <a:schemeClr val="tx1">
                    <a:lumMod val="65000"/>
                    <a:lumOff val="35000"/>
                  </a:schemeClr>
                </a:solidFill>
                <a:latin typeface="Roboto Mono" charset="0"/>
                <a:ea typeface="Roboto Mono" charset="0"/>
                <a:cs typeface="Roboto Mono" charset="0"/>
              </a:rPr>
              <a:t>/scripts</a:t>
            </a:r>
          </a:p>
          <a:p>
            <a:endParaRPr lang="en-US" dirty="0"/>
          </a:p>
        </p:txBody>
      </p:sp>
    </p:spTree>
    <p:extLst>
      <p:ext uri="{BB962C8B-B14F-4D97-AF65-F5344CB8AC3E}">
        <p14:creationId xmlns:p14="http://schemas.microsoft.com/office/powerpoint/2010/main" val="2009680259"/>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60983334"/>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See lab manual.</a:t>
            </a:r>
          </a:p>
        </p:txBody>
      </p:sp>
    </p:spTree>
    <p:extLst>
      <p:ext uri="{BB962C8B-B14F-4D97-AF65-F5344CB8AC3E}">
        <p14:creationId xmlns:p14="http://schemas.microsoft.com/office/powerpoint/2010/main" val="216962836"/>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 this section, we will learn</a:t>
            </a:r>
            <a:r>
              <a:rPr lang="en-US" baseline="0" dirty="0" smtClean="0"/>
              <a:t> about the Angular CLI or Command-line Interface.</a:t>
            </a:r>
          </a:p>
          <a:p>
            <a:r>
              <a:rPr lang="en-US" baseline="0" dirty="0" smtClean="0"/>
              <a:t>Reference: https://</a:t>
            </a:r>
            <a:r>
              <a:rPr lang="en-US" baseline="0" dirty="0" err="1" smtClean="0"/>
              <a:t>cli.angular.io</a:t>
            </a:r>
            <a:r>
              <a:rPr lang="en-US" baseline="0" dirty="0" smtClean="0"/>
              <a:t>/</a:t>
            </a:r>
            <a:endParaRPr lang="en-US" dirty="0"/>
          </a:p>
        </p:txBody>
      </p:sp>
    </p:spTree>
    <p:extLst>
      <p:ext uri="{BB962C8B-B14F-4D97-AF65-F5344CB8AC3E}">
        <p14:creationId xmlns:p14="http://schemas.microsoft.com/office/powerpoint/2010/main" val="1502772981"/>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First 3 bullet</a:t>
            </a:r>
            <a:r>
              <a:rPr lang="en-US" baseline="0" dirty="0" smtClean="0"/>
              <a:t> points are really helpful but the last 3 are where the CLI will really save you time.</a:t>
            </a:r>
          </a:p>
          <a:p>
            <a:r>
              <a:rPr lang="en-US" baseline="0" dirty="0" smtClean="0"/>
              <a:t>Creating your own build process with </a:t>
            </a:r>
            <a:r>
              <a:rPr lang="en-US" baseline="0" dirty="0" err="1" smtClean="0"/>
              <a:t>Webpack</a:t>
            </a:r>
            <a:r>
              <a:rPr lang="en-US" baseline="0" dirty="0" smtClean="0"/>
              <a:t> can consume weeks of development time.</a:t>
            </a:r>
          </a:p>
          <a:p>
            <a:r>
              <a:rPr lang="en-US" dirty="0" smtClean="0"/>
              <a:t>Reference: https://</a:t>
            </a:r>
            <a:r>
              <a:rPr lang="en-US" dirty="0" err="1" smtClean="0"/>
              <a:t>github.com</a:t>
            </a:r>
            <a:r>
              <a:rPr lang="en-US" dirty="0" smtClean="0"/>
              <a:t>/angular/angular-cli/wiki</a:t>
            </a:r>
          </a:p>
          <a:p>
            <a:endParaRPr lang="en-US" dirty="0"/>
          </a:p>
        </p:txBody>
      </p:sp>
    </p:spTree>
    <p:extLst>
      <p:ext uri="{BB962C8B-B14F-4D97-AF65-F5344CB8AC3E}">
        <p14:creationId xmlns:p14="http://schemas.microsoft.com/office/powerpoint/2010/main" val="2118804323"/>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lvl="0" algn="l"/>
            <a:r>
              <a:rPr lang="en-US" dirty="0" smtClean="0"/>
              <a:t>Combines &amp;minifies the code </a:t>
            </a:r>
          </a:p>
          <a:p>
            <a:pPr lvl="0" algn="l"/>
            <a:r>
              <a:rPr lang="en-US" dirty="0" smtClean="0"/>
              <a:t>Utilizes </a:t>
            </a:r>
            <a:r>
              <a:rPr lang="en-US" dirty="0" err="1" smtClean="0"/>
              <a:t>webpack</a:t>
            </a:r>
            <a:r>
              <a:rPr lang="en-US" dirty="0" smtClean="0"/>
              <a:t> tree-shaking</a:t>
            </a:r>
          </a:p>
          <a:p>
            <a:pPr lvl="0" algn="l"/>
            <a:r>
              <a:rPr lang="en-US" dirty="0" smtClean="0"/>
              <a:t>Does Ahead-of-time (AOT) compilation </a:t>
            </a:r>
          </a:p>
          <a:p>
            <a:pPr lvl="1" algn="l"/>
            <a:r>
              <a:rPr lang="en-US" dirty="0" smtClean="0"/>
              <a:t>AOT compiles the templates into </a:t>
            </a:r>
            <a:r>
              <a:rPr lang="en-US" dirty="0" err="1" smtClean="0"/>
              <a:t>js</a:t>
            </a:r>
            <a:r>
              <a:rPr lang="en-US" dirty="0" smtClean="0"/>
              <a:t> on the server instead of the browser </a:t>
            </a:r>
          </a:p>
          <a:p>
            <a:pPr lvl="1" algn="l"/>
            <a:r>
              <a:rPr lang="en-US" dirty="0" smtClean="0"/>
              <a:t>Over 50% of Angular framework (the client template engine) does not need be sent to the browser.</a:t>
            </a:r>
            <a:endParaRPr lang="en-US" dirty="0"/>
          </a:p>
        </p:txBody>
      </p:sp>
    </p:spTree>
    <p:extLst>
      <p:ext uri="{BB962C8B-B14F-4D97-AF65-F5344CB8AC3E}">
        <p14:creationId xmlns:p14="http://schemas.microsoft.com/office/powerpoint/2010/main" val="1281649851"/>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764337748"/>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100" b="0" i="0" kern="1200" dirty="0" smtClean="0">
                <a:solidFill>
                  <a:schemeClr val="tx1"/>
                </a:solidFill>
                <a:effectLst/>
                <a:latin typeface="Palatino" charset="0"/>
                <a:ea typeface="Palatino" charset="0"/>
                <a:cs typeface="Palatino" charset="0"/>
              </a:rPr>
              <a:t>Reference: https://</a:t>
            </a:r>
            <a:r>
              <a:rPr lang="en-US" sz="1100" b="0" i="0" kern="1200" dirty="0" err="1" smtClean="0">
                <a:solidFill>
                  <a:schemeClr val="tx1"/>
                </a:solidFill>
                <a:effectLst/>
                <a:latin typeface="Palatino" charset="0"/>
                <a:ea typeface="Palatino" charset="0"/>
                <a:cs typeface="Palatino" charset="0"/>
              </a:rPr>
              <a:t>github.com</a:t>
            </a:r>
            <a:r>
              <a:rPr lang="en-US" sz="1100" b="0" i="0" kern="1200" dirty="0" smtClean="0">
                <a:solidFill>
                  <a:schemeClr val="tx1"/>
                </a:solidFill>
                <a:effectLst/>
                <a:latin typeface="Palatino" charset="0"/>
                <a:ea typeface="Palatino" charset="0"/>
                <a:cs typeface="Palatino" charset="0"/>
              </a:rPr>
              <a:t>/angular/angular-cli/wiki/build#--dev-vs---prod-builds</a:t>
            </a:r>
          </a:p>
          <a:p>
            <a:r>
              <a:rPr lang="en-US" sz="1100" b="0" i="0" kern="1200" dirty="0" smtClean="0">
                <a:solidFill>
                  <a:schemeClr val="tx1"/>
                </a:solidFill>
                <a:effectLst/>
                <a:latin typeface="Palatino" charset="0"/>
                <a:ea typeface="Palatino" charset="0"/>
                <a:cs typeface="Palatino" charset="0"/>
              </a:rPr>
              <a:t>--prod also sets the following non-</a:t>
            </a:r>
            <a:r>
              <a:rPr lang="en-US" sz="1100" b="0" i="0" kern="1200" dirty="0" err="1" smtClean="0">
                <a:solidFill>
                  <a:schemeClr val="tx1"/>
                </a:solidFill>
                <a:effectLst/>
                <a:latin typeface="Palatino" charset="0"/>
                <a:ea typeface="Palatino" charset="0"/>
                <a:cs typeface="Palatino" charset="0"/>
              </a:rPr>
              <a:t>flaggable</a:t>
            </a:r>
            <a:r>
              <a:rPr lang="en-US" sz="1100" b="0" i="0" kern="1200" dirty="0" smtClean="0">
                <a:solidFill>
                  <a:schemeClr val="tx1"/>
                </a:solidFill>
                <a:effectLst/>
                <a:latin typeface="Palatino" charset="0"/>
                <a:ea typeface="Palatino" charset="0"/>
                <a:cs typeface="Palatino" charset="0"/>
              </a:rPr>
              <a:t> settings:</a:t>
            </a:r>
          </a:p>
          <a:p>
            <a:pPr marL="171450" indent="-171450">
              <a:buFont typeface="Arial" charset="0"/>
              <a:buChar char="•"/>
            </a:pPr>
            <a:r>
              <a:rPr lang="en-US" sz="1100" b="0" i="0" kern="1200" dirty="0" smtClean="0">
                <a:solidFill>
                  <a:schemeClr val="tx1"/>
                </a:solidFill>
                <a:effectLst/>
                <a:latin typeface="Palatino" charset="0"/>
                <a:ea typeface="Palatino" charset="0"/>
                <a:cs typeface="Palatino" charset="0"/>
              </a:rPr>
              <a:t>Adds service worker if configured in .angular-</a:t>
            </a:r>
            <a:r>
              <a:rPr lang="en-US" sz="1100" b="0" i="0" kern="1200" dirty="0" err="1" smtClean="0">
                <a:solidFill>
                  <a:schemeClr val="tx1"/>
                </a:solidFill>
                <a:effectLst/>
                <a:latin typeface="Palatino" charset="0"/>
                <a:ea typeface="Palatino" charset="0"/>
                <a:cs typeface="Palatino" charset="0"/>
              </a:rPr>
              <a:t>cli.json</a:t>
            </a:r>
            <a:r>
              <a:rPr lang="en-US" sz="1100" b="0" i="0" kern="1200" dirty="0" smtClean="0">
                <a:solidFill>
                  <a:schemeClr val="tx1"/>
                </a:solidFill>
                <a:effectLst/>
                <a:latin typeface="Palatino" charset="0"/>
                <a:ea typeface="Palatino" charset="0"/>
                <a:cs typeface="Palatino" charset="0"/>
              </a:rPr>
              <a:t>.</a:t>
            </a:r>
          </a:p>
          <a:p>
            <a:pPr marL="171450" indent="-171450">
              <a:buFont typeface="Arial" charset="0"/>
              <a:buChar char="•"/>
            </a:pPr>
            <a:r>
              <a:rPr lang="en-US" sz="1100" b="0" i="0" kern="1200" dirty="0" smtClean="0">
                <a:solidFill>
                  <a:schemeClr val="tx1"/>
                </a:solidFill>
                <a:effectLst/>
                <a:latin typeface="Palatino" charset="0"/>
                <a:ea typeface="Palatino" charset="0"/>
                <a:cs typeface="Palatino" charset="0"/>
              </a:rPr>
              <a:t>Replaces </a:t>
            </a:r>
            <a:r>
              <a:rPr lang="en-US" sz="1100" b="0" i="0" kern="1200" dirty="0" err="1" smtClean="0">
                <a:solidFill>
                  <a:schemeClr val="tx1"/>
                </a:solidFill>
                <a:effectLst/>
                <a:latin typeface="Palatino" charset="0"/>
                <a:ea typeface="Palatino" charset="0"/>
                <a:cs typeface="Palatino" charset="0"/>
              </a:rPr>
              <a:t>process.env.NODE_ENV</a:t>
            </a:r>
            <a:r>
              <a:rPr lang="en-US" sz="1100" b="0" i="0" kern="1200" dirty="0" smtClean="0">
                <a:solidFill>
                  <a:schemeClr val="tx1"/>
                </a:solidFill>
                <a:effectLst/>
                <a:latin typeface="Palatino" charset="0"/>
                <a:ea typeface="Palatino" charset="0"/>
                <a:cs typeface="Palatino" charset="0"/>
              </a:rPr>
              <a:t> in modules with the production value (this is needed for some libraries, like react).</a:t>
            </a:r>
          </a:p>
          <a:p>
            <a:pPr marL="171450" indent="-171450">
              <a:buFont typeface="Arial" charset="0"/>
              <a:buChar char="•"/>
            </a:pPr>
            <a:r>
              <a:rPr lang="en-US" sz="1100" b="0" i="0" kern="1200" dirty="0" smtClean="0">
                <a:solidFill>
                  <a:schemeClr val="tx1"/>
                </a:solidFill>
                <a:effectLst/>
                <a:latin typeface="Palatino" charset="0"/>
                <a:ea typeface="Palatino" charset="0"/>
                <a:cs typeface="Palatino" charset="0"/>
              </a:rPr>
              <a:t>Runs </a:t>
            </a:r>
            <a:r>
              <a:rPr lang="en-US" sz="1100" b="0" i="0" kern="1200" dirty="0" err="1" smtClean="0">
                <a:solidFill>
                  <a:schemeClr val="tx1"/>
                </a:solidFill>
                <a:effectLst/>
                <a:latin typeface="Palatino" charset="0"/>
                <a:ea typeface="Palatino" charset="0"/>
                <a:cs typeface="Palatino" charset="0"/>
              </a:rPr>
              <a:t>UglifyJS</a:t>
            </a:r>
            <a:r>
              <a:rPr lang="en-US" sz="1100" b="0" i="0" kern="1200" dirty="0" smtClean="0">
                <a:solidFill>
                  <a:schemeClr val="tx1"/>
                </a:solidFill>
                <a:effectLst/>
                <a:latin typeface="Palatino" charset="0"/>
                <a:ea typeface="Palatino" charset="0"/>
                <a:cs typeface="Palatino" charset="0"/>
              </a:rPr>
              <a:t> on the code.</a:t>
            </a:r>
          </a:p>
          <a:p>
            <a:endParaRPr lang="en-US" dirty="0"/>
          </a:p>
        </p:txBody>
      </p:sp>
    </p:spTree>
    <p:extLst>
      <p:ext uri="{BB962C8B-B14F-4D97-AF65-F5344CB8AC3E}">
        <p14:creationId xmlns:p14="http://schemas.microsoft.com/office/powerpoint/2010/main" val="910821179"/>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a:t>
            </a:r>
          </a:p>
          <a:p>
            <a:r>
              <a:rPr lang="en-US" dirty="0" smtClean="0"/>
              <a:t>https://</a:t>
            </a:r>
            <a:r>
              <a:rPr lang="en-US" dirty="0" err="1" smtClean="0"/>
              <a:t>github.com</a:t>
            </a:r>
            <a:r>
              <a:rPr lang="en-US" dirty="0" smtClean="0"/>
              <a:t>/</a:t>
            </a:r>
            <a:r>
              <a:rPr lang="en-US" dirty="0" err="1" smtClean="0"/>
              <a:t>preboot</a:t>
            </a:r>
            <a:r>
              <a:rPr lang="en-US" dirty="0" smtClean="0"/>
              <a:t>/angular2-webpack/issues/287</a:t>
            </a:r>
            <a:endParaRPr lang="en-US" dirty="0"/>
          </a:p>
        </p:txBody>
      </p:sp>
    </p:spTree>
    <p:extLst>
      <p:ext uri="{BB962C8B-B14F-4D97-AF65-F5344CB8AC3E}">
        <p14:creationId xmlns:p14="http://schemas.microsoft.com/office/powerpoint/2010/main" val="517155127"/>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629351549"/>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154522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The </a:t>
            </a:r>
            <a:r>
              <a:rPr lang="en-US" sz="1200" b="0" i="0" kern="1200" dirty="0" err="1" smtClean="0">
                <a:solidFill>
                  <a:schemeClr val="tx1"/>
                </a:solidFill>
                <a:effectLst/>
                <a:latin typeface="+mn-lt"/>
                <a:ea typeface="+mn-ea"/>
                <a:cs typeface="+mn-cs"/>
              </a:rPr>
              <a:t>Node.js</a:t>
            </a:r>
            <a:r>
              <a:rPr lang="en-US" sz="1200" b="0" i="0" kern="1200" baseline="0" dirty="0" smtClean="0">
                <a:solidFill>
                  <a:schemeClr val="tx1"/>
                </a:solidFill>
                <a:effectLst/>
                <a:latin typeface="+mn-lt"/>
                <a:ea typeface="+mn-ea"/>
                <a:cs typeface="+mn-cs"/>
              </a:rPr>
              <a:t> package manager </a:t>
            </a:r>
            <a:r>
              <a:rPr lang="en-US" sz="1200" b="0" i="0" kern="1200" dirty="0" smtClean="0">
                <a:solidFill>
                  <a:schemeClr val="tx1"/>
                </a:solidFill>
                <a:effectLst/>
                <a:latin typeface="+mn-lt"/>
                <a:ea typeface="+mn-ea"/>
                <a:cs typeface="+mn-cs"/>
              </a:rPr>
              <a:t>makes it easy for JavaScript developers to share and reuse code, and it makes it easy to update the code that you're sharing.</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It's a way to reuse code from other developers, and also a way to share your code with them, and it makes it easy to manage the different versions of code.</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Reference: </a:t>
            </a:r>
          </a:p>
          <a:p>
            <a:r>
              <a:rPr lang="en-US" sz="1200" b="0" i="0" kern="1200" dirty="0" smtClean="0">
                <a:solidFill>
                  <a:schemeClr val="tx1"/>
                </a:solidFill>
                <a:effectLst/>
                <a:latin typeface="+mn-lt"/>
                <a:ea typeface="+mn-ea"/>
                <a:cs typeface="+mn-cs"/>
              </a:rPr>
              <a:t>https://</a:t>
            </a:r>
            <a:r>
              <a:rPr lang="en-US" sz="1200" b="0" i="0" kern="1200" dirty="0" err="1" smtClean="0">
                <a:solidFill>
                  <a:schemeClr val="tx1"/>
                </a:solidFill>
                <a:effectLst/>
                <a:latin typeface="+mn-lt"/>
                <a:ea typeface="+mn-ea"/>
                <a:cs typeface="+mn-cs"/>
              </a:rPr>
              <a:t>www.npmjs.com</a:t>
            </a:r>
            <a:r>
              <a:rPr lang="en-US"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endParaRPr lang="en-US" dirty="0"/>
          </a:p>
        </p:txBody>
      </p:sp>
    </p:spTree>
    <p:extLst>
      <p:ext uri="{BB962C8B-B14F-4D97-AF65-F5344CB8AC3E}">
        <p14:creationId xmlns:p14="http://schemas.microsoft.com/office/powerpoint/2010/main" val="8519393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308905779"/>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a:t>
            </a:r>
          </a:p>
          <a:p>
            <a:r>
              <a:rPr lang="en-US" dirty="0" smtClean="0"/>
              <a:t>http://</a:t>
            </a:r>
            <a:r>
              <a:rPr lang="en-US" dirty="0" err="1" smtClean="0"/>
              <a:t>www.syntaxsuccess.com</a:t>
            </a:r>
            <a:r>
              <a:rPr lang="en-US" dirty="0" smtClean="0"/>
              <a:t>/</a:t>
            </a:r>
            <a:r>
              <a:rPr lang="en-US" dirty="0" err="1" smtClean="0"/>
              <a:t>viewarticle</a:t>
            </a:r>
            <a:r>
              <a:rPr lang="en-US" dirty="0" smtClean="0"/>
              <a:t>/angular-build-optimizer</a:t>
            </a:r>
          </a:p>
          <a:p>
            <a:endParaRPr lang="en-US" dirty="0"/>
          </a:p>
        </p:txBody>
      </p:sp>
    </p:spTree>
    <p:extLst>
      <p:ext uri="{BB962C8B-B14F-4D97-AF65-F5344CB8AC3E}">
        <p14:creationId xmlns:p14="http://schemas.microsoft.com/office/powerpoint/2010/main" val="1265454608"/>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https://</a:t>
            </a:r>
            <a:r>
              <a:rPr lang="en-US" dirty="0" err="1" smtClean="0"/>
              <a:t>github.com</a:t>
            </a:r>
            <a:r>
              <a:rPr lang="en-US" dirty="0" smtClean="0"/>
              <a:t>/angular/angular-cli/wiki/build#--build-optimizer-and---vendor-chunk</a:t>
            </a:r>
            <a:endParaRPr lang="en-US" dirty="0"/>
          </a:p>
        </p:txBody>
      </p:sp>
    </p:spTree>
    <p:extLst>
      <p:ext uri="{BB962C8B-B14F-4D97-AF65-F5344CB8AC3E}">
        <p14:creationId xmlns:p14="http://schemas.microsoft.com/office/powerpoint/2010/main" val="51912006"/>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See lab manual.</a:t>
            </a:r>
          </a:p>
        </p:txBody>
      </p:sp>
    </p:spTree>
    <p:extLst>
      <p:ext uri="{BB962C8B-B14F-4D97-AF65-F5344CB8AC3E}">
        <p14:creationId xmlns:p14="http://schemas.microsoft.com/office/powerpoint/2010/main" val="673870165"/>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610950477"/>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To create a custom pipe you need</a:t>
            </a:r>
            <a:r>
              <a:rPr lang="en-US" baseline="0" dirty="0" smtClean="0"/>
              <a:t> to:</a:t>
            </a:r>
          </a:p>
          <a:p>
            <a:r>
              <a:rPr lang="en-US" baseline="0" dirty="0" smtClean="0"/>
              <a:t>Import the Pipe class from </a:t>
            </a:r>
            <a:r>
              <a:rPr lang="en-US" baseline="0" dirty="0" err="1" smtClean="0"/>
              <a:t>Angular’s</a:t>
            </a:r>
            <a:r>
              <a:rPr lang="en-US" baseline="0" dirty="0" smtClean="0"/>
              <a:t> core package</a:t>
            </a:r>
          </a:p>
          <a:p>
            <a:r>
              <a:rPr lang="en-US" baseline="0" dirty="0" smtClean="0"/>
              <a:t>Export a class annotated with the Pipe attribute.</a:t>
            </a:r>
          </a:p>
          <a:p>
            <a:r>
              <a:rPr lang="en-US" baseline="0" dirty="0" smtClean="0"/>
              <a:t>Give the pipe a name in the annotation which is how you will refer to it in a template.</a:t>
            </a:r>
          </a:p>
          <a:p>
            <a:r>
              <a:rPr lang="en-US" baseline="0" dirty="0" smtClean="0"/>
              <a:t>By convention Pipe classes usually have a Pipe suffix.</a:t>
            </a:r>
          </a:p>
          <a:p>
            <a:endParaRPr lang="en-US" dirty="0"/>
          </a:p>
        </p:txBody>
      </p:sp>
    </p:spTree>
    <p:extLst>
      <p:ext uri="{BB962C8B-B14F-4D97-AF65-F5344CB8AC3E}">
        <p14:creationId xmlns:p14="http://schemas.microsoft.com/office/powerpoint/2010/main" val="1354036407"/>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See lab manual.</a:t>
            </a:r>
          </a:p>
        </p:txBody>
      </p:sp>
    </p:spTree>
    <p:extLst>
      <p:ext uri="{BB962C8B-B14F-4D97-AF65-F5344CB8AC3E}">
        <p14:creationId xmlns:p14="http://schemas.microsoft.com/office/powerpoint/2010/main" val="1850946973"/>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 this section, we will learn</a:t>
            </a:r>
            <a:r>
              <a:rPr lang="en-US" baseline="0" dirty="0" smtClean="0"/>
              <a:t> about the Angular CLI or Command-line Interface.</a:t>
            </a:r>
          </a:p>
          <a:p>
            <a:r>
              <a:rPr lang="en-US" baseline="0" dirty="0" smtClean="0"/>
              <a:t>Reference: https://</a:t>
            </a:r>
            <a:r>
              <a:rPr lang="en-US" baseline="0" dirty="0" err="1" smtClean="0"/>
              <a:t>cli.angular.io</a:t>
            </a:r>
            <a:r>
              <a:rPr lang="en-US" baseline="0" dirty="0" smtClean="0"/>
              <a:t>/</a:t>
            </a:r>
            <a:endParaRPr lang="en-US" dirty="0"/>
          </a:p>
        </p:txBody>
      </p:sp>
    </p:spTree>
    <p:extLst>
      <p:ext uri="{BB962C8B-B14F-4D97-AF65-F5344CB8AC3E}">
        <p14:creationId xmlns:p14="http://schemas.microsoft.com/office/powerpoint/2010/main" val="1432965431"/>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100" b="0" i="0" kern="1200" dirty="0" smtClean="0">
                <a:solidFill>
                  <a:schemeClr val="tx1"/>
                </a:solidFill>
                <a:effectLst/>
                <a:latin typeface="Palatino" charset="0"/>
                <a:ea typeface="Palatino" charset="0"/>
                <a:cs typeface="Palatino" charset="0"/>
              </a:rPr>
              <a:t>Changing from version 2 to version 4, 5, … won’t be like changing from AngularJS. It won’t be a complete rewrite, it will simply be a change in some core libraries that demand a major SEMVER version change. Also, there will be proper </a:t>
            </a:r>
            <a:r>
              <a:rPr lang="en-US" sz="1100" b="0" i="0" u="none" strike="noStrike" kern="1200" dirty="0" smtClean="0">
                <a:solidFill>
                  <a:schemeClr val="tx1"/>
                </a:solidFill>
                <a:effectLst/>
                <a:latin typeface="Palatino" charset="0"/>
                <a:ea typeface="Palatino" charset="0"/>
                <a:cs typeface="Palatino" charset="0"/>
                <a:hlinkClick r:id="rId3"/>
              </a:rPr>
              <a:t>deprecation phases</a:t>
            </a:r>
            <a:r>
              <a:rPr lang="en-US" sz="1100" b="0" i="0" kern="1200" dirty="0" smtClean="0">
                <a:solidFill>
                  <a:schemeClr val="tx1"/>
                </a:solidFill>
                <a:effectLst/>
                <a:latin typeface="Palatino" charset="0"/>
                <a:ea typeface="Palatino" charset="0"/>
                <a:cs typeface="Palatino" charset="0"/>
              </a:rPr>
              <a:t> to allow developers to adjust their code.</a:t>
            </a:r>
          </a:p>
          <a:p>
            <a:r>
              <a:rPr lang="en-US" sz="1100" b="0" i="0" kern="1200" dirty="0" smtClean="0">
                <a:solidFill>
                  <a:schemeClr val="tx1"/>
                </a:solidFill>
                <a:effectLst/>
                <a:latin typeface="Palatino" charset="0"/>
                <a:ea typeface="Palatino" charset="0"/>
                <a:cs typeface="Palatino" charset="0"/>
              </a:rPr>
              <a:t>Reference: http://</a:t>
            </a:r>
            <a:r>
              <a:rPr lang="en-US" sz="1100" b="0" i="0" kern="1200" dirty="0" err="1" smtClean="0">
                <a:solidFill>
                  <a:schemeClr val="tx1"/>
                </a:solidFill>
                <a:effectLst/>
                <a:latin typeface="Palatino" charset="0"/>
                <a:ea typeface="Palatino" charset="0"/>
                <a:cs typeface="Palatino" charset="0"/>
              </a:rPr>
              <a:t>angularjs.blogspot.com</a:t>
            </a:r>
            <a:r>
              <a:rPr lang="en-US" sz="1100" b="0" i="0" kern="1200" dirty="0" smtClean="0">
                <a:solidFill>
                  <a:schemeClr val="tx1"/>
                </a:solidFill>
                <a:effectLst/>
                <a:latin typeface="Palatino" charset="0"/>
                <a:ea typeface="Palatino" charset="0"/>
                <a:cs typeface="Palatino" charset="0"/>
              </a:rPr>
              <a:t>/2016/12/ok-let-me-explain-its-going-to-</a:t>
            </a:r>
            <a:r>
              <a:rPr lang="en-US" sz="1100" b="0" i="0" kern="1200" dirty="0" err="1" smtClean="0">
                <a:solidFill>
                  <a:schemeClr val="tx1"/>
                </a:solidFill>
                <a:effectLst/>
                <a:latin typeface="Palatino" charset="0"/>
                <a:ea typeface="Palatino" charset="0"/>
                <a:cs typeface="Palatino" charset="0"/>
              </a:rPr>
              <a:t>be.html</a:t>
            </a:r>
            <a:endParaRPr lang="en-US" b="0" i="0" dirty="0">
              <a:latin typeface="Palatino" charset="0"/>
              <a:ea typeface="Palatino" charset="0"/>
              <a:cs typeface="Palatino" charset="0"/>
            </a:endParaRPr>
          </a:p>
        </p:txBody>
      </p:sp>
    </p:spTree>
    <p:extLst>
      <p:ext uri="{BB962C8B-B14F-4D97-AF65-F5344CB8AC3E}">
        <p14:creationId xmlns:p14="http://schemas.microsoft.com/office/powerpoint/2010/main" val="1691468489"/>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100" b="0" i="0" kern="1200" dirty="0" smtClean="0">
                <a:solidFill>
                  <a:schemeClr val="tx1"/>
                </a:solidFill>
                <a:effectLst/>
                <a:latin typeface="Palatino" charset="0"/>
                <a:ea typeface="Palatino" charset="0"/>
                <a:cs typeface="Palatino" charset="0"/>
              </a:rPr>
              <a:t>References: </a:t>
            </a:r>
          </a:p>
          <a:p>
            <a:r>
              <a:rPr lang="en-US" sz="1100" b="0" i="0" kern="1200" dirty="0" smtClean="0">
                <a:solidFill>
                  <a:schemeClr val="tx1"/>
                </a:solidFill>
                <a:effectLst/>
                <a:latin typeface="Palatino" charset="0"/>
                <a:ea typeface="Palatino" charset="0"/>
                <a:cs typeface="Palatino" charset="0"/>
              </a:rPr>
              <a:t>https://</a:t>
            </a:r>
            <a:r>
              <a:rPr lang="en-US" sz="1100" b="0" i="0" kern="1200" dirty="0" err="1" smtClean="0">
                <a:solidFill>
                  <a:schemeClr val="tx1"/>
                </a:solidFill>
                <a:effectLst/>
                <a:latin typeface="Palatino" charset="0"/>
                <a:ea typeface="Palatino" charset="0"/>
                <a:cs typeface="Palatino" charset="0"/>
              </a:rPr>
              <a:t>blog.angular.io</a:t>
            </a:r>
            <a:r>
              <a:rPr lang="en-US" sz="1100" b="0" i="0" kern="1200" dirty="0" smtClean="0">
                <a:solidFill>
                  <a:schemeClr val="tx1"/>
                </a:solidFill>
                <a:effectLst/>
                <a:latin typeface="Palatino" charset="0"/>
                <a:ea typeface="Palatino" charset="0"/>
                <a:cs typeface="Palatino" charset="0"/>
              </a:rPr>
              <a:t>/version-5-0-0-of-angular-now-available-37e414935ced</a:t>
            </a:r>
          </a:p>
          <a:p>
            <a:r>
              <a:rPr lang="en-US" b="0" i="0" dirty="0" smtClean="0">
                <a:latin typeface="Palatino" charset="0"/>
                <a:ea typeface="Palatino" charset="0"/>
                <a:cs typeface="Palatino" charset="0"/>
              </a:rPr>
              <a:t>https://</a:t>
            </a:r>
            <a:r>
              <a:rPr lang="en-US" b="0" i="0" dirty="0" err="1" smtClean="0">
                <a:latin typeface="Palatino" charset="0"/>
                <a:ea typeface="Palatino" charset="0"/>
                <a:cs typeface="Palatino" charset="0"/>
              </a:rPr>
              <a:t>alligator.io</a:t>
            </a:r>
            <a:r>
              <a:rPr lang="en-US" b="0" i="0" dirty="0" smtClean="0">
                <a:latin typeface="Palatino" charset="0"/>
                <a:ea typeface="Palatino" charset="0"/>
                <a:cs typeface="Palatino" charset="0"/>
              </a:rPr>
              <a:t>/angular/angular-5/</a:t>
            </a:r>
          </a:p>
          <a:p>
            <a:endParaRPr lang="en-US" b="0" i="0" dirty="0" smtClean="0">
              <a:latin typeface="Palatino" charset="0"/>
              <a:ea typeface="Palatino" charset="0"/>
              <a:cs typeface="Palatino" charset="0"/>
            </a:endParaRPr>
          </a:p>
          <a:p>
            <a:r>
              <a:rPr lang="en-US" b="0" i="0" dirty="0" smtClean="0">
                <a:latin typeface="Palatino" charset="0"/>
                <a:ea typeface="Palatino" charset="0"/>
                <a:cs typeface="Palatino" charset="0"/>
              </a:rPr>
              <a:t>Service Worker:</a:t>
            </a:r>
          </a:p>
          <a:p>
            <a:r>
              <a:rPr lang="en-US" sz="1100" b="0" i="0" kern="1200" dirty="0" smtClean="0">
                <a:solidFill>
                  <a:schemeClr val="tx1"/>
                </a:solidFill>
                <a:effectLst/>
                <a:latin typeface="Palatino" charset="0"/>
                <a:ea typeface="Palatino" charset="0"/>
                <a:cs typeface="Palatino" charset="0"/>
              </a:rPr>
              <a:t>Service workers essentially act as proxy servers that sit between web applications, and the browser and the network (when available). They are intended to (amongst other things) enable the creation of effective offline experiences, intercepting network requests, and taking appropriate action based on whether the network is available, and updated assets reside on the server. They will also allow access to push notifications and background sync APIs.</a:t>
            </a:r>
          </a:p>
          <a:p>
            <a:r>
              <a:rPr lang="en-US" sz="1100" b="0" i="0" kern="1200" dirty="0" smtClean="0">
                <a:solidFill>
                  <a:schemeClr val="tx1"/>
                </a:solidFill>
                <a:effectLst/>
                <a:latin typeface="Palatino" charset="0"/>
                <a:ea typeface="Palatino" charset="0"/>
                <a:cs typeface="Palatino" charset="0"/>
              </a:rPr>
              <a:t>Reference:</a:t>
            </a:r>
          </a:p>
          <a:p>
            <a:r>
              <a:rPr lang="en-US" b="0" i="0" dirty="0" smtClean="0">
                <a:latin typeface="Palatino" charset="0"/>
                <a:ea typeface="Palatino" charset="0"/>
                <a:cs typeface="Palatino" charset="0"/>
              </a:rPr>
              <a:t>https://</a:t>
            </a:r>
            <a:r>
              <a:rPr lang="en-US" b="0" i="0" dirty="0" err="1" smtClean="0">
                <a:latin typeface="Palatino" charset="0"/>
                <a:ea typeface="Palatino" charset="0"/>
                <a:cs typeface="Palatino" charset="0"/>
              </a:rPr>
              <a:t>developer.mozilla.org</a:t>
            </a:r>
            <a:r>
              <a:rPr lang="en-US" b="0" i="0" dirty="0" smtClean="0">
                <a:latin typeface="Palatino" charset="0"/>
                <a:ea typeface="Palatino" charset="0"/>
                <a:cs typeface="Palatino" charset="0"/>
              </a:rPr>
              <a:t>/</a:t>
            </a:r>
            <a:r>
              <a:rPr lang="en-US" b="0" i="0" dirty="0" err="1" smtClean="0">
                <a:latin typeface="Palatino" charset="0"/>
                <a:ea typeface="Palatino" charset="0"/>
                <a:cs typeface="Palatino" charset="0"/>
              </a:rPr>
              <a:t>en</a:t>
            </a:r>
            <a:r>
              <a:rPr lang="en-US" b="0" i="0" dirty="0" smtClean="0">
                <a:latin typeface="Palatino" charset="0"/>
                <a:ea typeface="Palatino" charset="0"/>
                <a:cs typeface="Palatino" charset="0"/>
              </a:rPr>
              <a:t>-US/docs/Web/API/</a:t>
            </a:r>
            <a:r>
              <a:rPr lang="en-US" b="0" i="0" dirty="0" err="1" smtClean="0">
                <a:latin typeface="Palatino" charset="0"/>
                <a:ea typeface="Palatino" charset="0"/>
                <a:cs typeface="Palatino" charset="0"/>
              </a:rPr>
              <a:t>Service_Worker_API</a:t>
            </a:r>
            <a:endParaRPr lang="en-US" b="0" i="0" dirty="0">
              <a:latin typeface="Palatino" charset="0"/>
              <a:ea typeface="Palatino" charset="0"/>
              <a:cs typeface="Palatino" charset="0"/>
            </a:endParaRPr>
          </a:p>
        </p:txBody>
      </p:sp>
    </p:spTree>
    <p:extLst>
      <p:ext uri="{BB962C8B-B14F-4D97-AF65-F5344CB8AC3E}">
        <p14:creationId xmlns:p14="http://schemas.microsoft.com/office/powerpoint/2010/main" val="84853796"/>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b="0" i="0" dirty="0" smtClean="0">
                <a:latin typeface="Palatino" charset="0"/>
                <a:ea typeface="Palatino" charset="0"/>
                <a:cs typeface="Palatino" charset="0"/>
              </a:rPr>
              <a:t>References:</a:t>
            </a:r>
          </a:p>
          <a:p>
            <a:r>
              <a:rPr lang="en-US" b="0" i="0" dirty="0" smtClean="0">
                <a:latin typeface="Palatino" charset="0"/>
                <a:ea typeface="Palatino" charset="0"/>
                <a:cs typeface="Palatino" charset="0"/>
              </a:rPr>
              <a:t>https://</a:t>
            </a:r>
            <a:r>
              <a:rPr lang="en-US" b="0" i="0" dirty="0" err="1" smtClean="0">
                <a:latin typeface="Palatino" charset="0"/>
                <a:ea typeface="Palatino" charset="0"/>
                <a:cs typeface="Palatino" charset="0"/>
              </a:rPr>
              <a:t>blog.angular.io</a:t>
            </a:r>
            <a:r>
              <a:rPr lang="en-US" b="0" i="0" dirty="0" smtClean="0">
                <a:latin typeface="Palatino" charset="0"/>
                <a:ea typeface="Palatino" charset="0"/>
                <a:cs typeface="Palatino" charset="0"/>
              </a:rPr>
              <a:t>/version-6-of-angular-now-available-cc56b0efa7a4</a:t>
            </a:r>
          </a:p>
          <a:p>
            <a:r>
              <a:rPr lang="en-US" sz="1100" b="0" i="0" u="sng" strike="noStrike" kern="1200" dirty="0" smtClean="0">
                <a:solidFill>
                  <a:schemeClr val="tx1"/>
                </a:solidFill>
                <a:effectLst/>
                <a:latin typeface="Palatino" charset="0"/>
                <a:ea typeface="Palatino" charset="0"/>
                <a:cs typeface="Palatino" charset="0"/>
                <a:hlinkClick r:id="rId3"/>
              </a:rPr>
              <a:t>https://g.co/ng/2018-keynote-1</a:t>
            </a:r>
            <a:endParaRPr lang="en-US" b="0" i="0" dirty="0">
              <a:latin typeface="Palatino" charset="0"/>
              <a:ea typeface="Palatino" charset="0"/>
              <a:cs typeface="Palatino" charset="0"/>
            </a:endParaRPr>
          </a:p>
        </p:txBody>
      </p:sp>
    </p:spTree>
    <p:extLst>
      <p:ext uri="{BB962C8B-B14F-4D97-AF65-F5344CB8AC3E}">
        <p14:creationId xmlns:p14="http://schemas.microsoft.com/office/powerpoint/2010/main" val="14549708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The logical operator</a:t>
            </a:r>
            <a:r>
              <a:rPr lang="en-US" baseline="0" dirty="0" smtClean="0"/>
              <a:t> </a:t>
            </a:r>
            <a:r>
              <a:rPr lang="en-US" dirty="0" smtClean="0"/>
              <a:t>&amp;&amp; can be used to combine scripts as shown above.</a:t>
            </a:r>
          </a:p>
          <a:p>
            <a:r>
              <a:rPr lang="en-US" dirty="0" smtClean="0"/>
              <a:t>Concurrently</a:t>
            </a:r>
            <a:r>
              <a:rPr lang="en-US" baseline="0" dirty="0" smtClean="0"/>
              <a:t> is a node module that allows us to run multiple command concurrently.</a:t>
            </a:r>
          </a:p>
          <a:p>
            <a:r>
              <a:rPr lang="en-US" baseline="0" dirty="0" smtClean="0"/>
              <a:t>After </a:t>
            </a:r>
            <a:r>
              <a:rPr lang="en-US" baseline="0" dirty="0" err="1" smtClean="0"/>
              <a:t>TypeScript</a:t>
            </a:r>
            <a:r>
              <a:rPr lang="en-US" baseline="0" dirty="0" smtClean="0"/>
              <a:t> and other node modules have been installed using </a:t>
            </a:r>
            <a:r>
              <a:rPr lang="en-US" baseline="0" dirty="0" err="1" smtClean="0"/>
              <a:t>npm</a:t>
            </a:r>
            <a:r>
              <a:rPr lang="en-US" baseline="0" dirty="0" smtClean="0"/>
              <a:t>, install the </a:t>
            </a:r>
            <a:r>
              <a:rPr lang="en-US" baseline="0" dirty="0" err="1" smtClean="0"/>
              <a:t>postinstall</a:t>
            </a:r>
            <a:r>
              <a:rPr lang="en-US" baseline="0" dirty="0" smtClean="0"/>
              <a:t> command can then run to install typescript definitions for the modules used.</a:t>
            </a:r>
          </a:p>
          <a:p>
            <a:r>
              <a:rPr lang="en-US" baseline="0" dirty="0" smtClean="0"/>
              <a:t>Reference: https://</a:t>
            </a:r>
            <a:r>
              <a:rPr lang="en-US" baseline="0" dirty="0" err="1" smtClean="0"/>
              <a:t>www.npmjs.com</a:t>
            </a:r>
            <a:r>
              <a:rPr lang="en-US" baseline="0" dirty="0" smtClean="0"/>
              <a:t>/package/concurrently</a:t>
            </a:r>
            <a:endParaRPr lang="en-US" dirty="0"/>
          </a:p>
        </p:txBody>
      </p:sp>
    </p:spTree>
    <p:extLst>
      <p:ext uri="{BB962C8B-B14F-4D97-AF65-F5344CB8AC3E}">
        <p14:creationId xmlns:p14="http://schemas.microsoft.com/office/powerpoint/2010/main" val="1963448017"/>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a:t>
            </a:r>
            <a:r>
              <a:rPr lang="en-US" sz="1100" b="0" i="0" kern="1200" dirty="0" smtClean="0">
                <a:solidFill>
                  <a:schemeClr val="tx1"/>
                </a:solidFill>
                <a:effectLst/>
                <a:latin typeface="Palatino" charset="0"/>
                <a:ea typeface="Palatino" charset="0"/>
                <a:cs typeface="Palatino" charset="0"/>
              </a:rPr>
              <a:t>Ng-</a:t>
            </a:r>
            <a:r>
              <a:rPr lang="en-US" sz="1100" b="0" i="0" kern="1200" dirty="0" err="1" smtClean="0">
                <a:solidFill>
                  <a:schemeClr val="tx1"/>
                </a:solidFill>
                <a:effectLst/>
                <a:latin typeface="Palatino" charset="0"/>
                <a:ea typeface="Palatino" charset="0"/>
                <a:cs typeface="Palatino" charset="0"/>
              </a:rPr>
              <a:t>conf</a:t>
            </a:r>
            <a:r>
              <a:rPr lang="en-US" sz="1100" b="0" i="0" kern="1200" dirty="0" smtClean="0">
                <a:solidFill>
                  <a:schemeClr val="tx1"/>
                </a:solidFill>
                <a:effectLst/>
                <a:latin typeface="Palatino" charset="0"/>
                <a:ea typeface="Palatino" charset="0"/>
                <a:cs typeface="Palatino" charset="0"/>
              </a:rPr>
              <a:t> Day 1 Keynote 2018</a:t>
            </a:r>
            <a:endParaRPr lang="en-US" dirty="0"/>
          </a:p>
        </p:txBody>
      </p:sp>
    </p:spTree>
    <p:extLst>
      <p:ext uri="{BB962C8B-B14F-4D97-AF65-F5344CB8AC3E}">
        <p14:creationId xmlns:p14="http://schemas.microsoft.com/office/powerpoint/2010/main" val="474947647"/>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2016344895"/>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697616149"/>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366882201"/>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763601670"/>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490993218"/>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490843152"/>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Introducing</a:t>
            </a:r>
            <a:r>
              <a:rPr lang="en-US" baseline="0" dirty="0" smtClean="0"/>
              <a:t> </a:t>
            </a:r>
            <a:r>
              <a:rPr lang="en-US" baseline="0" dirty="0" err="1" smtClean="0"/>
              <a:t>RxJS</a:t>
            </a:r>
            <a:r>
              <a:rPr lang="en-US" baseline="0" dirty="0" smtClean="0"/>
              <a:t> 6 Slides- </a:t>
            </a:r>
            <a:r>
              <a:rPr lang="en-US" baseline="0" dirty="0" err="1" smtClean="0"/>
              <a:t>ngconf</a:t>
            </a:r>
            <a:r>
              <a:rPr lang="en-US" baseline="0" dirty="0" smtClean="0"/>
              <a:t> 2018</a:t>
            </a:r>
          </a:p>
          <a:p>
            <a:r>
              <a:rPr lang="en-US" sz="1200" dirty="0" smtClean="0"/>
              <a:t>https://</a:t>
            </a:r>
            <a:r>
              <a:rPr lang="en-US" sz="1200" dirty="0" err="1" smtClean="0"/>
              <a:t>docs.google.com</a:t>
            </a:r>
            <a:r>
              <a:rPr lang="en-US" sz="1200" dirty="0" smtClean="0"/>
              <a:t>/presentation/d/1h-h4IUgh8mRqItF2F2Ih8g-H9gYjb8MCwHnoIVm-hiU/</a:t>
            </a:r>
            <a:r>
              <a:rPr lang="en-US" sz="1200" dirty="0" err="1" smtClean="0"/>
              <a:t>edit#slide</a:t>
            </a:r>
            <a:r>
              <a:rPr lang="en-US" sz="1200" dirty="0" smtClean="0"/>
              <a:t>=id.g389cbad6b8_1_203</a:t>
            </a:r>
            <a:endParaRPr lang="en-US" sz="1200" dirty="0"/>
          </a:p>
        </p:txBody>
      </p:sp>
    </p:spTree>
    <p:extLst>
      <p:ext uri="{BB962C8B-B14F-4D97-AF65-F5344CB8AC3E}">
        <p14:creationId xmlns:p14="http://schemas.microsoft.com/office/powerpoint/2010/main" val="1256916425"/>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909146115"/>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Not</a:t>
            </a:r>
            <a:r>
              <a:rPr lang="en-US" baseline="0" dirty="0" smtClean="0"/>
              <a:t> production ready yet. </a:t>
            </a:r>
          </a:p>
          <a:p>
            <a:r>
              <a:rPr lang="en-US" baseline="0" dirty="0" smtClean="0"/>
              <a:t>Can be turned on in Angular 6 with a compiler flag.</a:t>
            </a:r>
            <a:endParaRPr lang="en-US" dirty="0"/>
          </a:p>
        </p:txBody>
      </p:sp>
    </p:spTree>
    <p:extLst>
      <p:ext uri="{BB962C8B-B14F-4D97-AF65-F5344CB8AC3E}">
        <p14:creationId xmlns:p14="http://schemas.microsoft.com/office/powerpoint/2010/main" val="16998222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154465718"/>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b="0" i="0" u="sng" strike="noStrike" kern="1200" dirty="0" smtClean="0">
                <a:solidFill>
                  <a:schemeClr val="tx1"/>
                </a:solidFill>
                <a:effectLst/>
                <a:latin typeface="Palatino" charset="0"/>
                <a:ea typeface="Palatino" charset="0"/>
                <a:cs typeface="Palatino" charset="0"/>
                <a:hlinkClick r:id="rId3"/>
              </a:rPr>
              <a:t>Reference</a:t>
            </a:r>
            <a:r>
              <a:rPr lang="en-US" sz="1100" b="0" i="0" u="sng" strike="noStrike" kern="1200" baseline="0" dirty="0" smtClean="0">
                <a:solidFill>
                  <a:schemeClr val="tx1"/>
                </a:solidFill>
                <a:effectLst/>
                <a:latin typeface="Palatino" charset="0"/>
                <a:ea typeface="Palatino" charset="0"/>
                <a:cs typeface="Palatino" charset="0"/>
                <a:hlinkClick r:id="rId3"/>
              </a:rPr>
              <a:t>: </a:t>
            </a:r>
            <a:r>
              <a:rPr lang="en-US" sz="1100" b="0" i="0" u="sng" strike="noStrike" kern="1200" dirty="0" smtClean="0">
                <a:solidFill>
                  <a:schemeClr val="tx1"/>
                </a:solidFill>
                <a:effectLst/>
                <a:latin typeface="Palatino" charset="0"/>
                <a:ea typeface="Palatino" charset="0"/>
                <a:cs typeface="Palatino" charset="0"/>
                <a:hlinkClick r:id="rId3"/>
              </a:rPr>
              <a:t>https://g.co/ng/2018-keynote-1</a:t>
            </a:r>
            <a:endParaRPr lang="en-US" b="0" i="0" dirty="0" smtClean="0">
              <a:latin typeface="Palatino" charset="0"/>
              <a:ea typeface="Palatino" charset="0"/>
              <a:cs typeface="Palatino" charset="0"/>
            </a:endParaRPr>
          </a:p>
          <a:p>
            <a:endParaRPr lang="en-US" dirty="0"/>
          </a:p>
        </p:txBody>
      </p:sp>
    </p:spTree>
    <p:extLst>
      <p:ext uri="{BB962C8B-B14F-4D97-AF65-F5344CB8AC3E}">
        <p14:creationId xmlns:p14="http://schemas.microsoft.com/office/powerpoint/2010/main" val="151017561"/>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2120585049"/>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964792499"/>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865204656"/>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899610926"/>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028095278"/>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a:t>
            </a:r>
            <a:r>
              <a:rPr lang="en-US" dirty="0" err="1" smtClean="0"/>
              <a:t>reactivex.io</a:t>
            </a:r>
            <a:r>
              <a:rPr lang="en-US" dirty="0" smtClean="0"/>
              <a:t>/</a:t>
            </a:r>
            <a:r>
              <a:rPr lang="en-US" dirty="0" err="1" smtClean="0"/>
              <a:t>rxjs</a:t>
            </a:r>
            <a:r>
              <a:rPr lang="en-US" dirty="0" smtClean="0"/>
              <a:t>/manual/</a:t>
            </a:r>
            <a:r>
              <a:rPr lang="en-US" dirty="0" err="1" smtClean="0"/>
              <a:t>overview.html#instance-operators-versus-static-operators</a:t>
            </a:r>
            <a:endParaRPr lang="en-US" dirty="0"/>
          </a:p>
        </p:txBody>
      </p:sp>
    </p:spTree>
    <p:extLst>
      <p:ext uri="{BB962C8B-B14F-4D97-AF65-F5344CB8AC3E}">
        <p14:creationId xmlns:p14="http://schemas.microsoft.com/office/powerpoint/2010/main" val="1746174061"/>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156703081"/>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496603358"/>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9426490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171450" indent="-171450">
              <a:buFont typeface="Arial" charset="0"/>
              <a:buChar char="•"/>
            </a:pPr>
            <a:r>
              <a:rPr lang="en-US" dirty="0" smtClean="0"/>
              <a:t>ECMAScript (or ES)</a:t>
            </a:r>
            <a:r>
              <a:rPr lang="en-US" baseline="0" dirty="0" smtClean="0"/>
              <a:t> </a:t>
            </a:r>
            <a:r>
              <a:rPr lang="en-US" dirty="0" smtClean="0"/>
              <a:t>is a trademarked scripting-language specification standardized by </a:t>
            </a:r>
            <a:r>
              <a:rPr lang="en-US" dirty="0" err="1" smtClean="0"/>
              <a:t>Ecma</a:t>
            </a:r>
            <a:r>
              <a:rPr lang="en-US" dirty="0" smtClean="0"/>
              <a:t> International.</a:t>
            </a:r>
          </a:p>
          <a:p>
            <a:pPr marL="171450" indent="-171450">
              <a:buFont typeface="Arial" charset="0"/>
              <a:buChar char="•"/>
            </a:pPr>
            <a:r>
              <a:rPr lang="en-US" dirty="0" smtClean="0"/>
              <a:t>JavaScript is a well-known</a:t>
            </a:r>
            <a:r>
              <a:rPr lang="en-US" baseline="0" dirty="0" smtClean="0"/>
              <a:t> implementation of the language.</a:t>
            </a:r>
          </a:p>
          <a:p>
            <a:pPr marL="171450" indent="-171450">
              <a:buFont typeface="Arial" charset="0"/>
              <a:buChar char="•"/>
            </a:pPr>
            <a:r>
              <a:rPr lang="en-US" baseline="0" dirty="0" err="1" smtClean="0"/>
              <a:t>Ecma</a:t>
            </a:r>
            <a:r>
              <a:rPr lang="en-US" baseline="0" dirty="0" smtClean="0"/>
              <a:t> International is an international private (membership-based) non-profit standards organization for information and communication systems.</a:t>
            </a:r>
          </a:p>
          <a:p>
            <a:pPr marL="171450" indent="-171450">
              <a:buFont typeface="Arial" charset="0"/>
              <a:buChar char="•"/>
            </a:pPr>
            <a:r>
              <a:rPr lang="en-US" baseline="0" dirty="0" smtClean="0"/>
              <a:t>Originally </a:t>
            </a:r>
            <a:r>
              <a:rPr lang="en-US" baseline="0" dirty="0" err="1" smtClean="0"/>
              <a:t>Ecma</a:t>
            </a:r>
            <a:r>
              <a:rPr lang="en-US" baseline="0" dirty="0" smtClean="0"/>
              <a:t> stood for European Computer Manufacturers Association (ECMA) but now is just an acronym to reflect it’s global reach.</a:t>
            </a:r>
          </a:p>
          <a:p>
            <a:r>
              <a:rPr lang="en-US" dirty="0" smtClean="0"/>
              <a:t> </a:t>
            </a:r>
          </a:p>
          <a:p>
            <a:pPr marL="171450" indent="-171450">
              <a:buFont typeface="Arial" charset="0"/>
              <a:buChar char="•"/>
            </a:pPr>
            <a:r>
              <a:rPr lang="en-US" dirty="0" smtClean="0"/>
              <a:t>ES5 is the current version of JavaScript</a:t>
            </a:r>
            <a:r>
              <a:rPr lang="en-US" baseline="0" dirty="0" smtClean="0"/>
              <a:t> supported in most browsers (IE9+).</a:t>
            </a:r>
          </a:p>
          <a:p>
            <a:pPr marL="171450" indent="-171450">
              <a:buFont typeface="Arial" charset="0"/>
              <a:buChar char="•"/>
            </a:pPr>
            <a:r>
              <a:rPr lang="en-US" baseline="0" dirty="0" smtClean="0"/>
              <a:t>ES6 is the next version of JavaScript that was ratified by the standards body June 2015 but is yet to be widely adopted in browsers.</a:t>
            </a:r>
          </a:p>
          <a:p>
            <a:pPr marL="171450" indent="-171450">
              <a:buFont typeface="Arial" charset="0"/>
              <a:buChar char="•"/>
            </a:pPr>
            <a:r>
              <a:rPr lang="en-US" baseline="0" dirty="0" smtClean="0"/>
              <a:t>ES6’s official name is now ES2015.  It was known previously as </a:t>
            </a:r>
            <a:r>
              <a:rPr lang="en-US" baseline="0" dirty="0" err="1" smtClean="0"/>
              <a:t>JS.Next</a:t>
            </a:r>
            <a:r>
              <a:rPr lang="en-US" baseline="0" dirty="0" smtClean="0"/>
              <a:t>.</a:t>
            </a:r>
          </a:p>
          <a:p>
            <a:pPr marL="171450" indent="-171450">
              <a:buFont typeface="Arial" charset="0"/>
              <a:buChar char="•"/>
            </a:pPr>
            <a:endParaRPr lang="en-US" baseline="0" dirty="0" smtClean="0"/>
          </a:p>
          <a:p>
            <a:pPr marL="171450" indent="-171450">
              <a:buFont typeface="Arial" charset="0"/>
              <a:buChar char="•"/>
            </a:pPr>
            <a:r>
              <a:rPr lang="en-US" baseline="0" dirty="0" smtClean="0"/>
              <a:t>TypeScript is a superset of ES2015/ES6 adding </a:t>
            </a:r>
            <a:r>
              <a:rPr lang="en-US" b="1" baseline="0" dirty="0" smtClean="0"/>
              <a:t>optional </a:t>
            </a:r>
            <a:r>
              <a:rPr lang="en-US" b="0" baseline="0" dirty="0" smtClean="0"/>
              <a:t>types and decorators.</a:t>
            </a:r>
          </a:p>
          <a:p>
            <a:pPr marL="171450" indent="-171450">
              <a:buFont typeface="Arial" charset="0"/>
              <a:buChar char="•"/>
            </a:pPr>
            <a:r>
              <a:rPr lang="en-US" b="0" baseline="0" dirty="0" smtClean="0"/>
              <a:t>ES5 and ES6 are both valid TypeScript.</a:t>
            </a:r>
            <a:endParaRPr lang="en-US" b="1" baseline="0" dirty="0" smtClean="0"/>
          </a:p>
          <a:p>
            <a:endParaRPr lang="en-US" dirty="0"/>
          </a:p>
        </p:txBody>
      </p:sp>
    </p:spTree>
    <p:extLst>
      <p:ext uri="{BB962C8B-B14F-4D97-AF65-F5344CB8AC3E}">
        <p14:creationId xmlns:p14="http://schemas.microsoft.com/office/powerpoint/2010/main" val="850472935"/>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230284129"/>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253651995"/>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124353085"/>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52546849"/>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a:t>
            </a:r>
            <a:r>
              <a:rPr lang="en-US" dirty="0" err="1" smtClean="0"/>
              <a:t>reactivex.io</a:t>
            </a:r>
            <a:r>
              <a:rPr lang="en-US" dirty="0" smtClean="0"/>
              <a:t>/</a:t>
            </a:r>
            <a:r>
              <a:rPr lang="en-US" dirty="0" err="1" smtClean="0"/>
              <a:t>rxjs</a:t>
            </a:r>
            <a:r>
              <a:rPr lang="en-US" dirty="0" smtClean="0"/>
              <a:t>/manual/</a:t>
            </a:r>
            <a:r>
              <a:rPr lang="en-US" dirty="0" err="1" smtClean="0"/>
              <a:t>overview.html#instance-operators-versus-static-operators</a:t>
            </a:r>
            <a:endParaRPr lang="en-US" dirty="0"/>
          </a:p>
        </p:txBody>
      </p:sp>
    </p:spTree>
    <p:extLst>
      <p:ext uri="{BB962C8B-B14F-4D97-AF65-F5344CB8AC3E}">
        <p14:creationId xmlns:p14="http://schemas.microsoft.com/office/powerpoint/2010/main" val="170397541"/>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917370866"/>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640220500"/>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671363557"/>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a:t>
            </a:r>
            <a:r>
              <a:rPr lang="en-US" dirty="0" err="1" smtClean="0"/>
              <a:t>reactivex.io</a:t>
            </a:r>
            <a:r>
              <a:rPr lang="en-US" dirty="0" smtClean="0"/>
              <a:t>/</a:t>
            </a:r>
            <a:r>
              <a:rPr lang="en-US" dirty="0" err="1" smtClean="0"/>
              <a:t>rxjs</a:t>
            </a:r>
            <a:r>
              <a:rPr lang="en-US" dirty="0" smtClean="0"/>
              <a:t>/manual/</a:t>
            </a:r>
            <a:r>
              <a:rPr lang="en-US" dirty="0" err="1" smtClean="0"/>
              <a:t>overview.html#multicasted-observables</a:t>
            </a:r>
            <a:endParaRPr lang="en-US" dirty="0"/>
          </a:p>
        </p:txBody>
      </p:sp>
    </p:spTree>
    <p:extLst>
      <p:ext uri="{BB962C8B-B14F-4D97-AF65-F5344CB8AC3E}">
        <p14:creationId xmlns:p14="http://schemas.microsoft.com/office/powerpoint/2010/main" val="1521590844"/>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689071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171450" indent="-171450">
              <a:buFont typeface="Arial" charset="0"/>
              <a:buChar char="•"/>
            </a:pPr>
            <a:r>
              <a:rPr lang="en-US" dirty="0" smtClean="0"/>
              <a:t>TypeScript</a:t>
            </a:r>
            <a:r>
              <a:rPr lang="en-US" baseline="0" dirty="0" smtClean="0"/>
              <a:t> provides a compiler tsc (TypeScript compiler) that transpiles TypeScript to JavaScript or more specifically ES5.</a:t>
            </a:r>
          </a:p>
          <a:p>
            <a:pPr marL="171450" indent="-171450">
              <a:buFont typeface="Arial" charset="0"/>
              <a:buChar char="•"/>
            </a:pPr>
            <a:r>
              <a:rPr lang="en-US" baseline="0" dirty="0" smtClean="0"/>
              <a:t>Transpilation refers to a specific kind of compilation, source code to source code. </a:t>
            </a:r>
          </a:p>
          <a:p>
            <a:pPr marL="171450" indent="-171450">
              <a:buFont typeface="Arial" charset="0"/>
              <a:buChar char="•"/>
            </a:pPr>
            <a:r>
              <a:rPr lang="en-US" baseline="0" dirty="0" smtClean="0"/>
              <a:t>We traditionally think about compilers as transforming source code to bytecode.</a:t>
            </a:r>
          </a:p>
          <a:p>
            <a:pPr marL="171450" indent="-171450">
              <a:buFont typeface="Arial" charset="0"/>
              <a:buChar char="•"/>
            </a:pPr>
            <a:r>
              <a:rPr lang="en-US" baseline="0" dirty="0" smtClean="0"/>
              <a:t>Remember, ES5 is valid TypeScript.</a:t>
            </a:r>
          </a:p>
          <a:p>
            <a:pPr marL="171450" indent="-171450">
              <a:buFont typeface="Arial" charset="0"/>
              <a:buChar char="•"/>
            </a:pPr>
            <a:r>
              <a:rPr lang="en-US" baseline="0" dirty="0" smtClean="0"/>
              <a:t>Visit: </a:t>
            </a:r>
            <a:r>
              <a:rPr lang="en-US" baseline="0" dirty="0" err="1" smtClean="0"/>
              <a:t>typescriptlang.org</a:t>
            </a:r>
            <a:r>
              <a:rPr lang="en-US" baseline="0" dirty="0" smtClean="0"/>
              <a:t>/play/</a:t>
            </a:r>
            <a:r>
              <a:rPr lang="en-US" baseline="0" dirty="0" err="1" smtClean="0"/>
              <a:t>index.html</a:t>
            </a:r>
            <a:endParaRPr lang="en-US" dirty="0"/>
          </a:p>
        </p:txBody>
      </p:sp>
    </p:spTree>
    <p:extLst>
      <p:ext uri="{BB962C8B-B14F-4D97-AF65-F5344CB8AC3E}">
        <p14:creationId xmlns:p14="http://schemas.microsoft.com/office/powerpoint/2010/main" val="823820808"/>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314580308"/>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368115028"/>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612100231"/>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https://</a:t>
            </a:r>
            <a:r>
              <a:rPr lang="en-US" dirty="0" err="1" smtClean="0"/>
              <a:t>stackoverflow.com</a:t>
            </a:r>
            <a:r>
              <a:rPr lang="en-US" dirty="0" smtClean="0"/>
              <a:t>/questions/36076700/what-is-the-proper-use-of-an-</a:t>
            </a:r>
            <a:r>
              <a:rPr lang="en-US" dirty="0" err="1" smtClean="0"/>
              <a:t>eventemitter</a:t>
            </a:r>
            <a:endParaRPr lang="en-US" dirty="0"/>
          </a:p>
        </p:txBody>
      </p:sp>
    </p:spTree>
    <p:extLst>
      <p:ext uri="{BB962C8B-B14F-4D97-AF65-F5344CB8AC3E}">
        <p14:creationId xmlns:p14="http://schemas.microsoft.com/office/powerpoint/2010/main" val="271682997"/>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smtClean="0"/>
          </a:p>
          <a:p>
            <a:r>
              <a:rPr lang="en-US" sz="1200" kern="1200" dirty="0" smtClean="0">
                <a:solidFill>
                  <a:schemeClr val="tx1"/>
                </a:solidFill>
                <a:effectLst/>
                <a:latin typeface="+mn-lt"/>
                <a:ea typeface="+mn-ea"/>
                <a:cs typeface="+mn-cs"/>
              </a:rPr>
              <a:t>Reference:</a:t>
            </a:r>
          </a:p>
          <a:p>
            <a:r>
              <a:rPr lang="en-US" dirty="0" smtClean="0"/>
              <a:t>https://</a:t>
            </a:r>
            <a:r>
              <a:rPr lang="en-US" dirty="0" err="1" smtClean="0"/>
              <a:t>www.ng-book.com</a:t>
            </a:r>
            <a:r>
              <a:rPr lang="en-US" dirty="0" smtClean="0"/>
              <a:t>/2/</a:t>
            </a:r>
          </a:p>
          <a:p>
            <a:endParaRPr lang="en-US" dirty="0" smtClean="0"/>
          </a:p>
          <a:p>
            <a:endParaRPr lang="en-US" dirty="0"/>
          </a:p>
        </p:txBody>
      </p:sp>
    </p:spTree>
    <p:extLst>
      <p:ext uri="{BB962C8B-B14F-4D97-AF65-F5344CB8AC3E}">
        <p14:creationId xmlns:p14="http://schemas.microsoft.com/office/powerpoint/2010/main" val="1695270006"/>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9128439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7808120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4910090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2048319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20151648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Looks for files with .</a:t>
            </a:r>
            <a:r>
              <a:rPr lang="en-US" dirty="0" err="1" smtClean="0"/>
              <a:t>ts</a:t>
            </a:r>
            <a:r>
              <a:rPr lang="en-US" baseline="0" dirty="0" smtClean="0"/>
              <a:t> extension and compiles to JavaScript version indicated in </a:t>
            </a:r>
            <a:r>
              <a:rPr lang="en-US" baseline="0" dirty="0" err="1" smtClean="0"/>
              <a:t>tsconfig.json</a:t>
            </a:r>
            <a:endParaRPr lang="en-US" dirty="0"/>
          </a:p>
        </p:txBody>
      </p:sp>
    </p:spTree>
    <p:extLst>
      <p:ext uri="{BB962C8B-B14F-4D97-AF65-F5344CB8AC3E}">
        <p14:creationId xmlns:p14="http://schemas.microsoft.com/office/powerpoint/2010/main" val="1300917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If you've been working with </a:t>
            </a:r>
            <a:r>
              <a:rPr lang="en-US" sz="1200" b="0" i="0" kern="1200" dirty="0" err="1" smtClean="0">
                <a:solidFill>
                  <a:schemeClr val="tx1"/>
                </a:solidFill>
                <a:effectLst/>
                <a:latin typeface="+mn-lt"/>
                <a:ea typeface="+mn-ea"/>
                <a:cs typeface="+mn-cs"/>
              </a:rPr>
              <a:t>Javascript</a:t>
            </a:r>
            <a:r>
              <a:rPr lang="en-US" sz="1200" b="0" i="0" kern="1200" dirty="0" smtClean="0">
                <a:solidFill>
                  <a:schemeClr val="tx1"/>
                </a:solidFill>
                <a:effectLst/>
                <a:latin typeface="+mn-lt"/>
                <a:ea typeface="+mn-ea"/>
                <a:cs typeface="+mn-cs"/>
              </a:rPr>
              <a:t> for awhile, you might have heard of </a:t>
            </a:r>
            <a:r>
              <a:rPr lang="en-US" sz="1200" b="0" i="0" kern="1200" dirty="0" err="1" smtClean="0">
                <a:solidFill>
                  <a:schemeClr val="tx1"/>
                </a:solidFill>
                <a:effectLst/>
                <a:latin typeface="+mn-lt"/>
                <a:ea typeface="+mn-ea"/>
                <a:cs typeface="+mn-cs"/>
              </a:rPr>
              <a:t>npm</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npm</a:t>
            </a:r>
            <a:r>
              <a:rPr lang="en-US" sz="1200" b="0" i="0" kern="1200" dirty="0" smtClean="0">
                <a:solidFill>
                  <a:schemeClr val="tx1"/>
                </a:solidFill>
                <a:effectLst/>
                <a:latin typeface="+mn-lt"/>
                <a:ea typeface="+mn-ea"/>
                <a:cs typeface="+mn-cs"/>
              </a:rPr>
              <a:t> makes it easy for </a:t>
            </a:r>
            <a:r>
              <a:rPr lang="en-US" sz="1200" b="0" i="0" kern="1200" dirty="0" err="1" smtClean="0">
                <a:solidFill>
                  <a:schemeClr val="tx1"/>
                </a:solidFill>
                <a:effectLst/>
                <a:latin typeface="+mn-lt"/>
                <a:ea typeface="+mn-ea"/>
                <a:cs typeface="+mn-cs"/>
              </a:rPr>
              <a:t>Javascript</a:t>
            </a:r>
            <a:r>
              <a:rPr lang="en-US" sz="1200" b="0" i="0" kern="1200" dirty="0" smtClean="0">
                <a:solidFill>
                  <a:schemeClr val="tx1"/>
                </a:solidFill>
                <a:effectLst/>
                <a:latin typeface="+mn-lt"/>
                <a:ea typeface="+mn-ea"/>
                <a:cs typeface="+mn-cs"/>
              </a:rPr>
              <a:t> developers to share the code that</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they've created to solve particular problems and for other developers to reuse that code in their own applications.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Once you're depending on this code from other developers, </a:t>
            </a:r>
            <a:r>
              <a:rPr lang="en-US" sz="1200" b="0" i="0" kern="1200" dirty="0" err="1" smtClean="0">
                <a:solidFill>
                  <a:schemeClr val="tx1"/>
                </a:solidFill>
                <a:effectLst/>
                <a:latin typeface="+mn-lt"/>
                <a:ea typeface="+mn-ea"/>
                <a:cs typeface="+mn-cs"/>
              </a:rPr>
              <a:t>npm</a:t>
            </a:r>
            <a:r>
              <a:rPr lang="en-US" sz="1200" b="0" i="0" kern="1200" dirty="0" smtClean="0">
                <a:solidFill>
                  <a:schemeClr val="tx1"/>
                </a:solidFill>
                <a:effectLst/>
                <a:latin typeface="+mn-lt"/>
                <a:ea typeface="+mn-ea"/>
                <a:cs typeface="+mn-cs"/>
              </a:rPr>
              <a:t> makes it really easy to check to see if they've made any updates to it and to download those updates when they're made.</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These bits of reusable code are called packages, or sometimes modules. A package is just a directory with one or more files in</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it</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that also has a file called "</a:t>
            </a:r>
            <a:r>
              <a:rPr lang="en-US" sz="1200" b="0" i="0" kern="1200" dirty="0" err="1" smtClean="0">
                <a:solidFill>
                  <a:schemeClr val="tx1"/>
                </a:solidFill>
                <a:effectLst/>
                <a:latin typeface="+mn-lt"/>
                <a:ea typeface="+mn-ea"/>
                <a:cs typeface="+mn-cs"/>
              </a:rPr>
              <a:t>package.json</a:t>
            </a:r>
            <a:r>
              <a:rPr lang="en-US" sz="1200" b="0" i="0" kern="1200" dirty="0" smtClean="0">
                <a:solidFill>
                  <a:schemeClr val="tx1"/>
                </a:solidFill>
                <a:effectLst/>
                <a:latin typeface="+mn-lt"/>
                <a:ea typeface="+mn-ea"/>
                <a:cs typeface="+mn-cs"/>
              </a:rPr>
              <a:t>" with some meta data about this package. A typical application, such as a website, will depend on dozens or hundreds of packages.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These packages are often small. The general idea is that you create a small building block which solves one problem and solves it well. This makes it possible for you to compose larger, custom solutions out of these small, shared building blocks.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Reference: https://</a:t>
            </a:r>
            <a:r>
              <a:rPr lang="en-US" sz="1200" b="0" i="0" kern="1200" dirty="0" err="1" smtClean="0">
                <a:solidFill>
                  <a:schemeClr val="tx1"/>
                </a:solidFill>
                <a:effectLst/>
                <a:latin typeface="+mn-lt"/>
                <a:ea typeface="+mn-ea"/>
                <a:cs typeface="+mn-cs"/>
              </a:rPr>
              <a:t>docs.npmjs.com</a:t>
            </a:r>
            <a:r>
              <a:rPr lang="en-US" sz="1200" b="0" i="0" kern="1200" dirty="0" smtClean="0">
                <a:solidFill>
                  <a:schemeClr val="tx1"/>
                </a:solidFill>
                <a:effectLst/>
                <a:latin typeface="+mn-lt"/>
                <a:ea typeface="+mn-ea"/>
                <a:cs typeface="+mn-cs"/>
              </a:rPr>
              <a:t>/getting-started/what-is-</a:t>
            </a:r>
            <a:r>
              <a:rPr lang="en-US" sz="1200" b="0" i="0" kern="1200" dirty="0" err="1" smtClean="0">
                <a:solidFill>
                  <a:schemeClr val="tx1"/>
                </a:solidFill>
                <a:effectLst/>
                <a:latin typeface="+mn-lt"/>
                <a:ea typeface="+mn-ea"/>
                <a:cs typeface="+mn-cs"/>
              </a:rPr>
              <a:t>npm</a:t>
            </a:r>
            <a:endParaRPr lang="en-US" sz="1200" b="0" i="0" kern="1200" dirty="0" smtClean="0">
              <a:solidFill>
                <a:schemeClr val="tx1"/>
              </a:solidFill>
              <a:effectLst/>
              <a:latin typeface="+mn-lt"/>
              <a:ea typeface="+mn-ea"/>
              <a:cs typeface="+mn-cs"/>
            </a:endParaRPr>
          </a:p>
          <a:p>
            <a:endParaRPr lang="en-US" dirty="0"/>
          </a:p>
        </p:txBody>
      </p:sp>
    </p:spTree>
    <p:extLst>
      <p:ext uri="{BB962C8B-B14F-4D97-AF65-F5344CB8AC3E}">
        <p14:creationId xmlns:p14="http://schemas.microsoft.com/office/powerpoint/2010/main" val="8795928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If you don’t like </a:t>
            </a:r>
            <a:r>
              <a:rPr lang="en-US" dirty="0" err="1" smtClean="0"/>
              <a:t>TypeScript</a:t>
            </a:r>
            <a:r>
              <a:rPr lang="en-US" dirty="0" smtClean="0"/>
              <a:t>,</a:t>
            </a:r>
            <a:r>
              <a:rPr lang="en-US" baseline="0" dirty="0" smtClean="0"/>
              <a:t> you can throw away your TypeScript and keep your JavaScript output files.</a:t>
            </a:r>
          </a:p>
          <a:p>
            <a:r>
              <a:rPr lang="en-US" baseline="0" dirty="0" smtClean="0"/>
              <a:t>It has been said that the </a:t>
            </a:r>
            <a:r>
              <a:rPr lang="en-US" baseline="0" dirty="0" err="1" smtClean="0"/>
              <a:t>TypeScript</a:t>
            </a:r>
            <a:r>
              <a:rPr lang="en-US" baseline="0" dirty="0" smtClean="0"/>
              <a:t> compiler writes better JavaScript than most developers.</a:t>
            </a:r>
          </a:p>
          <a:p>
            <a:endParaRPr lang="en-US" baseline="0" dirty="0" smtClean="0"/>
          </a:p>
        </p:txBody>
      </p:sp>
    </p:spTree>
    <p:extLst>
      <p:ext uri="{BB962C8B-B14F-4D97-AF65-F5344CB8AC3E}">
        <p14:creationId xmlns:p14="http://schemas.microsoft.com/office/powerpoint/2010/main" val="11769910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100" b="0" i="0" kern="1200" dirty="0" smtClean="0">
                <a:solidFill>
                  <a:schemeClr val="tx1"/>
                </a:solidFill>
                <a:effectLst/>
                <a:latin typeface="Palatino" charset="0"/>
                <a:ea typeface="Palatino" charset="0"/>
                <a:cs typeface="Palatino" charset="0"/>
              </a:rPr>
              <a:t>Type annotations in </a:t>
            </a:r>
            <a:r>
              <a:rPr lang="en-US" sz="1100" b="0" i="0" kern="1200" dirty="0" err="1" smtClean="0">
                <a:solidFill>
                  <a:schemeClr val="tx1"/>
                </a:solidFill>
                <a:effectLst/>
                <a:latin typeface="Palatino" charset="0"/>
                <a:ea typeface="Palatino" charset="0"/>
                <a:cs typeface="Palatino" charset="0"/>
              </a:rPr>
              <a:t>TypeScript</a:t>
            </a:r>
            <a:r>
              <a:rPr lang="en-US" sz="1100" b="0" i="0" kern="1200" dirty="0" smtClean="0">
                <a:solidFill>
                  <a:schemeClr val="tx1"/>
                </a:solidFill>
                <a:effectLst/>
                <a:latin typeface="Palatino" charset="0"/>
                <a:ea typeface="Palatino" charset="0"/>
                <a:cs typeface="Palatino" charset="0"/>
              </a:rPr>
              <a:t> are lightweight ways to record the intended contract of the function or variable. In this case we intend the greeter function to be called with a single string parameter.</a:t>
            </a:r>
            <a:endParaRPr lang="en-US" sz="1100" dirty="0">
              <a:latin typeface="Palatino" charset="0"/>
              <a:ea typeface="Palatino" charset="0"/>
              <a:cs typeface="Palatino" charset="0"/>
            </a:endParaRPr>
          </a:p>
        </p:txBody>
      </p:sp>
    </p:spTree>
    <p:extLst>
      <p:ext uri="{BB962C8B-B14F-4D97-AF65-F5344CB8AC3E}">
        <p14:creationId xmlns:p14="http://schemas.microsoft.com/office/powerpoint/2010/main" val="4818061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17449393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baseline="0" dirty="0" smtClean="0"/>
              <a:t>The </a:t>
            </a:r>
            <a:r>
              <a:rPr lang="en-US" b="1" baseline="0" dirty="0" smtClean="0">
                <a:latin typeface="Roboto Mono" charset="0"/>
                <a:ea typeface="Roboto Mono" charset="0"/>
                <a:cs typeface="Roboto Mono" charset="0"/>
              </a:rPr>
              <a:t>constructor</a:t>
            </a:r>
            <a:r>
              <a:rPr lang="en-US" baseline="0" dirty="0" smtClean="0"/>
              <a:t> method is a special method for creating and initializing an object created with a class. </a:t>
            </a:r>
          </a:p>
          <a:p>
            <a:r>
              <a:rPr lang="en-US" baseline="0" dirty="0" smtClean="0"/>
              <a:t>There can only be one special method with the name </a:t>
            </a:r>
            <a:r>
              <a:rPr lang="en-US" b="1" baseline="0" dirty="0" smtClean="0">
                <a:latin typeface="Roboto Mono" charset="0"/>
                <a:ea typeface="Roboto Mono" charset="0"/>
                <a:cs typeface="Roboto Mono" charset="0"/>
              </a:rPr>
              <a:t>constructor</a:t>
            </a:r>
            <a:r>
              <a:rPr lang="en-US" baseline="0" dirty="0" smtClean="0"/>
              <a:t> in a class.</a:t>
            </a:r>
          </a:p>
          <a:p>
            <a:r>
              <a:rPr lang="en-US" baseline="0" dirty="0" smtClean="0"/>
              <a:t>If you do not create a </a:t>
            </a:r>
            <a:r>
              <a:rPr lang="en-US" b="1" baseline="0" dirty="0" smtClean="0">
                <a:latin typeface="Roboto Mono" charset="0"/>
                <a:ea typeface="Roboto Mono" charset="0"/>
                <a:cs typeface="Roboto Mono" charset="0"/>
              </a:rPr>
              <a:t>constructor</a:t>
            </a:r>
            <a:r>
              <a:rPr lang="en-US" baseline="0" dirty="0" smtClean="0"/>
              <a:t> method, one with no arguments will be created for you.</a:t>
            </a:r>
          </a:p>
          <a:p>
            <a:r>
              <a:rPr lang="en-US" baseline="0" dirty="0" smtClean="0"/>
              <a:t>You reference properties in the constructor and other functions with the </a:t>
            </a:r>
            <a:r>
              <a:rPr lang="en-US" b="1" baseline="0" dirty="0" smtClean="0">
                <a:latin typeface="Roboto Mono" charset="0"/>
                <a:ea typeface="Roboto Mono" charset="0"/>
                <a:cs typeface="Roboto Mono" charset="0"/>
              </a:rPr>
              <a:t>this</a:t>
            </a:r>
            <a:r>
              <a:rPr lang="en-US" baseline="0" dirty="0" smtClean="0"/>
              <a:t> prefix.</a:t>
            </a:r>
          </a:p>
          <a:p>
            <a:r>
              <a:rPr lang="en-US" baseline="0" dirty="0" smtClean="0"/>
              <a:t>Methods on classes are instance methods by default and do not require the </a:t>
            </a:r>
            <a:r>
              <a:rPr lang="en-US" b="1" baseline="0" dirty="0" smtClean="0">
                <a:latin typeface="Roboto Mono" charset="0"/>
                <a:ea typeface="Roboto Mono" charset="0"/>
                <a:cs typeface="Roboto Mono" charset="0"/>
              </a:rPr>
              <a:t>function</a:t>
            </a:r>
            <a:r>
              <a:rPr lang="en-US" baseline="0" dirty="0" smtClean="0"/>
              <a:t> keyword (see </a:t>
            </a:r>
            <a:r>
              <a:rPr lang="en-US" b="1" i="0" baseline="0" dirty="0" err="1" smtClean="0">
                <a:latin typeface="Roboto Mono" charset="0"/>
                <a:ea typeface="Roboto Mono" charset="0"/>
                <a:cs typeface="Roboto Mono" charset="0"/>
              </a:rPr>
              <a:t>getFullName</a:t>
            </a:r>
            <a:r>
              <a:rPr lang="en-US" baseline="0" dirty="0" smtClean="0"/>
              <a:t> above).</a:t>
            </a:r>
          </a:p>
          <a:p>
            <a:r>
              <a:rPr lang="en-US" baseline="0" dirty="0" smtClean="0"/>
              <a:t>Objects or instances of classes are created with the </a:t>
            </a:r>
            <a:r>
              <a:rPr lang="en-US" b="1" baseline="0" dirty="0" smtClean="0">
                <a:latin typeface="Roboto Mono" charset="0"/>
                <a:ea typeface="Roboto Mono" charset="0"/>
                <a:cs typeface="Roboto Mono" charset="0"/>
              </a:rPr>
              <a:t>new</a:t>
            </a:r>
            <a:r>
              <a:rPr lang="en-US" baseline="0" dirty="0" smtClean="0"/>
              <a:t> keyword.</a:t>
            </a:r>
          </a:p>
          <a:p>
            <a:endParaRPr lang="en-US" baseline="0" dirty="0" smtClean="0"/>
          </a:p>
        </p:txBody>
      </p:sp>
    </p:spTree>
    <p:extLst>
      <p:ext uri="{BB962C8B-B14F-4D97-AF65-F5344CB8AC3E}">
        <p14:creationId xmlns:p14="http://schemas.microsoft.com/office/powerpoint/2010/main" val="4721979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Palatino" charset="0"/>
                <a:ea typeface="Palatino" charset="0"/>
                <a:cs typeface="Palatino" charset="0"/>
              </a:rPr>
              <a:t>Also of note, the use of public on arguments to the constructor is a shorthand that allows us to automatically create properties with that name.</a:t>
            </a:r>
          </a:p>
          <a:p>
            <a:r>
              <a:rPr lang="en-US" dirty="0" smtClean="0">
                <a:latin typeface="Palatino" charset="0"/>
                <a:ea typeface="Palatino" charset="0"/>
                <a:cs typeface="Palatino" charset="0"/>
              </a:rPr>
              <a:t>The top </a:t>
            </a:r>
            <a:r>
              <a:rPr lang="en-US" baseline="0" dirty="0" smtClean="0">
                <a:latin typeface="Palatino" charset="0"/>
                <a:ea typeface="Palatino" charset="0"/>
                <a:cs typeface="Palatino" charset="0"/>
              </a:rPr>
              <a:t>and bottom code blocks are equivalent.</a:t>
            </a:r>
            <a:r>
              <a:rPr lang="en-US" dirty="0" smtClean="0"/>
              <a:t/>
            </a:r>
            <a:br>
              <a:rPr lang="en-US" dirty="0" smtClean="0"/>
            </a:br>
            <a:endParaRPr lang="en-US" baseline="0" dirty="0" smtClean="0"/>
          </a:p>
        </p:txBody>
      </p:sp>
    </p:spTree>
    <p:extLst>
      <p:ext uri="{BB962C8B-B14F-4D97-AF65-F5344CB8AC3E}">
        <p14:creationId xmlns:p14="http://schemas.microsoft.com/office/powerpoint/2010/main" val="5160892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ES6/ES2015 classes </a:t>
            </a:r>
            <a:r>
              <a:rPr lang="en-US" baseline="0" dirty="0" smtClean="0"/>
              <a:t>can implement interfaces.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If it has the needed properties and methods then it works.</a:t>
            </a:r>
          </a:p>
          <a:p>
            <a:endParaRPr lang="en-US" baseline="0" dirty="0" smtClean="0"/>
          </a:p>
        </p:txBody>
      </p:sp>
    </p:spTree>
    <p:extLst>
      <p:ext uri="{BB962C8B-B14F-4D97-AF65-F5344CB8AC3E}">
        <p14:creationId xmlns:p14="http://schemas.microsoft.com/office/powerpoint/2010/main" val="16741906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An </a:t>
            </a:r>
            <a:r>
              <a:rPr lang="en-US" b="1" dirty="0" smtClean="0"/>
              <a:t>arrow</a:t>
            </a:r>
            <a:r>
              <a:rPr lang="en-US" dirty="0" smtClean="0"/>
              <a:t> </a:t>
            </a:r>
            <a:r>
              <a:rPr lang="en-US" b="1" dirty="0" smtClean="0"/>
              <a:t>function</a:t>
            </a:r>
            <a:r>
              <a:rPr lang="en-US" dirty="0" smtClean="0"/>
              <a:t> expression has a shorter syntax compared to function expressions and </a:t>
            </a:r>
            <a:r>
              <a:rPr lang="en-US" b="1" dirty="0" smtClean="0"/>
              <a:t>lexically</a:t>
            </a:r>
            <a:r>
              <a:rPr lang="en-US" dirty="0" smtClean="0"/>
              <a:t> binds the </a:t>
            </a:r>
            <a:r>
              <a:rPr lang="en-US" b="1" dirty="0" smtClean="0">
                <a:latin typeface="Roboto Mono" charset="0"/>
                <a:ea typeface="Roboto Mono" charset="0"/>
                <a:cs typeface="Roboto Mono" charset="0"/>
              </a:rPr>
              <a:t>this</a:t>
            </a:r>
            <a:r>
              <a:rPr lang="en-US" dirty="0" smtClean="0"/>
              <a:t> value.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latin typeface="Roboto Mono" charset="0"/>
              <a:ea typeface="Roboto Mono" charset="0"/>
              <a:cs typeface="Roboto Mono"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latin typeface="Roboto Mono" charset="0"/>
                <a:ea typeface="Roboto Mono" charset="0"/>
                <a:cs typeface="Roboto Mono" charset="0"/>
              </a:rPr>
              <a:t>function(){ }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becomes </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latin typeface="Roboto Mono" charset="0"/>
                <a:ea typeface="Roboto Mono" charset="0"/>
                <a:cs typeface="Roboto Mono" charset="0"/>
              </a:rPr>
              <a:t>( ) =&gt;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Remove function keyword, replace</a:t>
            </a:r>
            <a:r>
              <a:rPr lang="en-US" baseline="0" dirty="0" smtClean="0"/>
              <a:t> with </a:t>
            </a:r>
            <a:r>
              <a:rPr lang="en-US" dirty="0" smtClean="0"/>
              <a:t>an arrow to the right of the arguments.</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If</a:t>
            </a:r>
            <a:r>
              <a:rPr lang="en-US" baseline="0" dirty="0" smtClean="0"/>
              <a:t> there is only one argument then </a:t>
            </a:r>
            <a:r>
              <a:rPr lang="en-US" baseline="0" dirty="0" err="1" smtClean="0"/>
              <a:t>parens</a:t>
            </a:r>
            <a:r>
              <a:rPr lang="en-US" baseline="0" dirty="0" smtClean="0"/>
              <a:t> can be </a:t>
            </a:r>
            <a:r>
              <a:rPr lang="en-US" baseline="0" dirty="0" err="1" smtClean="0"/>
              <a:t>ommitted</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If the function is only one line:</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curly braces can be </a:t>
            </a:r>
            <a:r>
              <a:rPr lang="en-US" baseline="0" dirty="0" err="1" smtClean="0"/>
              <a:t>ommitted</a:t>
            </a:r>
            <a:endParaRPr lang="en-US" baseline="0" dirty="0" smtClean="0"/>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the return keyword is not necessary</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2459142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6761749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 need to capture the “this” reference inside of </a:t>
            </a:r>
            <a:r>
              <a:rPr lang="en-US" dirty="0" err="1" smtClean="0"/>
              <a:t>printHeroes</a:t>
            </a:r>
            <a:r>
              <a:rPr lang="en-US" dirty="0" smtClean="0"/>
              <a:t> so we can access the name in the anonymous function passed to the </a:t>
            </a:r>
            <a:r>
              <a:rPr lang="en-US" dirty="0" err="1" smtClean="0"/>
              <a:t>forEach</a:t>
            </a:r>
            <a:r>
              <a:rPr lang="en-US" baseline="0" dirty="0" smtClean="0"/>
              <a:t> method.</a:t>
            </a:r>
            <a:endParaRPr lang="en-US" dirty="0"/>
          </a:p>
        </p:txBody>
      </p:sp>
    </p:spTree>
    <p:extLst>
      <p:ext uri="{BB962C8B-B14F-4D97-AF65-F5344CB8AC3E}">
        <p14:creationId xmlns:p14="http://schemas.microsoft.com/office/powerpoint/2010/main" val="6886829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When</a:t>
            </a:r>
            <a:r>
              <a:rPr lang="en-US" baseline="0" dirty="0" smtClean="0"/>
              <a:t> using arrow functions, </a:t>
            </a:r>
            <a:r>
              <a:rPr lang="en-US" dirty="0" smtClean="0"/>
              <a:t>we can still reference “</a:t>
            </a:r>
            <a:r>
              <a:rPr lang="en-US" dirty="0" err="1" smtClean="0"/>
              <a:t>this.name</a:t>
            </a:r>
            <a:r>
              <a:rPr lang="en-US" dirty="0" smtClean="0"/>
              <a:t>”</a:t>
            </a:r>
            <a:r>
              <a:rPr lang="en-US" baseline="0" dirty="0" smtClean="0"/>
              <a:t> without “capturing” this into a ”self” variable.</a:t>
            </a:r>
            <a:endParaRPr lang="en-US" dirty="0"/>
          </a:p>
        </p:txBody>
      </p:sp>
    </p:spTree>
    <p:extLst>
      <p:ext uri="{BB962C8B-B14F-4D97-AF65-F5344CB8AC3E}">
        <p14:creationId xmlns:p14="http://schemas.microsoft.com/office/powerpoint/2010/main" val="181870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This command installs a package and any packages that it depends on.</a:t>
            </a:r>
            <a:r>
              <a:rPr lang="en-US" sz="1200" b="0" i="0" kern="1200" baseline="0" dirty="0" smtClean="0">
                <a:solidFill>
                  <a:schemeClr val="tx1"/>
                </a:solidFill>
                <a:effectLst/>
                <a:latin typeface="+mn-lt"/>
                <a:ea typeface="+mn-ea"/>
                <a:cs typeface="+mn-cs"/>
              </a:rPr>
              <a:t>  </a:t>
            </a:r>
          </a:p>
          <a:p>
            <a:r>
              <a:rPr lang="en-US" sz="1200" b="0" i="0" kern="1200" dirty="0" smtClean="0">
                <a:solidFill>
                  <a:schemeClr val="tx1"/>
                </a:solidFill>
                <a:effectLst/>
                <a:latin typeface="+mn-lt"/>
                <a:ea typeface="+mn-ea"/>
                <a:cs typeface="+mn-cs"/>
              </a:rPr>
              <a:t>If the package has a </a:t>
            </a:r>
            <a:r>
              <a:rPr lang="en-US" sz="1200" b="0" i="0" kern="1200" dirty="0" err="1" smtClean="0">
                <a:solidFill>
                  <a:schemeClr val="tx1"/>
                </a:solidFill>
                <a:effectLst/>
                <a:latin typeface="+mn-lt"/>
                <a:ea typeface="+mn-ea"/>
                <a:cs typeface="+mn-cs"/>
              </a:rPr>
              <a:t>shrinkwrap</a:t>
            </a:r>
            <a:r>
              <a:rPr lang="en-US" sz="1200" b="0" i="0" kern="1200" dirty="0" smtClean="0">
                <a:solidFill>
                  <a:schemeClr val="tx1"/>
                </a:solidFill>
                <a:effectLst/>
                <a:latin typeface="+mn-lt"/>
                <a:ea typeface="+mn-ea"/>
                <a:cs typeface="+mn-cs"/>
              </a:rPr>
              <a:t> file the installation of dependencies will be driven by that file. </a:t>
            </a:r>
            <a:endParaRPr lang="en-US" dirty="0" smtClean="0"/>
          </a:p>
          <a:p>
            <a:endParaRPr lang="en-US" dirty="0" smtClean="0"/>
          </a:p>
          <a:p>
            <a:r>
              <a:rPr lang="en-US" dirty="0" smtClean="0"/>
              <a:t>Reference:</a:t>
            </a:r>
            <a:r>
              <a:rPr lang="en-US" baseline="0" dirty="0" smtClean="0"/>
              <a:t> </a:t>
            </a:r>
          </a:p>
          <a:p>
            <a:r>
              <a:rPr lang="en-US" baseline="0" dirty="0" smtClean="0"/>
              <a:t>https://</a:t>
            </a:r>
            <a:r>
              <a:rPr lang="en-US" baseline="0" dirty="0" err="1" smtClean="0"/>
              <a:t>docs.npmjs.com</a:t>
            </a:r>
            <a:r>
              <a:rPr lang="en-US" baseline="0" dirty="0" smtClean="0"/>
              <a:t>/cli/install</a:t>
            </a:r>
            <a:endParaRPr lang="en-US" dirty="0"/>
          </a:p>
        </p:txBody>
      </p:sp>
    </p:spTree>
    <p:extLst>
      <p:ext uri="{BB962C8B-B14F-4D97-AF65-F5344CB8AC3E}">
        <p14:creationId xmlns:p14="http://schemas.microsoft.com/office/powerpoint/2010/main" val="187849901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2698505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100" b="0" i="0" kern="1200" dirty="0" smtClean="0">
                <a:solidFill>
                  <a:schemeClr val="tx1"/>
                </a:solidFill>
                <a:effectLst/>
                <a:latin typeface="Palatino" charset="0"/>
                <a:ea typeface="Palatino" charset="0"/>
                <a:cs typeface="Palatino" charset="0"/>
              </a:rPr>
              <a:t>To enable experimental support for decorators, you must enable the </a:t>
            </a:r>
            <a:r>
              <a:rPr lang="en-US" sz="1100" dirty="0" err="1" smtClean="0">
                <a:latin typeface="Palatino" charset="0"/>
                <a:ea typeface="Palatino" charset="0"/>
                <a:cs typeface="Palatino" charset="0"/>
              </a:rPr>
              <a:t>experimentalDecorators</a:t>
            </a:r>
            <a:r>
              <a:rPr lang="en-US" sz="1100" b="0" i="0" kern="1200" dirty="0" smtClean="0">
                <a:solidFill>
                  <a:schemeClr val="tx1"/>
                </a:solidFill>
                <a:effectLst/>
                <a:latin typeface="Palatino" charset="0"/>
                <a:ea typeface="Palatino" charset="0"/>
                <a:cs typeface="Palatino" charset="0"/>
              </a:rPr>
              <a:t> compiler option either on the command line or in your </a:t>
            </a:r>
            <a:r>
              <a:rPr lang="en-US" sz="1100" dirty="0" err="1" smtClean="0">
                <a:latin typeface="Palatino" charset="0"/>
                <a:ea typeface="Palatino" charset="0"/>
                <a:cs typeface="Palatino" charset="0"/>
              </a:rPr>
              <a:t>tsconfig.json</a:t>
            </a:r>
            <a:r>
              <a:rPr lang="en-US" sz="1100" dirty="0" smtClean="0">
                <a:latin typeface="Palatino" charset="0"/>
                <a:ea typeface="Palatino" charset="0"/>
                <a:cs typeface="Palatino" charset="0"/>
              </a:rPr>
              <a:t>.</a:t>
            </a:r>
            <a:endParaRPr lang="en-US" sz="1100" dirty="0">
              <a:latin typeface="Palatino" charset="0"/>
              <a:ea typeface="Palatino" charset="0"/>
              <a:cs typeface="Palatino" charset="0"/>
            </a:endParaRPr>
          </a:p>
        </p:txBody>
      </p:sp>
    </p:spTree>
    <p:extLst>
      <p:ext uri="{BB962C8B-B14F-4D97-AF65-F5344CB8AC3E}">
        <p14:creationId xmlns:p14="http://schemas.microsoft.com/office/powerpoint/2010/main" val="11714884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A Decorator is a special kind of declaration that can be attached to a class declaration, method, accessor, property, or parameter. Decorators use the form @expression, where expression must evaluate to a function that will be called at runtime with information about the decorated declaration.</a:t>
            </a:r>
          </a:p>
          <a:p>
            <a:endParaRPr lang="en-US" dirty="0"/>
          </a:p>
        </p:txBody>
      </p:sp>
    </p:spTree>
    <p:extLst>
      <p:ext uri="{BB962C8B-B14F-4D97-AF65-F5344CB8AC3E}">
        <p14:creationId xmlns:p14="http://schemas.microsoft.com/office/powerpoint/2010/main" val="20208762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Modules were</a:t>
            </a:r>
            <a:r>
              <a:rPr lang="en-US" baseline="0" dirty="0" smtClean="0"/>
              <a:t> introduced in </a:t>
            </a:r>
            <a:r>
              <a:rPr lang="en-US" dirty="0" smtClean="0"/>
              <a:t>ES2015/ES6 specification but are referred to as ES Modules or ECMAScript</a:t>
            </a:r>
            <a:r>
              <a:rPr lang="en-US" baseline="0" dirty="0" smtClean="0"/>
              <a:t> Modules</a:t>
            </a:r>
            <a:r>
              <a:rPr lang="en-US"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Starting with the ECMAScript 2015, JavaScript has a concept of modules.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TypeScript</a:t>
            </a:r>
            <a:r>
              <a:rPr lang="en-US" dirty="0" smtClean="0"/>
              <a:t> shares this concept. Modules are executed within their own scope, not in the global scope; this means that variables, functions, classes, etc., declared in a module are not visible outside the module unless they are explicitly exported using one of the export forms.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Conversely, to consume a variable, function, class, interface, etc. exported from a different module, it has to be imported using one of the import forms.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Modules are declarative; the relationships between modules are specified in terms of imports and exports at the file level.</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Modules import one another using a module loader.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runtime the module loader is responsible for locating and executing all dependencies of a module before executing it. </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Well-known modules loaders used in JavaScript include:</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smtClean="0"/>
              <a:t>the </a:t>
            </a:r>
            <a:r>
              <a:rPr lang="en-US" dirty="0" err="1" smtClean="0"/>
              <a:t>CommonJS</a:t>
            </a:r>
            <a:r>
              <a:rPr lang="en-US" dirty="0" smtClean="0"/>
              <a:t> module loader for </a:t>
            </a:r>
            <a:r>
              <a:rPr lang="en-US" dirty="0" err="1" smtClean="0"/>
              <a:t>Node.js</a:t>
            </a:r>
            <a:r>
              <a:rPr lang="en-US" dirty="0" smtClean="0"/>
              <a:t>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err="1" smtClean="0"/>
              <a:t>require.js</a:t>
            </a:r>
            <a:r>
              <a:rPr lang="en-US" dirty="0" smtClean="0"/>
              <a:t>, </a:t>
            </a:r>
            <a:r>
              <a:rPr lang="en-US" dirty="0" err="1" smtClean="0"/>
              <a:t>Browserify</a:t>
            </a:r>
            <a:r>
              <a:rPr lang="en-US" dirty="0" smtClean="0"/>
              <a:t>,</a:t>
            </a:r>
            <a:r>
              <a:rPr lang="en-US" baseline="0" dirty="0" smtClean="0"/>
              <a:t> </a:t>
            </a:r>
            <a:r>
              <a:rPr lang="en-US" baseline="0" dirty="0" err="1" smtClean="0"/>
              <a:t>Webpack</a:t>
            </a:r>
            <a:r>
              <a:rPr lang="en-US" baseline="0" dirty="0" smtClean="0"/>
              <a:t>, or </a:t>
            </a:r>
            <a:r>
              <a:rPr lang="en-US" baseline="0" dirty="0" err="1" smtClean="0"/>
              <a:t>SystemJS</a:t>
            </a:r>
            <a:r>
              <a:rPr lang="en-US" dirty="0" smtClean="0"/>
              <a:t> for web applications running in the browser.</a:t>
            </a:r>
          </a:p>
          <a:p>
            <a:endParaRPr lang="en-US" dirty="0"/>
          </a:p>
        </p:txBody>
      </p:sp>
    </p:spTree>
    <p:extLst>
      <p:ext uri="{BB962C8B-B14F-4D97-AF65-F5344CB8AC3E}">
        <p14:creationId xmlns:p14="http://schemas.microsoft.com/office/powerpoint/2010/main" val="17021791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62841516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211073826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A simple example of a module with one function.</a:t>
            </a:r>
            <a:endParaRPr lang="en-US" dirty="0"/>
          </a:p>
        </p:txBody>
      </p:sp>
    </p:spTree>
    <p:extLst>
      <p:ext uri="{BB962C8B-B14F-4D97-AF65-F5344CB8AC3E}">
        <p14:creationId xmlns:p14="http://schemas.microsoft.com/office/powerpoint/2010/main" val="5441625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Module has no exported member </a:t>
            </a:r>
            <a:r>
              <a:rPr lang="en-US" dirty="0" err="1" smtClean="0"/>
              <a:t>myPrivateFunction</a:t>
            </a:r>
            <a:r>
              <a:rPr lang="en-US" dirty="0" smtClean="0"/>
              <a:t>.</a:t>
            </a:r>
            <a:endParaRPr lang="en-US" dirty="0"/>
          </a:p>
        </p:txBody>
      </p:sp>
    </p:spTree>
    <p:extLst>
      <p:ext uri="{BB962C8B-B14F-4D97-AF65-F5344CB8AC3E}">
        <p14:creationId xmlns:p14="http://schemas.microsoft.com/office/powerpoint/2010/main" val="114401390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This example shows that you can export multiple bits</a:t>
            </a:r>
            <a:r>
              <a:rPr lang="en-US" baseline="0" dirty="0" smtClean="0"/>
              <a:t> of code from a module (file).  </a:t>
            </a:r>
          </a:p>
          <a:p>
            <a:r>
              <a:rPr lang="en-US" baseline="0" dirty="0" smtClean="0"/>
              <a:t>These bits can be functions, objects, primitives or classes.</a:t>
            </a:r>
          </a:p>
          <a:p>
            <a:r>
              <a:rPr lang="en-US" baseline="0" dirty="0" smtClean="0"/>
              <a:t>The next slide shows how to use this module.</a:t>
            </a:r>
            <a:endParaRPr lang="en-US" dirty="0"/>
          </a:p>
        </p:txBody>
      </p:sp>
    </p:spTree>
    <p:extLst>
      <p:ext uri="{BB962C8B-B14F-4D97-AF65-F5344CB8AC3E}">
        <p14:creationId xmlns:p14="http://schemas.microsoft.com/office/powerpoint/2010/main" val="20010293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This example shows that you can import different</a:t>
            </a:r>
            <a:r>
              <a:rPr lang="en-US" baseline="0" dirty="0" smtClean="0"/>
              <a:t> code from a module (file).  </a:t>
            </a:r>
          </a:p>
          <a:p>
            <a:r>
              <a:rPr lang="en-US" baseline="0" dirty="0" smtClean="0"/>
              <a:t>You can import functions, objects, primitives or classes.</a:t>
            </a:r>
          </a:p>
          <a:p>
            <a:r>
              <a:rPr lang="en-US" baseline="0" dirty="0" smtClean="0"/>
              <a:t>If we are using lots of different code in a module as we did here, we would may want to use this syntax for the import:</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import * as </a:t>
            </a:r>
            <a:r>
              <a:rPr lang="en-US" dirty="0" err="1" smtClean="0"/>
              <a:t>myModule</a:t>
            </a:r>
            <a:r>
              <a:rPr lang="en-US" dirty="0" smtClean="0"/>
              <a:t> from ”./my-module";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If</a:t>
            </a:r>
            <a:r>
              <a:rPr lang="en-US" baseline="0" dirty="0" smtClean="0"/>
              <a:t> we do exported code will be part of the bundle sent to the browser regardless if it is actually used.  </a:t>
            </a:r>
            <a:endParaRPr lang="en-US" dirty="0"/>
          </a:p>
        </p:txBody>
      </p:sp>
    </p:spTree>
    <p:extLst>
      <p:ext uri="{BB962C8B-B14F-4D97-AF65-F5344CB8AC3E}">
        <p14:creationId xmlns:p14="http://schemas.microsoft.com/office/powerpoint/2010/main" val="7898673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71012705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b="1" baseline="0" dirty="0" smtClean="0">
                <a:latin typeface="Palatino" charset="0"/>
                <a:ea typeface="Palatino" charset="0"/>
                <a:cs typeface="Palatino" charset="0"/>
              </a:rPr>
              <a:t>Template literals </a:t>
            </a:r>
            <a:r>
              <a:rPr lang="en-US" baseline="0" dirty="0" smtClean="0">
                <a:latin typeface="Palatino" charset="0"/>
                <a:ea typeface="Palatino" charset="0"/>
                <a:cs typeface="Palatino" charset="0"/>
              </a:rPr>
              <a:t>are another new feature of </a:t>
            </a:r>
            <a:r>
              <a:rPr lang="en-US" b="1" baseline="0" dirty="0" smtClean="0">
                <a:latin typeface="Palatino" charset="0"/>
                <a:ea typeface="Palatino" charset="0"/>
                <a:cs typeface="Palatino" charset="0"/>
              </a:rPr>
              <a:t>ES2015/ES6</a:t>
            </a:r>
            <a:r>
              <a:rPr lang="en-US" baseline="0" dirty="0" smtClean="0">
                <a:latin typeface="Palatino" charset="0"/>
                <a:ea typeface="Palatino" charset="0"/>
                <a:cs typeface="Palatino" charset="0"/>
              </a:rPr>
              <a:t>.  </a:t>
            </a:r>
          </a:p>
          <a:p>
            <a:r>
              <a:rPr lang="en-US" baseline="0" dirty="0" smtClean="0">
                <a:latin typeface="Palatino" charset="0"/>
                <a:ea typeface="Palatino" charset="0"/>
                <a:cs typeface="Palatino" charset="0"/>
              </a:rPr>
              <a:t>They are string literals allowing embedded expressions. </a:t>
            </a:r>
          </a:p>
          <a:p>
            <a:r>
              <a:rPr lang="en-US" b="0" i="0" dirty="0" smtClean="0">
                <a:solidFill>
                  <a:srgbClr val="4D4E53"/>
                </a:solidFill>
                <a:effectLst/>
                <a:latin typeface="Palatino" charset="0"/>
                <a:ea typeface="Palatino" charset="0"/>
                <a:cs typeface="Palatino" charset="0"/>
              </a:rPr>
              <a:t>You can use multi-line strings and string interpolation features with them. </a:t>
            </a:r>
          </a:p>
          <a:p>
            <a:r>
              <a:rPr lang="en-US" b="0" i="0" dirty="0" smtClean="0">
                <a:solidFill>
                  <a:srgbClr val="4D4E53"/>
                </a:solidFill>
                <a:effectLst/>
                <a:latin typeface="Palatino" charset="0"/>
                <a:ea typeface="Palatino" charset="0"/>
                <a:cs typeface="Palatino" charset="0"/>
              </a:rPr>
              <a:t>They were called "template strings" in prior editions of the ES2015/ES6 specification.</a:t>
            </a:r>
          </a:p>
          <a:p>
            <a:r>
              <a:rPr lang="en-US" b="0" i="0" baseline="0" dirty="0" smtClean="0">
                <a:solidFill>
                  <a:srgbClr val="4D4E53"/>
                </a:solidFill>
                <a:effectLst/>
                <a:latin typeface="Palatino" charset="0"/>
                <a:ea typeface="Palatino" charset="0"/>
                <a:cs typeface="Palatino" charset="0"/>
              </a:rPr>
              <a:t>You can see them used in the </a:t>
            </a:r>
            <a:r>
              <a:rPr lang="en-US" b="1" dirty="0" err="1" smtClean="0">
                <a:solidFill>
                  <a:srgbClr val="7A7A43"/>
                </a:solidFill>
                <a:latin typeface="Roboto Mono" charset="0"/>
                <a:ea typeface="Roboto Mono" charset="0"/>
                <a:cs typeface="Roboto Mono" charset="0"/>
              </a:rPr>
              <a:t>getFullName</a:t>
            </a:r>
            <a:r>
              <a:rPr lang="en-US" b="0" i="0" baseline="0" dirty="0" smtClean="0">
                <a:solidFill>
                  <a:srgbClr val="4D4E53"/>
                </a:solidFill>
                <a:effectLst/>
                <a:latin typeface="Palatino" charset="0"/>
                <a:ea typeface="Palatino" charset="0"/>
                <a:cs typeface="Palatino" charset="0"/>
              </a:rPr>
              <a:t> method shown above.</a:t>
            </a:r>
            <a:endParaRPr lang="en-US" baseline="0" dirty="0" smtClean="0">
              <a:latin typeface="Palatino" charset="0"/>
              <a:ea typeface="Palatino" charset="0"/>
              <a:cs typeface="Palatino" charset="0"/>
            </a:endParaRPr>
          </a:p>
          <a:p>
            <a:endParaRPr lang="en-US" baseline="0" dirty="0" smtClean="0"/>
          </a:p>
        </p:txBody>
      </p:sp>
    </p:spTree>
    <p:extLst>
      <p:ext uri="{BB962C8B-B14F-4D97-AF65-F5344CB8AC3E}">
        <p14:creationId xmlns:p14="http://schemas.microsoft.com/office/powerpoint/2010/main" val="20566076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202656100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202844732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96073657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endParaRPr lang="en-US" dirty="0" smtClean="0"/>
          </a:p>
          <a:p>
            <a:endParaRPr lang="en-US" dirty="0"/>
          </a:p>
        </p:txBody>
      </p:sp>
    </p:spTree>
    <p:extLst>
      <p:ext uri="{BB962C8B-B14F-4D97-AF65-F5344CB8AC3E}">
        <p14:creationId xmlns:p14="http://schemas.microsoft.com/office/powerpoint/2010/main" val="191188747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100" b="0" i="0" u="none" kern="1200" baseline="0" dirty="0" smtClean="0">
                <a:solidFill>
                  <a:schemeClr val="tx1"/>
                </a:solidFill>
                <a:latin typeface="Palatino" charset="0"/>
                <a:ea typeface="Palatino" charset="0"/>
                <a:cs typeface="Palatino" charset="0"/>
              </a:rPr>
              <a:t>Ruby on Rails, Spring(Java), </a:t>
            </a:r>
            <a:r>
              <a:rPr lang="en-US" sz="1100" b="0" i="0" u="none" kern="1200" baseline="0" dirty="0" err="1" smtClean="0">
                <a:solidFill>
                  <a:schemeClr val="tx1"/>
                </a:solidFill>
                <a:latin typeface="Palatino" charset="0"/>
                <a:ea typeface="Palatino" charset="0"/>
                <a:cs typeface="Palatino" charset="0"/>
              </a:rPr>
              <a:t>Larvel</a:t>
            </a:r>
            <a:r>
              <a:rPr lang="en-US" sz="1100" b="0" i="0" u="none" kern="1200" baseline="0" dirty="0" smtClean="0">
                <a:solidFill>
                  <a:schemeClr val="tx1"/>
                </a:solidFill>
                <a:latin typeface="Palatino" charset="0"/>
                <a:ea typeface="Palatino" charset="0"/>
                <a:cs typeface="Palatino" charset="0"/>
              </a:rPr>
              <a:t> (PHP), ASP.NET (Microsoft)</a:t>
            </a:r>
          </a:p>
          <a:p>
            <a:r>
              <a:rPr lang="en-US" sz="1100" b="0" i="0" u="none" kern="1200" baseline="0" dirty="0" smtClean="0">
                <a:solidFill>
                  <a:schemeClr val="tx1"/>
                </a:solidFill>
                <a:latin typeface="Palatino" charset="0"/>
                <a:ea typeface="Palatino" charset="0"/>
                <a:cs typeface="Palatino" charset="0"/>
              </a:rPr>
              <a:t>Where does the html and the data come together?</a:t>
            </a:r>
          </a:p>
          <a:p>
            <a:r>
              <a:rPr lang="en-US" sz="1100" b="0" i="0" u="none" kern="1200" baseline="0" dirty="0" smtClean="0">
                <a:solidFill>
                  <a:schemeClr val="tx1"/>
                </a:solidFill>
                <a:latin typeface="Palatino" charset="0"/>
                <a:ea typeface="Palatino" charset="0"/>
                <a:cs typeface="Palatino" charset="0"/>
              </a:rPr>
              <a:t>In this case, it’s the server (web server).</a:t>
            </a:r>
            <a:endParaRPr lang="en-US" sz="1100" b="0" i="0" dirty="0">
              <a:latin typeface="Palatino" charset="0"/>
              <a:ea typeface="Palatino" charset="0"/>
              <a:cs typeface="Palatino" charset="0"/>
            </a:endParaRPr>
          </a:p>
        </p:txBody>
      </p:sp>
    </p:spTree>
    <p:extLst>
      <p:ext uri="{BB962C8B-B14F-4D97-AF65-F5344CB8AC3E}">
        <p14:creationId xmlns:p14="http://schemas.microsoft.com/office/powerpoint/2010/main" val="17648186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100" b="0" i="0" u="none" kern="1200" baseline="0" dirty="0" smtClean="0">
                <a:solidFill>
                  <a:schemeClr val="tx1"/>
                </a:solidFill>
                <a:latin typeface="Palatino" charset="0"/>
                <a:ea typeface="Palatino" charset="0"/>
                <a:cs typeface="Palatino" charset="0"/>
              </a:rPr>
              <a:t>Client-side or Single-page web application architecture (Angular, Backbone, React, Ember)</a:t>
            </a:r>
          </a:p>
          <a:p>
            <a:r>
              <a:rPr lang="en-US" sz="1100" b="0" i="0" u="none" kern="1200" baseline="0" dirty="0" smtClean="0">
                <a:solidFill>
                  <a:schemeClr val="tx1"/>
                </a:solidFill>
                <a:latin typeface="Palatino" charset="0"/>
                <a:ea typeface="Palatino" charset="0"/>
                <a:cs typeface="Palatino" charset="0"/>
              </a:rPr>
              <a:t>Initial HTTP request for single-page (shell page, often </a:t>
            </a:r>
            <a:r>
              <a:rPr lang="en-US" sz="1100" b="0" i="0" u="none" kern="1200" baseline="0" dirty="0" err="1" smtClean="0">
                <a:solidFill>
                  <a:schemeClr val="tx1"/>
                </a:solidFill>
                <a:latin typeface="Palatino" charset="0"/>
                <a:ea typeface="Palatino" charset="0"/>
                <a:cs typeface="Palatino" charset="0"/>
              </a:rPr>
              <a:t>index.html</a:t>
            </a:r>
            <a:r>
              <a:rPr lang="en-US" sz="1100" b="0" i="0" u="none" kern="1200" baseline="0" dirty="0" smtClean="0">
                <a:solidFill>
                  <a:schemeClr val="tx1"/>
                </a:solidFill>
                <a:latin typeface="Palatino" charset="0"/>
                <a:ea typeface="Palatino" charset="0"/>
                <a:cs typeface="Palatino" charset="0"/>
              </a:rPr>
              <a:t>)</a:t>
            </a:r>
          </a:p>
          <a:p>
            <a:r>
              <a:rPr lang="en-US" sz="1100" b="0" i="0" u="none" kern="1200" baseline="0" dirty="0" smtClean="0">
                <a:solidFill>
                  <a:schemeClr val="tx1"/>
                </a:solidFill>
                <a:latin typeface="Palatino" charset="0"/>
                <a:ea typeface="Palatino" charset="0"/>
                <a:cs typeface="Palatino" charset="0"/>
              </a:rPr>
              <a:t>AJAX requests for partial page HTML templates</a:t>
            </a:r>
          </a:p>
          <a:p>
            <a:r>
              <a:rPr lang="en-US" sz="1100" b="0" i="0" u="none" kern="1200" baseline="0" dirty="0" smtClean="0">
                <a:solidFill>
                  <a:schemeClr val="tx1"/>
                </a:solidFill>
                <a:latin typeface="Palatino" charset="0"/>
                <a:ea typeface="Palatino" charset="0"/>
                <a:cs typeface="Palatino" charset="0"/>
              </a:rPr>
              <a:t>The templates are filled in with data from AJAX requests to a web API (frequently serving JSON)</a:t>
            </a:r>
          </a:p>
          <a:p>
            <a:r>
              <a:rPr lang="en-US" sz="1100" b="0" i="0" u="none" kern="1200" baseline="0" dirty="0" smtClean="0">
                <a:solidFill>
                  <a:schemeClr val="tx1"/>
                </a:solidFill>
                <a:latin typeface="Palatino" charset="0"/>
                <a:ea typeface="Palatino" charset="0"/>
                <a:cs typeface="Palatino" charset="0"/>
              </a:rPr>
              <a:t>The resulting markup is then filled in to the placeholder on the shell page</a:t>
            </a:r>
            <a:endParaRPr lang="en-US" sz="1100" b="0" i="0" dirty="0">
              <a:latin typeface="Palatino" charset="0"/>
              <a:ea typeface="Palatino" charset="0"/>
              <a:cs typeface="Palatino" charset="0"/>
            </a:endParaRPr>
          </a:p>
        </p:txBody>
      </p:sp>
    </p:spTree>
    <p:extLst>
      <p:ext uri="{BB962C8B-B14F-4D97-AF65-F5344CB8AC3E}">
        <p14:creationId xmlns:p14="http://schemas.microsoft.com/office/powerpoint/2010/main" val="129678575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UI/Web components</a:t>
            </a:r>
            <a:r>
              <a:rPr lang="en-US" baseline="0" dirty="0" smtClean="0"/>
              <a:t> are the center of the Angular universe.</a:t>
            </a:r>
          </a:p>
          <a:p>
            <a:r>
              <a:rPr lang="en-US" baseline="0" dirty="0" smtClean="0"/>
              <a:t>These web components are code (component) and html (template).</a:t>
            </a:r>
          </a:p>
          <a:p>
            <a:r>
              <a:rPr lang="en-US" baseline="0" dirty="0" smtClean="0"/>
              <a:t>The html includes Angular and application specific html extensions known as directives.</a:t>
            </a:r>
          </a:p>
          <a:p>
            <a:r>
              <a:rPr lang="en-US" baseline="0" dirty="0" smtClean="0"/>
              <a:t>The template (html) is compiled into JavaScript and combined with the component code.</a:t>
            </a:r>
          </a:p>
          <a:p>
            <a:r>
              <a:rPr lang="en-US" baseline="0" dirty="0" err="1" smtClean="0"/>
              <a:t>Angular’s</a:t>
            </a:r>
            <a:r>
              <a:rPr lang="en-US" baseline="0" dirty="0" smtClean="0"/>
              <a:t> main purpose is take easily understandable, maintainable </a:t>
            </a:r>
            <a:r>
              <a:rPr lang="en-US" baseline="0" dirty="0" err="1" smtClean="0"/>
              <a:t>TypeScript</a:t>
            </a:r>
            <a:r>
              <a:rPr lang="en-US" baseline="0" dirty="0" smtClean="0"/>
              <a:t> component code and the HTML template and combine it into efficient browser executable JavaScript responsible for rendering part of a web page.</a:t>
            </a:r>
          </a:p>
          <a:p>
            <a:r>
              <a:rPr lang="en-US" baseline="0" dirty="0" smtClean="0"/>
              <a:t>Services used to communicate with a back-end server (commonly via HTTP, AJAX)</a:t>
            </a:r>
          </a:p>
          <a:p>
            <a:r>
              <a:rPr lang="en-US" baseline="0" dirty="0" smtClean="0"/>
              <a:t>Web APIs are implemented in a variety of different technologies.</a:t>
            </a:r>
          </a:p>
          <a:p>
            <a:r>
              <a:rPr lang="en-US" baseline="0" dirty="0" smtClean="0"/>
              <a:t>Router allows you to associate a URL with a particular component(s) and its child components.</a:t>
            </a:r>
          </a:p>
        </p:txBody>
      </p:sp>
    </p:spTree>
    <p:extLst>
      <p:ext uri="{BB962C8B-B14F-4D97-AF65-F5344CB8AC3E}">
        <p14:creationId xmlns:p14="http://schemas.microsoft.com/office/powerpoint/2010/main" val="132068635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a:t>
            </a:r>
            <a:r>
              <a:rPr lang="en-US" baseline="0" dirty="0" smtClean="0"/>
              <a:t> summary, IE9+.</a:t>
            </a:r>
            <a:endParaRPr lang="en-US" dirty="0" smtClean="0"/>
          </a:p>
          <a:p>
            <a:endParaRPr lang="en-US" dirty="0" smtClean="0"/>
          </a:p>
          <a:p>
            <a:r>
              <a:rPr lang="en-US" dirty="0" smtClean="0"/>
              <a:t>Reference:</a:t>
            </a:r>
          </a:p>
          <a:p>
            <a:r>
              <a:rPr lang="en-US" dirty="0" smtClean="0"/>
              <a:t>https://</a:t>
            </a:r>
            <a:r>
              <a:rPr lang="en-US" dirty="0" err="1" smtClean="0"/>
              <a:t>angular.io</a:t>
            </a:r>
            <a:r>
              <a:rPr lang="en-US" dirty="0" smtClean="0"/>
              <a:t>/guide/browser-support</a:t>
            </a:r>
            <a:endParaRPr lang="en-US" dirty="0"/>
          </a:p>
        </p:txBody>
      </p:sp>
    </p:spTree>
    <p:extLst>
      <p:ext uri="{BB962C8B-B14F-4D97-AF65-F5344CB8AC3E}">
        <p14:creationId xmlns:p14="http://schemas.microsoft.com/office/powerpoint/2010/main" val="55930714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171450" indent="-171450">
              <a:buFont typeface="Arial" charset="0"/>
              <a:buChar char="•"/>
            </a:pPr>
            <a:r>
              <a:rPr lang="en-US" sz="1100" b="0" i="0" kern="1200" dirty="0" smtClean="0">
                <a:solidFill>
                  <a:schemeClr val="tx1"/>
                </a:solidFill>
                <a:effectLst/>
                <a:latin typeface="Palatino" charset="0"/>
                <a:ea typeface="Palatino" charset="0"/>
                <a:cs typeface="Palatino" charset="0"/>
              </a:rPr>
              <a:t>Use “Angular” for versions 2.0.0 and later (e.g. “I’m an Angular developer”, “This is an Angular meetup”, “The Angular ecosystem is growing quickly”)</a:t>
            </a:r>
          </a:p>
          <a:p>
            <a:pPr marL="171450" indent="-171450">
              <a:buFont typeface="Arial" charset="0"/>
              <a:buChar char="•"/>
            </a:pPr>
            <a:r>
              <a:rPr lang="en-US" sz="1100" b="0" i="0" kern="1200" dirty="0" smtClean="0">
                <a:solidFill>
                  <a:schemeClr val="tx1"/>
                </a:solidFill>
                <a:effectLst/>
                <a:latin typeface="Palatino" charset="0"/>
                <a:ea typeface="Palatino" charset="0"/>
                <a:cs typeface="Palatino" charset="0"/>
              </a:rPr>
              <a:t>Use "AngularJS" to describe versions 1.x or earlier</a:t>
            </a:r>
          </a:p>
          <a:p>
            <a:pPr marL="171450" indent="-171450">
              <a:buFont typeface="Arial" charset="0"/>
              <a:buChar char="•"/>
            </a:pPr>
            <a:r>
              <a:rPr lang="en-US" sz="1100" b="0" i="0" kern="1200" dirty="0" smtClean="0">
                <a:solidFill>
                  <a:schemeClr val="tx1"/>
                </a:solidFill>
                <a:effectLst/>
                <a:latin typeface="Palatino" charset="0"/>
                <a:ea typeface="Palatino" charset="0"/>
                <a:cs typeface="Palatino" charset="0"/>
              </a:rPr>
              <a:t>Use the version number “Angular 4.0” "Angular 2.4" when needed to talk about a specific release (e.g. when talking about a newly introduced feature - “This is an introduction to feature X, introduced in Angular 4”, “I’m proposing this change for Angular 5”)</a:t>
            </a:r>
          </a:p>
          <a:p>
            <a:pPr marL="171450" indent="-171450">
              <a:buFont typeface="Arial" charset="0"/>
              <a:buChar char="•"/>
            </a:pPr>
            <a:r>
              <a:rPr lang="en-US" sz="1100" b="0" i="0" kern="1200" dirty="0" smtClean="0">
                <a:solidFill>
                  <a:schemeClr val="tx1"/>
                </a:solidFill>
                <a:effectLst/>
                <a:latin typeface="Palatino" charset="0"/>
                <a:ea typeface="Palatino" charset="0"/>
                <a:cs typeface="Palatino" charset="0"/>
              </a:rPr>
              <a:t>Use full </a:t>
            </a:r>
            <a:r>
              <a:rPr lang="en-US" sz="1100" b="0" i="0" kern="1200" dirty="0" err="1" smtClean="0">
                <a:solidFill>
                  <a:schemeClr val="tx1"/>
                </a:solidFill>
                <a:effectLst/>
                <a:latin typeface="Palatino" charset="0"/>
                <a:ea typeface="Palatino" charset="0"/>
                <a:cs typeface="Palatino" charset="0"/>
              </a:rPr>
              <a:t>semver</a:t>
            </a:r>
            <a:r>
              <a:rPr lang="en-US" sz="1100" b="0" i="0" kern="1200" dirty="0" smtClean="0">
                <a:solidFill>
                  <a:schemeClr val="tx1"/>
                </a:solidFill>
                <a:effectLst/>
                <a:latin typeface="Palatino" charset="0"/>
                <a:ea typeface="Palatino" charset="0"/>
                <a:cs typeface="Palatino" charset="0"/>
              </a:rPr>
              <a:t> version when reporting a bug (e.g. “This issue is present as of Angular 2.3.1”)</a:t>
            </a:r>
          </a:p>
          <a:p>
            <a:endParaRPr lang="en-US" b="0" i="0" dirty="0" smtClean="0">
              <a:latin typeface="Palatino" charset="0"/>
              <a:ea typeface="Palatino" charset="0"/>
              <a:cs typeface="Palatino" charset="0"/>
            </a:endParaRPr>
          </a:p>
          <a:p>
            <a:r>
              <a:rPr lang="en-US" b="0" i="0" dirty="0" smtClean="0">
                <a:latin typeface="Palatino" charset="0"/>
                <a:ea typeface="Palatino" charset="0"/>
                <a:cs typeface="Palatino" charset="0"/>
              </a:rPr>
              <a:t>Reference: http://</a:t>
            </a:r>
            <a:r>
              <a:rPr lang="en-US" b="0" i="0" dirty="0" err="1" smtClean="0">
                <a:latin typeface="Palatino" charset="0"/>
                <a:ea typeface="Palatino" charset="0"/>
                <a:cs typeface="Palatino" charset="0"/>
              </a:rPr>
              <a:t>angularjs.blogspot.com</a:t>
            </a:r>
            <a:r>
              <a:rPr lang="en-US" b="0" i="0" dirty="0" smtClean="0">
                <a:latin typeface="Palatino" charset="0"/>
                <a:ea typeface="Palatino" charset="0"/>
                <a:cs typeface="Palatino" charset="0"/>
              </a:rPr>
              <a:t>/2016/12/ok-let-me-explain-its-going-to-</a:t>
            </a:r>
            <a:r>
              <a:rPr lang="en-US" b="0" i="0" dirty="0" err="1" smtClean="0">
                <a:latin typeface="Palatino" charset="0"/>
                <a:ea typeface="Palatino" charset="0"/>
                <a:cs typeface="Palatino" charset="0"/>
              </a:rPr>
              <a:t>be.html</a:t>
            </a:r>
            <a:endParaRPr lang="en-US" b="0" i="0" dirty="0">
              <a:latin typeface="Palatino" charset="0"/>
              <a:ea typeface="Palatino" charset="0"/>
              <a:cs typeface="Palatino" charset="0"/>
            </a:endParaRPr>
          </a:p>
        </p:txBody>
      </p:sp>
    </p:spTree>
    <p:extLst>
      <p:ext uri="{BB962C8B-B14F-4D97-AF65-F5344CB8AC3E}">
        <p14:creationId xmlns:p14="http://schemas.microsoft.com/office/powerpoint/2010/main" val="16248842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This will ask you a bunch of questions, and then write a </a:t>
            </a:r>
            <a:r>
              <a:rPr lang="en-US" sz="1200" b="0" i="0" kern="1200" dirty="0" err="1" smtClean="0">
                <a:solidFill>
                  <a:schemeClr val="tx1"/>
                </a:solidFill>
                <a:effectLst/>
                <a:latin typeface="+mn-lt"/>
                <a:ea typeface="+mn-ea"/>
                <a:cs typeface="+mn-cs"/>
              </a:rPr>
              <a:t>package.json</a:t>
            </a:r>
            <a:r>
              <a:rPr lang="en-US" sz="1200" b="0" i="0" kern="1200" dirty="0" smtClean="0">
                <a:solidFill>
                  <a:schemeClr val="tx1"/>
                </a:solidFill>
                <a:effectLst/>
                <a:latin typeface="+mn-lt"/>
                <a:ea typeface="+mn-ea"/>
                <a:cs typeface="+mn-cs"/>
              </a:rPr>
              <a:t> for you.</a:t>
            </a:r>
          </a:p>
          <a:p>
            <a:r>
              <a:rPr lang="en-US" sz="1200" b="0" i="0" kern="1200" dirty="0" smtClean="0">
                <a:solidFill>
                  <a:schemeClr val="tx1"/>
                </a:solidFill>
                <a:effectLst/>
                <a:latin typeface="+mn-lt"/>
                <a:ea typeface="+mn-ea"/>
                <a:cs typeface="+mn-cs"/>
              </a:rPr>
              <a:t>It attempts to make reasonable guesses about what you want things to be set to, and then writes a </a:t>
            </a:r>
            <a:r>
              <a:rPr lang="en-US" sz="1200" b="0" i="0" kern="1200" dirty="0" err="1" smtClean="0">
                <a:solidFill>
                  <a:schemeClr val="tx1"/>
                </a:solidFill>
                <a:effectLst/>
                <a:latin typeface="+mn-lt"/>
                <a:ea typeface="+mn-ea"/>
                <a:cs typeface="+mn-cs"/>
              </a:rPr>
              <a:t>package.json</a:t>
            </a:r>
            <a:r>
              <a:rPr lang="en-US" sz="1200" b="0" i="0" kern="1200" dirty="0" smtClean="0">
                <a:solidFill>
                  <a:schemeClr val="tx1"/>
                </a:solidFill>
                <a:effectLst/>
                <a:latin typeface="+mn-lt"/>
                <a:ea typeface="+mn-ea"/>
                <a:cs typeface="+mn-cs"/>
              </a:rPr>
              <a:t> file with the options you've selected.</a:t>
            </a:r>
          </a:p>
          <a:p>
            <a:r>
              <a:rPr lang="en-US" sz="1200" b="0" i="0" kern="1200" dirty="0" smtClean="0">
                <a:solidFill>
                  <a:schemeClr val="tx1"/>
                </a:solidFill>
                <a:effectLst/>
                <a:latin typeface="+mn-lt"/>
                <a:ea typeface="+mn-ea"/>
                <a:cs typeface="+mn-cs"/>
              </a:rPr>
              <a:t>If you invoke it with </a:t>
            </a:r>
            <a:r>
              <a:rPr lang="en-US" dirty="0" smtClean="0"/>
              <a:t>-f</a:t>
            </a:r>
            <a:r>
              <a:rPr lang="en-US" sz="1200" b="0" i="0" kern="1200" dirty="0" smtClean="0">
                <a:solidFill>
                  <a:schemeClr val="tx1"/>
                </a:solidFill>
                <a:effectLst/>
                <a:latin typeface="+mn-lt"/>
                <a:ea typeface="+mn-ea"/>
                <a:cs typeface="+mn-cs"/>
              </a:rPr>
              <a:t>, </a:t>
            </a:r>
            <a:r>
              <a:rPr lang="en-US" dirty="0" smtClean="0"/>
              <a:t>--force</a:t>
            </a:r>
            <a:r>
              <a:rPr lang="en-US" sz="1200" b="0" i="0" kern="1200" dirty="0" smtClean="0">
                <a:solidFill>
                  <a:schemeClr val="tx1"/>
                </a:solidFill>
                <a:effectLst/>
                <a:latin typeface="+mn-lt"/>
                <a:ea typeface="+mn-ea"/>
                <a:cs typeface="+mn-cs"/>
              </a:rPr>
              <a:t>, </a:t>
            </a:r>
            <a:r>
              <a:rPr lang="en-US" dirty="0" smtClean="0"/>
              <a:t>-y</a:t>
            </a:r>
            <a:r>
              <a:rPr lang="en-US" sz="1200" b="0" i="0" kern="1200" dirty="0" smtClean="0">
                <a:solidFill>
                  <a:schemeClr val="tx1"/>
                </a:solidFill>
                <a:effectLst/>
                <a:latin typeface="+mn-lt"/>
                <a:ea typeface="+mn-ea"/>
                <a:cs typeface="+mn-cs"/>
              </a:rPr>
              <a:t>, or </a:t>
            </a:r>
            <a:r>
              <a:rPr lang="en-US" dirty="0" smtClean="0"/>
              <a:t>--yes</a:t>
            </a:r>
            <a:r>
              <a:rPr lang="en-US" sz="1200" b="0" i="0" kern="1200" dirty="0" smtClean="0">
                <a:solidFill>
                  <a:schemeClr val="tx1"/>
                </a:solidFill>
                <a:effectLst/>
                <a:latin typeface="+mn-lt"/>
                <a:ea typeface="+mn-ea"/>
                <a:cs typeface="+mn-cs"/>
              </a:rPr>
              <a:t>, it will use only defaults and not prompt you for any options.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Reference: </a:t>
            </a:r>
          </a:p>
          <a:p>
            <a:r>
              <a:rPr lang="en-US" sz="1200" b="0" i="0" kern="1200" dirty="0" smtClean="0">
                <a:solidFill>
                  <a:schemeClr val="tx1"/>
                </a:solidFill>
                <a:effectLst/>
                <a:latin typeface="+mn-lt"/>
                <a:ea typeface="+mn-ea"/>
                <a:cs typeface="+mn-cs"/>
              </a:rPr>
              <a:t>https://</a:t>
            </a:r>
            <a:r>
              <a:rPr lang="en-US" sz="1200" b="0" i="0" kern="1200" dirty="0" err="1" smtClean="0">
                <a:solidFill>
                  <a:schemeClr val="tx1"/>
                </a:solidFill>
                <a:effectLst/>
                <a:latin typeface="+mn-lt"/>
                <a:ea typeface="+mn-ea"/>
                <a:cs typeface="+mn-cs"/>
              </a:rPr>
              <a:t>docs.npmjs.com</a:t>
            </a:r>
            <a:r>
              <a:rPr lang="en-US" sz="1200" b="0" i="0" kern="1200" dirty="0" smtClean="0">
                <a:solidFill>
                  <a:schemeClr val="tx1"/>
                </a:solidFill>
                <a:effectLst/>
                <a:latin typeface="+mn-lt"/>
                <a:ea typeface="+mn-ea"/>
                <a:cs typeface="+mn-cs"/>
              </a:rPr>
              <a:t>/cli/</a:t>
            </a:r>
            <a:r>
              <a:rPr lang="en-US" sz="1200" b="0" i="0" kern="1200" dirty="0" err="1" smtClean="0">
                <a:solidFill>
                  <a:schemeClr val="tx1"/>
                </a:solidFill>
                <a:effectLst/>
                <a:latin typeface="+mn-lt"/>
                <a:ea typeface="+mn-ea"/>
                <a:cs typeface="+mn-cs"/>
              </a:rPr>
              <a:t>init</a:t>
            </a:r>
            <a:endParaRPr lang="en-US" sz="1200" b="0" i="0" kern="1200" dirty="0" smtClean="0">
              <a:solidFill>
                <a:schemeClr val="tx1"/>
              </a:solidFill>
              <a:effectLst/>
              <a:latin typeface="+mn-lt"/>
              <a:ea typeface="+mn-ea"/>
              <a:cs typeface="+mn-cs"/>
            </a:endParaRPr>
          </a:p>
          <a:p>
            <a:endParaRPr lang="en-US" dirty="0"/>
          </a:p>
        </p:txBody>
      </p:sp>
    </p:spTree>
    <p:extLst>
      <p:ext uri="{BB962C8B-B14F-4D97-AF65-F5344CB8AC3E}">
        <p14:creationId xmlns:p14="http://schemas.microsoft.com/office/powerpoint/2010/main" val="126523167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99658294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 this section, we will learn</a:t>
            </a:r>
            <a:r>
              <a:rPr lang="en-US" baseline="0" dirty="0" smtClean="0"/>
              <a:t> about setting up a new Angular project using the Angular CLI (Command line Interface).</a:t>
            </a:r>
          </a:p>
          <a:p>
            <a:r>
              <a:rPr lang="en-US" baseline="0" dirty="0" smtClean="0"/>
              <a:t>Reference: https://</a:t>
            </a:r>
            <a:r>
              <a:rPr lang="en-US" baseline="0" dirty="0" err="1" smtClean="0"/>
              <a:t>cli.angular.io</a:t>
            </a:r>
            <a:r>
              <a:rPr lang="en-US" baseline="0" dirty="0" smtClean="0"/>
              <a:t>/</a:t>
            </a:r>
            <a:endParaRPr lang="en-US" dirty="0"/>
          </a:p>
        </p:txBody>
      </p:sp>
    </p:spTree>
    <p:extLst>
      <p:ext uri="{BB962C8B-B14F-4D97-AF65-F5344CB8AC3E}">
        <p14:creationId xmlns:p14="http://schemas.microsoft.com/office/powerpoint/2010/main" val="104899450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https://</a:t>
            </a:r>
            <a:r>
              <a:rPr lang="en-US" dirty="0" err="1" smtClean="0"/>
              <a:t>angular.io</a:t>
            </a:r>
            <a:r>
              <a:rPr lang="en-US" dirty="0" smtClean="0"/>
              <a:t>/guide/</a:t>
            </a:r>
            <a:r>
              <a:rPr lang="en-US" dirty="0" err="1" smtClean="0"/>
              <a:t>styleguide#symbols-and-file-names</a:t>
            </a:r>
            <a:endParaRPr lang="en-US" dirty="0"/>
          </a:p>
        </p:txBody>
      </p:sp>
    </p:spTree>
    <p:extLst>
      <p:ext uri="{BB962C8B-B14F-4D97-AF65-F5344CB8AC3E}">
        <p14:creationId xmlns:p14="http://schemas.microsoft.com/office/powerpoint/2010/main" val="120473047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First 3 bullet</a:t>
            </a:r>
            <a:r>
              <a:rPr lang="en-US" baseline="0" dirty="0" smtClean="0"/>
              <a:t> points are really helpful but the last 3 are where the CLI will really save you time.</a:t>
            </a:r>
          </a:p>
          <a:p>
            <a:r>
              <a:rPr lang="en-US" baseline="0" dirty="0" smtClean="0"/>
              <a:t>Creating your own build process with </a:t>
            </a:r>
            <a:r>
              <a:rPr lang="en-US" baseline="0" dirty="0" err="1" smtClean="0"/>
              <a:t>Webpack</a:t>
            </a:r>
            <a:r>
              <a:rPr lang="en-US" baseline="0" dirty="0" smtClean="0"/>
              <a:t> can consume weeks of development time.</a:t>
            </a:r>
          </a:p>
          <a:p>
            <a:r>
              <a:rPr lang="en-US" dirty="0" smtClean="0"/>
              <a:t>Reference: https://</a:t>
            </a:r>
            <a:r>
              <a:rPr lang="en-US" dirty="0" err="1" smtClean="0"/>
              <a:t>github.com</a:t>
            </a:r>
            <a:r>
              <a:rPr lang="en-US" dirty="0" smtClean="0"/>
              <a:t>/angular/angular-cli/wiki</a:t>
            </a:r>
          </a:p>
          <a:p>
            <a:endParaRPr lang="en-US" dirty="0"/>
          </a:p>
        </p:txBody>
      </p:sp>
    </p:spTree>
    <p:extLst>
      <p:ext uri="{BB962C8B-B14F-4D97-AF65-F5344CB8AC3E}">
        <p14:creationId xmlns:p14="http://schemas.microsoft.com/office/powerpoint/2010/main" val="156610181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33264319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57119097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baseline="0" dirty="0" smtClean="0"/>
          </a:p>
          <a:p>
            <a:endParaRPr lang="en-US" dirty="0"/>
          </a:p>
        </p:txBody>
      </p:sp>
    </p:spTree>
    <p:extLst>
      <p:ext uri="{BB962C8B-B14F-4D97-AF65-F5344CB8AC3E}">
        <p14:creationId xmlns:p14="http://schemas.microsoft.com/office/powerpoint/2010/main" val="193356484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55846063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555773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6916164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The dependencies property</a:t>
            </a:r>
            <a:r>
              <a:rPr lang="en-US" baseline="0" dirty="0" smtClean="0"/>
              <a:t> in the </a:t>
            </a:r>
            <a:r>
              <a:rPr lang="en-US" baseline="0" dirty="0" err="1" smtClean="0"/>
              <a:t>package.json</a:t>
            </a:r>
            <a:r>
              <a:rPr lang="en-US" baseline="0" dirty="0" smtClean="0"/>
              <a:t> file</a:t>
            </a:r>
            <a:r>
              <a:rPr lang="en-US" dirty="0" smtClean="0"/>
              <a:t> is for modules</a:t>
            </a:r>
            <a:r>
              <a:rPr lang="en-US" baseline="0" dirty="0" smtClean="0"/>
              <a:t> (libraries) that need to be included in your production deployment.</a:t>
            </a:r>
          </a:p>
          <a:p>
            <a:r>
              <a:rPr lang="en-US" baseline="0" dirty="0" smtClean="0"/>
              <a:t>Dependencies are installed with the --save command line argument to </a:t>
            </a:r>
            <a:r>
              <a:rPr lang="en-US" baseline="0" dirty="0" err="1" smtClean="0"/>
              <a:t>npm</a:t>
            </a:r>
            <a:r>
              <a:rPr lang="en-US" baseline="0" dirty="0" smtClean="0"/>
              <a:t>.</a:t>
            </a:r>
          </a:p>
          <a:p>
            <a:endParaRPr lang="en-US" baseline="0" dirty="0" smtClean="0"/>
          </a:p>
          <a:p>
            <a:r>
              <a:rPr lang="en-US" baseline="0" dirty="0" smtClean="0"/>
              <a:t>The </a:t>
            </a:r>
            <a:r>
              <a:rPr lang="en-US" baseline="0" dirty="0" err="1" smtClean="0"/>
              <a:t>devDepencies</a:t>
            </a:r>
            <a:r>
              <a:rPr lang="en-US" baseline="0" dirty="0" smtClean="0"/>
              <a:t> property in the </a:t>
            </a:r>
            <a:r>
              <a:rPr lang="en-US" baseline="0" dirty="0" err="1" smtClean="0"/>
              <a:t>package.json</a:t>
            </a:r>
            <a:r>
              <a:rPr lang="en-US" baseline="0" dirty="0" smtClean="0"/>
              <a:t> file is for modules (libraries) that are only needed as part of the development/build process.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Development dependencies are installed with the --save-dev command line argument to </a:t>
            </a:r>
            <a:r>
              <a:rPr lang="en-US" baseline="0" dirty="0" err="1" smtClean="0"/>
              <a:t>npm</a:t>
            </a:r>
            <a:r>
              <a:rPr lang="en-US" baseline="0" dirty="0" smtClean="0"/>
              <a:t>.</a:t>
            </a:r>
          </a:p>
          <a:p>
            <a:endParaRPr lang="en-US" baseline="0" dirty="0" smtClean="0"/>
          </a:p>
          <a:p>
            <a:endParaRPr lang="en-US" dirty="0"/>
          </a:p>
        </p:txBody>
      </p:sp>
    </p:spTree>
    <p:extLst>
      <p:ext uri="{BB962C8B-B14F-4D97-AF65-F5344CB8AC3E}">
        <p14:creationId xmlns:p14="http://schemas.microsoft.com/office/powerpoint/2010/main" val="133908490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27274329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59057178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44479860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206522254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baseline="0" dirty="0" smtClean="0"/>
              <a:t>This screenshot shows how we could break down our UI into smaller pieces.</a:t>
            </a:r>
            <a:endParaRPr lang="en-US" dirty="0"/>
          </a:p>
        </p:txBody>
      </p:sp>
    </p:spTree>
    <p:extLst>
      <p:ext uri="{BB962C8B-B14F-4D97-AF65-F5344CB8AC3E}">
        <p14:creationId xmlns:p14="http://schemas.microsoft.com/office/powerpoint/2010/main" val="68969967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44929415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91674487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a:t>
            </a:r>
          </a:p>
          <a:p>
            <a:r>
              <a:rPr lang="en-US" dirty="0" smtClean="0"/>
              <a:t>https://</a:t>
            </a:r>
            <a:r>
              <a:rPr lang="en-US" dirty="0" err="1" smtClean="0"/>
              <a:t>juristr.com</a:t>
            </a:r>
            <a:r>
              <a:rPr lang="en-US" dirty="0" smtClean="0"/>
              <a:t>/blog/2017/03/angular-modules-vs-es6-modules/</a:t>
            </a:r>
            <a:endParaRPr lang="en-US" dirty="0"/>
          </a:p>
        </p:txBody>
      </p:sp>
    </p:spTree>
    <p:extLst>
      <p:ext uri="{BB962C8B-B14F-4D97-AF65-F5344CB8AC3E}">
        <p14:creationId xmlns:p14="http://schemas.microsoft.com/office/powerpoint/2010/main" val="154458909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a:t>
            </a:r>
          </a:p>
          <a:p>
            <a:r>
              <a:rPr lang="en-US" dirty="0" smtClean="0"/>
              <a:t>https://</a:t>
            </a:r>
            <a:r>
              <a:rPr lang="en-US" dirty="0" err="1" smtClean="0"/>
              <a:t>angular.io</a:t>
            </a:r>
            <a:r>
              <a:rPr lang="en-US" dirty="0" smtClean="0"/>
              <a:t>/guide/feature-modules</a:t>
            </a:r>
            <a:endParaRPr lang="en-US" dirty="0"/>
          </a:p>
        </p:txBody>
      </p:sp>
    </p:spTree>
    <p:extLst>
      <p:ext uri="{BB962C8B-B14F-4D97-AF65-F5344CB8AC3E}">
        <p14:creationId xmlns:p14="http://schemas.microsoft.com/office/powerpoint/2010/main" val="151510169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sz="1200" b="0" i="0" kern="120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9368959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sz="1200" b="0" i="0" kern="1200" dirty="0" smtClean="0">
                <a:solidFill>
                  <a:schemeClr val="tx1"/>
                </a:solidFill>
                <a:effectLst/>
                <a:latin typeface="+mn-lt"/>
                <a:ea typeface="+mn-ea"/>
                <a:cs typeface="+mn-cs"/>
              </a:rPr>
              <a:t>Major: *,</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Minor: ^,</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Patch: ~</a:t>
            </a:r>
          </a:p>
          <a:p>
            <a:r>
              <a:rPr lang="en-US" sz="1200" b="0" i="0" kern="1200" dirty="0" smtClean="0">
                <a:solidFill>
                  <a:schemeClr val="tx1"/>
                </a:solidFill>
                <a:effectLst/>
                <a:latin typeface="+mn-lt"/>
                <a:ea typeface="+mn-ea"/>
                <a:cs typeface="+mn-cs"/>
              </a:rPr>
              <a:t>If a project is going to be shared with others, it should start at </a:t>
            </a:r>
            <a:r>
              <a:rPr lang="en-US" dirty="0" smtClean="0"/>
              <a:t>1.0.0</a:t>
            </a:r>
          </a:p>
          <a:p>
            <a:r>
              <a:rPr lang="en-US" sz="1200" b="0" i="0" kern="1200" dirty="0" smtClean="0">
                <a:solidFill>
                  <a:schemeClr val="tx1"/>
                </a:solidFill>
                <a:effectLst/>
                <a:latin typeface="+mn-lt"/>
                <a:ea typeface="+mn-ea"/>
                <a:cs typeface="+mn-cs"/>
              </a:rPr>
              <a:t>After this, changes should be handled as follows:</a:t>
            </a:r>
          </a:p>
          <a:p>
            <a:r>
              <a:rPr lang="en-US" sz="1200" b="0" i="0" kern="1200" dirty="0" smtClean="0">
                <a:solidFill>
                  <a:schemeClr val="tx1"/>
                </a:solidFill>
                <a:effectLst/>
                <a:latin typeface="+mn-lt"/>
                <a:ea typeface="+mn-ea"/>
                <a:cs typeface="+mn-cs"/>
              </a:rPr>
              <a:t>Bug fixes and other minor changes: Patch release, increment the last number, e.g. 1.0.1</a:t>
            </a:r>
          </a:p>
          <a:p>
            <a:r>
              <a:rPr lang="en-US" sz="1200" b="0" i="0" kern="1200" dirty="0" smtClean="0">
                <a:solidFill>
                  <a:schemeClr val="tx1"/>
                </a:solidFill>
                <a:effectLst/>
                <a:latin typeface="+mn-lt"/>
                <a:ea typeface="+mn-ea"/>
                <a:cs typeface="+mn-cs"/>
              </a:rPr>
              <a:t>New features which don't break existing features: Minor release, increment the middle number, e.g. 1.1.0</a:t>
            </a:r>
          </a:p>
          <a:p>
            <a:r>
              <a:rPr lang="en-US" sz="1200" b="0" i="0" kern="1200" dirty="0" smtClean="0">
                <a:solidFill>
                  <a:schemeClr val="tx1"/>
                </a:solidFill>
                <a:effectLst/>
                <a:latin typeface="+mn-lt"/>
                <a:ea typeface="+mn-ea"/>
                <a:cs typeface="+mn-cs"/>
              </a:rPr>
              <a:t>Changes which break backwards compatibility: Major release, increment the first number, e.g. 2.0.0</a:t>
            </a:r>
            <a:endParaRPr lang="en-US" dirty="0" smtClean="0"/>
          </a:p>
          <a:p>
            <a:r>
              <a:rPr lang="en-US" sz="1200" b="0" i="0" kern="1200" dirty="0" smtClean="0">
                <a:solidFill>
                  <a:schemeClr val="tx1"/>
                </a:solidFill>
                <a:effectLst/>
                <a:latin typeface="+mn-lt"/>
                <a:ea typeface="+mn-ea"/>
                <a:cs typeface="+mn-cs"/>
              </a:rPr>
              <a:t>^1.2.3 which keeps major version compatibility. It’s equivalent to &gt;= 1.2.3, &lt; 2.0.0. This is useful when you need to support an API version.</a:t>
            </a:r>
          </a:p>
          <a:p>
            <a:r>
              <a:rPr lang="en-US" sz="1200" b="0" i="0" kern="1200" dirty="0" smtClean="0">
                <a:solidFill>
                  <a:schemeClr val="tx1"/>
                </a:solidFill>
                <a:effectLst/>
                <a:latin typeface="+mn-lt"/>
                <a:ea typeface="+mn-ea"/>
                <a:cs typeface="+mn-cs"/>
              </a:rPr>
              <a:t>~1.2.3 is to support patch level only changes. It’s equivalent to &gt;= 1.2.3, &lt; 1.3.0. This allows for bug fixes without the addition of new features.</a:t>
            </a:r>
          </a:p>
          <a:p>
            <a:r>
              <a:rPr lang="en-US" sz="1200" b="0" i="0" kern="1200" dirty="0" smtClean="0">
                <a:solidFill>
                  <a:schemeClr val="tx1"/>
                </a:solidFill>
                <a:effectLst/>
                <a:latin typeface="+mn-lt"/>
                <a:ea typeface="+mn-ea"/>
                <a:cs typeface="+mn-cs"/>
              </a:rPr>
              <a:t>1.2.3 - 3.4.5 is a range where anything within that range is allowed. It’s a shortened syntax for &gt;= 1.2.3, &lt;= 3.4.5.</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 better understand play with the semantic versioning calculator:</a:t>
            </a:r>
            <a:r>
              <a:rPr lang="en-US" baseline="0" dirty="0" smtClean="0"/>
              <a:t> </a:t>
            </a:r>
            <a:r>
              <a:rPr lang="en-US" dirty="0" smtClean="0"/>
              <a:t>https://</a:t>
            </a:r>
            <a:r>
              <a:rPr lang="en-US" dirty="0" err="1" smtClean="0"/>
              <a:t>semver.npmjs.com</a:t>
            </a:r>
            <a:r>
              <a:rPr lang="en-US" dirty="0" smtClean="0"/>
              <a:t>/</a:t>
            </a:r>
          </a:p>
          <a:p>
            <a:r>
              <a:rPr lang="en-US" dirty="0" smtClean="0"/>
              <a:t>Reference:</a:t>
            </a:r>
            <a:r>
              <a:rPr lang="en-US" baseline="0" dirty="0" smtClean="0"/>
              <a:t> </a:t>
            </a:r>
            <a:r>
              <a:rPr lang="en-US" dirty="0" smtClean="0"/>
              <a:t>https://</a:t>
            </a:r>
            <a:r>
              <a:rPr lang="en-US" dirty="0" err="1" smtClean="0"/>
              <a:t>docs.npmjs.com</a:t>
            </a:r>
            <a:r>
              <a:rPr lang="en-US" dirty="0" smtClean="0"/>
              <a:t>/getting-started/semantic-versioning</a:t>
            </a:r>
            <a:endParaRPr lang="en-US" dirty="0"/>
          </a:p>
        </p:txBody>
      </p:sp>
    </p:spTree>
    <p:extLst>
      <p:ext uri="{BB962C8B-B14F-4D97-AF65-F5344CB8AC3E}">
        <p14:creationId xmlns:p14="http://schemas.microsoft.com/office/powerpoint/2010/main" val="59383574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Reference: https://</a:t>
            </a:r>
            <a:r>
              <a:rPr lang="en-US" dirty="0" err="1" smtClean="0"/>
              <a:t>angular.io</a:t>
            </a:r>
            <a:r>
              <a:rPr lang="en-US" dirty="0" smtClean="0"/>
              <a:t>/guide/</a:t>
            </a:r>
            <a:r>
              <a:rPr lang="en-US" dirty="0" err="1" smtClean="0"/>
              <a:t>styleguide#overall-structural-guidelines</a:t>
            </a:r>
            <a:endParaRPr lang="en-US" dirty="0"/>
          </a:p>
        </p:txBody>
      </p:sp>
    </p:spTree>
    <p:extLst>
      <p:ext uri="{BB962C8B-B14F-4D97-AF65-F5344CB8AC3E}">
        <p14:creationId xmlns:p14="http://schemas.microsoft.com/office/powerpoint/2010/main" val="172951908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15325967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Think </a:t>
            </a:r>
            <a:r>
              <a:rPr lang="en-US" baseline="0" dirty="0" smtClean="0"/>
              <a:t>of Angular modules as a box that you can organize and package different Angular things (components, services, pipes, and directives).</a:t>
            </a:r>
          </a:p>
          <a:p>
            <a:r>
              <a:rPr lang="en-US" baseline="0" dirty="0" smtClean="0"/>
              <a:t>The root module is the junk drawer in your kitchen that is helpful at first but eventually becomes unwieldy as too much unrelated stuff is put into it.</a:t>
            </a:r>
          </a:p>
          <a:p>
            <a:r>
              <a:rPr lang="en-US" baseline="0" dirty="0" smtClean="0"/>
              <a:t>Feature modules are other drawers or storage containers that help you organize the disparate items in the junk drawer into more sensible and manageable collections.</a:t>
            </a:r>
            <a:endParaRPr lang="en-US" dirty="0" smtClean="0"/>
          </a:p>
          <a:p>
            <a:r>
              <a:rPr lang="en-US" dirty="0" smtClean="0"/>
              <a:t>Reference:</a:t>
            </a:r>
          </a:p>
          <a:p>
            <a:r>
              <a:rPr lang="en-US" dirty="0" smtClean="0"/>
              <a:t>https://</a:t>
            </a:r>
            <a:r>
              <a:rPr lang="en-US" dirty="0" err="1" smtClean="0"/>
              <a:t>angular.io</a:t>
            </a:r>
            <a:r>
              <a:rPr lang="en-US" dirty="0" smtClean="0"/>
              <a:t>/docs/</a:t>
            </a:r>
            <a:r>
              <a:rPr lang="en-US" dirty="0" err="1" smtClean="0"/>
              <a:t>ts</a:t>
            </a:r>
            <a:r>
              <a:rPr lang="en-US" dirty="0" smtClean="0"/>
              <a:t>/latest/guide/</a:t>
            </a:r>
            <a:r>
              <a:rPr lang="en-US" dirty="0" err="1" smtClean="0"/>
              <a:t>architecture.html</a:t>
            </a:r>
            <a:r>
              <a:rPr lang="en-US" dirty="0" smtClean="0"/>
              <a:t>#!#modules</a:t>
            </a:r>
            <a:endParaRPr lang="en-US" dirty="0"/>
          </a:p>
        </p:txBody>
      </p:sp>
    </p:spTree>
    <p:extLst>
      <p:ext uri="{BB962C8B-B14F-4D97-AF65-F5344CB8AC3E}">
        <p14:creationId xmlns:p14="http://schemas.microsoft.com/office/powerpoint/2010/main" val="32039711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dirty="0"/>
          </a:p>
        </p:txBody>
      </p:sp>
    </p:spTree>
    <p:extLst>
      <p:ext uri="{BB962C8B-B14F-4D97-AF65-F5344CB8AC3E}">
        <p14:creationId xmlns:p14="http://schemas.microsoft.com/office/powerpoint/2010/main" val="199656794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a:p>
        </p:txBody>
      </p:sp>
    </p:spTree>
    <p:extLst>
      <p:ext uri="{BB962C8B-B14F-4D97-AF65-F5344CB8AC3E}">
        <p14:creationId xmlns:p14="http://schemas.microsoft.com/office/powerpoint/2010/main" val="108388980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228600" marR="0" lvl="0" indent="-228600" algn="l" defTabSz="914400" rtl="0" eaLnBrk="1" fontAlgn="auto" latinLnBrk="0" hangingPunct="1">
              <a:lnSpc>
                <a:spcPct val="100000"/>
              </a:lnSpc>
              <a:spcBef>
                <a:spcPts val="0"/>
              </a:spcBef>
              <a:spcAft>
                <a:spcPts val="0"/>
              </a:spcAft>
              <a:buClrTx/>
              <a:buSzTx/>
              <a:buFont typeface="Arial" charset="0"/>
              <a:buNone/>
              <a:tabLst/>
              <a:defRPr/>
            </a:pPr>
            <a:r>
              <a:rPr lang="en-US" sz="1100" b="0" i="0" kern="1200" baseline="0" dirty="0" smtClean="0">
                <a:solidFill>
                  <a:schemeClr val="tx1"/>
                </a:solidFill>
                <a:effectLst/>
                <a:latin typeface="Palatino" charset="0"/>
                <a:ea typeface="Palatino" charset="0"/>
                <a:cs typeface="Palatino" charset="0"/>
              </a:rPr>
              <a:t>Note we are using </a:t>
            </a:r>
            <a:r>
              <a:rPr lang="en-US" sz="1100" b="0" i="0" kern="1200" baseline="0" dirty="0" err="1" smtClean="0">
                <a:solidFill>
                  <a:schemeClr val="tx1"/>
                </a:solidFill>
                <a:effectLst/>
                <a:latin typeface="Palatino" charset="0"/>
                <a:ea typeface="Palatino" charset="0"/>
                <a:cs typeface="Palatino" charset="0"/>
              </a:rPr>
              <a:t>TypeScript’s</a:t>
            </a:r>
            <a:r>
              <a:rPr lang="en-US" sz="1100" b="0" i="0" kern="1200" baseline="0" dirty="0" smtClean="0">
                <a:solidFill>
                  <a:schemeClr val="tx1"/>
                </a:solidFill>
                <a:effectLst/>
                <a:latin typeface="Palatino" charset="0"/>
                <a:ea typeface="Palatino" charset="0"/>
                <a:cs typeface="Palatino" charset="0"/>
              </a:rPr>
              <a:t> auto-property feature so properties are being automatically created.</a:t>
            </a:r>
          </a:p>
        </p:txBody>
      </p:sp>
    </p:spTree>
    <p:extLst>
      <p:ext uri="{BB962C8B-B14F-4D97-AF65-F5344CB8AC3E}">
        <p14:creationId xmlns:p14="http://schemas.microsoft.com/office/powerpoint/2010/main" val="52320422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indent="0">
              <a:buFont typeface="Arial" charset="0"/>
              <a:buNone/>
            </a:pPr>
            <a:r>
              <a:rPr lang="en-US" sz="1200" b="0" i="0" kern="1200" dirty="0" err="1" smtClean="0">
                <a:solidFill>
                  <a:schemeClr val="tx1"/>
                </a:solidFill>
                <a:effectLst/>
                <a:latin typeface="+mn-lt"/>
                <a:ea typeface="+mn-ea"/>
                <a:cs typeface="+mn-cs"/>
              </a:rPr>
              <a:t>TypeScript</a:t>
            </a:r>
            <a:r>
              <a:rPr lang="en-US" sz="1200" b="0" i="0" kern="1200" dirty="0" smtClean="0">
                <a:solidFill>
                  <a:schemeClr val="tx1"/>
                </a:solidFill>
                <a:effectLst/>
                <a:latin typeface="+mn-lt"/>
                <a:ea typeface="+mn-ea"/>
                <a:cs typeface="+mn-cs"/>
              </a:rPr>
              <a:t> allows you to declare overloads but you can only have one implementation and that implementation must have a signature that is compatible with all overloads.</a:t>
            </a:r>
          </a:p>
          <a:p>
            <a:pPr marL="0" indent="0">
              <a:buFont typeface="Arial" charset="0"/>
              <a:buNone/>
            </a:pPr>
            <a:endParaRPr lang="en-US" sz="1200" b="0" i="0" kern="1200" baseline="0" dirty="0" smtClean="0">
              <a:solidFill>
                <a:schemeClr val="tx1"/>
              </a:solidFill>
              <a:effectLst/>
              <a:latin typeface="+mn-lt"/>
              <a:ea typeface="+mn-ea"/>
              <a:cs typeface="+mn-cs"/>
            </a:endParaRPr>
          </a:p>
          <a:p>
            <a:pPr marL="0" indent="0">
              <a:buFont typeface="Arial" charset="0"/>
              <a:buNone/>
            </a:pPr>
            <a:r>
              <a:rPr lang="en-US" sz="1200" b="0" i="0" kern="1200" baseline="0" dirty="0" smtClean="0">
                <a:solidFill>
                  <a:schemeClr val="tx1"/>
                </a:solidFill>
                <a:effectLst/>
                <a:latin typeface="+mn-lt"/>
                <a:ea typeface="+mn-ea"/>
                <a:cs typeface="+mn-cs"/>
              </a:rPr>
              <a:t>Reference:</a:t>
            </a:r>
          </a:p>
          <a:p>
            <a:pPr marL="0" indent="0">
              <a:buFont typeface="Arial" charset="0"/>
              <a:buNone/>
            </a:pPr>
            <a:r>
              <a:rPr lang="en-US" sz="1200" b="0" i="0" kern="1200" baseline="0" dirty="0" smtClean="0">
                <a:solidFill>
                  <a:schemeClr val="tx1"/>
                </a:solidFill>
                <a:effectLst/>
                <a:latin typeface="+mn-lt"/>
                <a:ea typeface="+mn-ea"/>
                <a:cs typeface="+mn-cs"/>
              </a:rPr>
              <a:t>http://</a:t>
            </a:r>
            <a:r>
              <a:rPr lang="en-US" sz="1200" b="0" i="0" kern="1200" baseline="0" dirty="0" err="1" smtClean="0">
                <a:solidFill>
                  <a:schemeClr val="tx1"/>
                </a:solidFill>
                <a:effectLst/>
                <a:latin typeface="+mn-lt"/>
                <a:ea typeface="+mn-ea"/>
                <a:cs typeface="+mn-cs"/>
              </a:rPr>
              <a:t>stackoverflow.com</a:t>
            </a:r>
            <a:r>
              <a:rPr lang="en-US" sz="1200" b="0" i="0" kern="1200" baseline="0" dirty="0" smtClean="0">
                <a:solidFill>
                  <a:schemeClr val="tx1"/>
                </a:solidFill>
                <a:effectLst/>
                <a:latin typeface="+mn-lt"/>
                <a:ea typeface="+mn-ea"/>
                <a:cs typeface="+mn-cs"/>
              </a:rPr>
              <a:t>/questions/12702548/constructor-overload-in-typescript</a:t>
            </a:r>
          </a:p>
        </p:txBody>
      </p:sp>
    </p:spTree>
    <p:extLst>
      <p:ext uri="{BB962C8B-B14F-4D97-AF65-F5344CB8AC3E}">
        <p14:creationId xmlns:p14="http://schemas.microsoft.com/office/powerpoint/2010/main" val="48720717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228600" marR="0" lvl="0" indent="-228600" algn="l" defTabSz="914400" rtl="0" eaLnBrk="1" fontAlgn="auto" latinLnBrk="0" hangingPunct="1">
              <a:lnSpc>
                <a:spcPct val="100000"/>
              </a:lnSpc>
              <a:spcBef>
                <a:spcPts val="0"/>
              </a:spcBef>
              <a:spcAft>
                <a:spcPts val="0"/>
              </a:spcAft>
              <a:buClrTx/>
              <a:buSzTx/>
              <a:buFont typeface="Arial" charset="0"/>
              <a:buNone/>
              <a:tabLst/>
              <a:defRPr/>
            </a:pPr>
            <a:endParaRPr lang="en-US" sz="1200" b="0" i="0" kern="1200" baseline="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164681746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endParaRPr lang="en-US" baseline="0" dirty="0" smtClean="0"/>
          </a:p>
          <a:p>
            <a:endParaRPr lang="en-US" dirty="0"/>
          </a:p>
        </p:txBody>
      </p:sp>
    </p:spTree>
    <p:extLst>
      <p:ext uri="{BB962C8B-B14F-4D97-AF65-F5344CB8AC3E}">
        <p14:creationId xmlns:p14="http://schemas.microsoft.com/office/powerpoint/2010/main" val="134762999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 this section we will discuss:</a:t>
            </a:r>
          </a:p>
          <a:p>
            <a:r>
              <a:rPr lang="en-US" dirty="0" smtClean="0"/>
              <a:t>Lifecycle</a:t>
            </a:r>
            <a:r>
              <a:rPr lang="en-US" baseline="0" dirty="0" smtClean="0"/>
              <a:t> Hooks</a:t>
            </a:r>
          </a:p>
          <a:p>
            <a:r>
              <a:rPr lang="en-US" baseline="0" dirty="0" smtClean="0"/>
              <a:t>Component Communication</a:t>
            </a:r>
          </a:p>
          <a:p>
            <a:r>
              <a:rPr lang="en-US" baseline="0" dirty="0" smtClean="0"/>
              <a:t>Component Styles</a:t>
            </a:r>
          </a:p>
          <a:p>
            <a:endParaRPr lang="en-US" dirty="0"/>
          </a:p>
        </p:txBody>
      </p:sp>
    </p:spTree>
    <p:extLst>
      <p:ext uri="{BB962C8B-B14F-4D97-AF65-F5344CB8AC3E}">
        <p14:creationId xmlns:p14="http://schemas.microsoft.com/office/powerpoint/2010/main" val="818894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Often</a:t>
            </a:r>
            <a:r>
              <a:rPr lang="en-US" baseline="0" dirty="0" smtClean="0"/>
              <a:t> you will want to share your project’s source code with team members collaborating with you or open source contributors or users of the code.</a:t>
            </a:r>
          </a:p>
          <a:p>
            <a:endParaRPr lang="en-US" baseline="0" dirty="0" smtClean="0"/>
          </a:p>
          <a:p>
            <a:r>
              <a:rPr lang="en-US" baseline="0" dirty="0" smtClean="0"/>
              <a:t>The </a:t>
            </a:r>
            <a:r>
              <a:rPr lang="en-US" baseline="0" dirty="0" err="1" smtClean="0"/>
              <a:t>npm</a:t>
            </a:r>
            <a:r>
              <a:rPr lang="en-US" baseline="0" dirty="0" smtClean="0"/>
              <a:t> install command with no other arguments makes it easy for others to quickly get your project setup.  They make a copy of the project (often by cloning a </a:t>
            </a:r>
            <a:r>
              <a:rPr lang="en-US" baseline="0" dirty="0" err="1" smtClean="0"/>
              <a:t>git</a:t>
            </a:r>
            <a:r>
              <a:rPr lang="en-US" baseline="0" dirty="0" smtClean="0"/>
              <a:t> rep) and run the </a:t>
            </a:r>
            <a:r>
              <a:rPr lang="en-US" baseline="0" dirty="0" err="1" smtClean="0"/>
              <a:t>npm</a:t>
            </a:r>
            <a:r>
              <a:rPr lang="en-US" baseline="0" dirty="0" smtClean="0"/>
              <a:t> install command to install all the project’s dependencies listed in the </a:t>
            </a:r>
            <a:r>
              <a:rPr lang="en-US" baseline="0" dirty="0" err="1" smtClean="0"/>
              <a:t>package.json</a:t>
            </a:r>
            <a:r>
              <a:rPr lang="en-US" baseline="0" dirty="0" smtClean="0"/>
              <a:t> file.</a:t>
            </a:r>
          </a:p>
          <a:p>
            <a:endParaRPr lang="en-US" baseline="0" dirty="0" smtClean="0"/>
          </a:p>
          <a:p>
            <a:r>
              <a:rPr lang="en-US" baseline="0" dirty="0" smtClean="0"/>
              <a:t>The </a:t>
            </a:r>
            <a:r>
              <a:rPr lang="en-US" baseline="0" dirty="0" err="1" smtClean="0"/>
              <a:t>npm</a:t>
            </a:r>
            <a:r>
              <a:rPr lang="en-US" baseline="0" dirty="0" smtClean="0"/>
              <a:t> install command can also be used to help install the necessary dependencies on a computer used to host the application after deployment (testing, staging and production environments).</a:t>
            </a:r>
            <a:endParaRPr lang="en-US" dirty="0" smtClean="0"/>
          </a:p>
          <a:p>
            <a:endParaRPr lang="en-US" dirty="0" smtClean="0"/>
          </a:p>
          <a:p>
            <a:r>
              <a:rPr lang="en-US" dirty="0" smtClean="0"/>
              <a:t>With the --production flag (or when the NODE_ENV environment variable is set to production), </a:t>
            </a:r>
            <a:r>
              <a:rPr lang="en-US" dirty="0" err="1" smtClean="0"/>
              <a:t>npm</a:t>
            </a:r>
            <a:r>
              <a:rPr lang="en-US" dirty="0" smtClean="0"/>
              <a:t> will not install modules listed in </a:t>
            </a:r>
            <a:r>
              <a:rPr lang="en-US" dirty="0" err="1" smtClean="0"/>
              <a:t>devDependencies</a:t>
            </a:r>
            <a:r>
              <a:rPr lang="en-US" dirty="0" smtClean="0"/>
              <a:t>.</a:t>
            </a:r>
            <a:endParaRPr lang="en-US" dirty="0"/>
          </a:p>
        </p:txBody>
      </p:sp>
    </p:spTree>
    <p:extLst>
      <p:ext uri="{BB962C8B-B14F-4D97-AF65-F5344CB8AC3E}">
        <p14:creationId xmlns:p14="http://schemas.microsoft.com/office/powerpoint/2010/main" val="896895025"/>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There</a:t>
            </a:r>
            <a:r>
              <a:rPr lang="en-US" baseline="0" dirty="0" smtClean="0"/>
              <a:t> are four forms of data binding.</a:t>
            </a:r>
          </a:p>
          <a:p>
            <a:r>
              <a:rPr lang="en-US" baseline="0" dirty="0" smtClean="0"/>
              <a:t>Interpolation is the {{curly braces}}.</a:t>
            </a:r>
          </a:p>
          <a:p>
            <a:r>
              <a:rPr lang="en-US" baseline="0" dirty="0" smtClean="0"/>
              <a:t>Property uses [brackets].</a:t>
            </a:r>
          </a:p>
          <a:p>
            <a:r>
              <a:rPr lang="en-US" baseline="0" dirty="0" smtClean="0"/>
              <a:t>Event binding uses (parenthesis).</a:t>
            </a:r>
          </a:p>
          <a:p>
            <a:r>
              <a:rPr lang="en-US" baseline="0" dirty="0" smtClean="0"/>
              <a:t>Two-way binding is the combination of a property binding and an event binding [(brackets with parenthesis)].</a:t>
            </a:r>
            <a:endParaRPr lang="en-US" dirty="0"/>
          </a:p>
        </p:txBody>
      </p:sp>
    </p:spTree>
    <p:extLst>
      <p:ext uri="{BB962C8B-B14F-4D97-AF65-F5344CB8AC3E}">
        <p14:creationId xmlns:p14="http://schemas.microsoft.com/office/powerpoint/2010/main" val="53381419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228600" marR="0" lvl="0" indent="-228600" algn="l" defTabSz="914400" rtl="0" eaLnBrk="1" fontAlgn="auto" latinLnBrk="0" hangingPunct="1">
              <a:lnSpc>
                <a:spcPct val="100000"/>
              </a:lnSpc>
              <a:spcBef>
                <a:spcPts val="0"/>
              </a:spcBef>
              <a:spcAft>
                <a:spcPts val="0"/>
              </a:spcAft>
              <a:buClrTx/>
              <a:buSzTx/>
              <a:buFont typeface="Arial" charset="0"/>
              <a:buNone/>
              <a:tabLst/>
              <a:defRPr/>
            </a:pPr>
            <a:endParaRPr lang="en-US" sz="1200" b="0" i="0" kern="1200" baseline="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158956493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There</a:t>
            </a:r>
            <a:r>
              <a:rPr lang="en-US" baseline="0" dirty="0" smtClean="0"/>
              <a:t> are four forms of data binding.</a:t>
            </a:r>
          </a:p>
          <a:p>
            <a:r>
              <a:rPr lang="en-US" baseline="0" dirty="0" smtClean="0"/>
              <a:t>Interpolation is the {{curly braces}}.</a:t>
            </a:r>
          </a:p>
          <a:p>
            <a:r>
              <a:rPr lang="en-US" baseline="0" dirty="0" smtClean="0"/>
              <a:t>Property uses [brackets].</a:t>
            </a:r>
          </a:p>
          <a:p>
            <a:r>
              <a:rPr lang="en-US" baseline="0" dirty="0" smtClean="0"/>
              <a:t>Event binding uses (parenthesis).</a:t>
            </a:r>
          </a:p>
          <a:p>
            <a:r>
              <a:rPr lang="en-US" baseline="0" dirty="0" smtClean="0"/>
              <a:t>Two-way binding is the combination of a property binding and an event binding [(brackets with parenthesis)].</a:t>
            </a:r>
            <a:endParaRPr lang="en-US" dirty="0"/>
          </a:p>
        </p:txBody>
      </p:sp>
    </p:spTree>
    <p:extLst>
      <p:ext uri="{BB962C8B-B14F-4D97-AF65-F5344CB8AC3E}">
        <p14:creationId xmlns:p14="http://schemas.microsoft.com/office/powerpoint/2010/main" val="35264634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57567019"/>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55477373"/>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475355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58343829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There</a:t>
            </a:r>
            <a:r>
              <a:rPr lang="en-US" baseline="0" dirty="0" smtClean="0"/>
              <a:t> are four forms of data binding.</a:t>
            </a:r>
          </a:p>
          <a:p>
            <a:r>
              <a:rPr lang="en-US" baseline="0" dirty="0" smtClean="0"/>
              <a:t>Interpolation is the {{curly braces}}.</a:t>
            </a:r>
          </a:p>
          <a:p>
            <a:r>
              <a:rPr lang="en-US" baseline="0" dirty="0" smtClean="0"/>
              <a:t>Property uses [brackets].</a:t>
            </a:r>
          </a:p>
          <a:p>
            <a:r>
              <a:rPr lang="en-US" baseline="0" dirty="0" smtClean="0"/>
              <a:t>Event binding uses (parenthesis).</a:t>
            </a:r>
          </a:p>
          <a:p>
            <a:r>
              <a:rPr lang="en-US" baseline="0" dirty="0" smtClean="0"/>
              <a:t>Two-way binding is the combination of a property binding and an event binding [(brackets with parenthesis)].</a:t>
            </a:r>
            <a:endParaRPr lang="en-US" dirty="0"/>
          </a:p>
        </p:txBody>
      </p:sp>
    </p:spTree>
    <p:extLst>
      <p:ext uri="{BB962C8B-B14F-4D97-AF65-F5344CB8AC3E}">
        <p14:creationId xmlns:p14="http://schemas.microsoft.com/office/powerpoint/2010/main" val="534436699"/>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pPr marL="228600" marR="0" lvl="0" indent="-228600" algn="l" defTabSz="914400" rtl="0" eaLnBrk="1" fontAlgn="auto" latinLnBrk="0" hangingPunct="1">
              <a:lnSpc>
                <a:spcPct val="100000"/>
              </a:lnSpc>
              <a:spcBef>
                <a:spcPts val="0"/>
              </a:spcBef>
              <a:spcAft>
                <a:spcPts val="0"/>
              </a:spcAft>
              <a:buClrTx/>
              <a:buSzTx/>
              <a:buFont typeface="Arial" charset="0"/>
              <a:buNone/>
              <a:tabLst/>
              <a:defRPr/>
            </a:pPr>
            <a:endParaRPr lang="en-US" sz="1200" b="0" i="0" kern="1200" baseline="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129644297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49"/>
            <a:ext cx="5486400" cy="3600451"/>
          </a:xfrm>
          <a:prstGeom prst="rect">
            <a:avLst/>
          </a:prstGeom>
        </p:spPr>
        <p:txBody>
          <a:bodyPr/>
          <a:lstStyle/>
          <a:p>
            <a:r>
              <a:rPr lang="en-US" dirty="0" smtClean="0"/>
              <a:t>In this section we will discuss:</a:t>
            </a:r>
          </a:p>
          <a:p>
            <a:r>
              <a:rPr lang="en-US" dirty="0" smtClean="0"/>
              <a:t>Lifecycle</a:t>
            </a:r>
            <a:r>
              <a:rPr lang="en-US" baseline="0" dirty="0" smtClean="0"/>
              <a:t> Hooks</a:t>
            </a:r>
          </a:p>
          <a:p>
            <a:r>
              <a:rPr lang="en-US" baseline="0" dirty="0" smtClean="0"/>
              <a:t>Component Communication</a:t>
            </a:r>
          </a:p>
          <a:p>
            <a:r>
              <a:rPr lang="en-US" baseline="0" dirty="0" smtClean="0"/>
              <a:t>Component Styles</a:t>
            </a:r>
          </a:p>
          <a:p>
            <a:endParaRPr lang="en-US" dirty="0"/>
          </a:p>
        </p:txBody>
      </p:sp>
    </p:spTree>
    <p:extLst>
      <p:ext uri="{BB962C8B-B14F-4D97-AF65-F5344CB8AC3E}">
        <p14:creationId xmlns:p14="http://schemas.microsoft.com/office/powerpoint/2010/main" val="1485213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Master subtitle style</a:t>
            </a:r>
            <a:endParaRPr lang="en-US" dirty="0"/>
          </a:p>
        </p:txBody>
      </p:sp>
      <p:sp>
        <p:nvSpPr>
          <p:cNvPr id="11" name="Title 10"/>
          <p:cNvSpPr>
            <a:spLocks noGrp="1"/>
          </p:cNvSpPr>
          <p:nvPr>
            <p:ph type="title"/>
          </p:nvPr>
        </p:nvSpPr>
        <p:spPr/>
        <p:txBody>
          <a:bodyPr/>
          <a:lstStyle/>
          <a:p>
            <a:r>
              <a:rPr lang="en-US" smtClean="0"/>
              <a:t>Click to edit Master title style</a:t>
            </a:r>
            <a:endParaRPr lang="en-US"/>
          </a:p>
        </p:txBody>
      </p:sp>
      <p:sp>
        <p:nvSpPr>
          <p:cNvPr id="15" name="Date Placeholder 14"/>
          <p:cNvSpPr>
            <a:spLocks noGrp="1"/>
          </p:cNvSpPr>
          <p:nvPr>
            <p:ph type="dt" sz="half" idx="10"/>
          </p:nvPr>
        </p:nvSpPr>
        <p:spPr>
          <a:xfrm>
            <a:off x="838200" y="6356352"/>
            <a:ext cx="2743200" cy="365125"/>
          </a:xfrm>
          <a:prstGeom prst="rect">
            <a:avLst/>
          </a:prstGeom>
        </p:spPr>
        <p:txBody>
          <a:bodyPr/>
          <a:lstStyle/>
          <a:p>
            <a:fld id="{1393C62D-ED52-914C-8DEB-C5A6CBFD1C72}" type="datetime1">
              <a:rPr lang="en-US" smtClean="0"/>
              <a:t>12/20/18</a:t>
            </a:fld>
            <a:endParaRPr lang="en-US" dirty="0"/>
          </a:p>
        </p:txBody>
      </p:sp>
      <p:sp>
        <p:nvSpPr>
          <p:cNvPr id="16" name="Footer Placeholder 15"/>
          <p:cNvSpPr>
            <a:spLocks noGrp="1"/>
          </p:cNvSpPr>
          <p:nvPr>
            <p:ph type="ftr" sz="quarter" idx="11"/>
          </p:nvPr>
        </p:nvSpPr>
        <p:spPr/>
        <p:txBody>
          <a:bodyPr/>
          <a:lstStyle/>
          <a:p>
            <a:endParaRPr lang="en-US" dirty="0"/>
          </a:p>
        </p:txBody>
      </p:sp>
      <p:sp>
        <p:nvSpPr>
          <p:cNvPr id="17" name="Slide Number Placeholder 16"/>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1771845857"/>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38200" y="6356352"/>
            <a:ext cx="2743200" cy="365125"/>
          </a:xfrm>
          <a:prstGeom prst="rect">
            <a:avLst/>
          </a:prstGeom>
        </p:spPr>
        <p:txBody>
          <a:bodyPr/>
          <a:lstStyle/>
          <a:p>
            <a:fld id="{B611671F-434E-C04F-8482-3611A7EF8DA6}" type="datetime1">
              <a:rPr lang="en-US" smtClean="0"/>
              <a:t>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765775277"/>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38200" y="6356352"/>
            <a:ext cx="2743200" cy="365125"/>
          </a:xfrm>
          <a:prstGeom prst="rect">
            <a:avLst/>
          </a:prstGeom>
        </p:spPr>
        <p:txBody>
          <a:bodyPr/>
          <a:lstStyle/>
          <a:p>
            <a:fld id="{71782D49-3BFE-AD49-89A7-89026C0E2B43}" type="datetime1">
              <a:rPr lang="en-US" smtClean="0"/>
              <a:t>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51558406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29C28EE1-6E35-F342-ACE3-4255D1EB646D}" type="datetime1">
              <a:rPr lang="en-US" smtClean="0"/>
              <a:t>12/20/18</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5454087-695C-AC43-AA7F-3C3895E55714}" type="slidenum">
              <a:rPr lang="en-US" smtClean="0"/>
              <a:t>‹#›</a:t>
            </a:fld>
            <a:endParaRPr lang="en-US" dirty="0"/>
          </a:p>
        </p:txBody>
      </p:sp>
    </p:spTree>
    <p:extLst>
      <p:ext uri="{BB962C8B-B14F-4D97-AF65-F5344CB8AC3E}">
        <p14:creationId xmlns:p14="http://schemas.microsoft.com/office/powerpoint/2010/main" val="25758565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smtClean="0"/>
              <a:t>Click to edit Master text styles</a:t>
            </a:r>
          </a:p>
        </p:txBody>
      </p:sp>
      <p:sp>
        <p:nvSpPr>
          <p:cNvPr id="10" name="Date Placeholder 9"/>
          <p:cNvSpPr>
            <a:spLocks noGrp="1"/>
          </p:cNvSpPr>
          <p:nvPr>
            <p:ph type="dt" sz="half" idx="10"/>
          </p:nvPr>
        </p:nvSpPr>
        <p:spPr>
          <a:xfrm>
            <a:off x="838200" y="6356352"/>
            <a:ext cx="2743200" cy="365125"/>
          </a:xfrm>
          <a:prstGeom prst="rect">
            <a:avLst/>
          </a:prstGeom>
        </p:spPr>
        <p:txBody>
          <a:bodyPr/>
          <a:lstStyle/>
          <a:p>
            <a:fld id="{8A07D8A7-5CE9-4F41-B65D-C64F9E730FE1}" type="datetime1">
              <a:rPr lang="en-US" smtClean="0"/>
              <a:t>12/20/18</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206247084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838200" y="6356352"/>
            <a:ext cx="2743200" cy="365125"/>
          </a:xfrm>
          <a:prstGeom prst="rect">
            <a:avLst/>
          </a:prstGeom>
        </p:spPr>
        <p:txBody>
          <a:bodyPr/>
          <a:lstStyle/>
          <a:p>
            <a:fld id="{19FF8BAE-C62B-D641-ACBD-E2903277638E}" type="datetime1">
              <a:rPr lang="en-US" smtClean="0"/>
              <a:t>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141394568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838200" y="6356352"/>
            <a:ext cx="2743200" cy="365125"/>
          </a:xfrm>
          <a:prstGeom prst="rect">
            <a:avLst/>
          </a:prstGeom>
        </p:spPr>
        <p:txBody>
          <a:bodyPr/>
          <a:lstStyle/>
          <a:p>
            <a:fld id="{0AC0AAC3-3366-E64C-9E70-A2CECA780692}" type="datetime1">
              <a:rPr lang="en-US" smtClean="0"/>
              <a:t>12/20/18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13114051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838200" y="6356352"/>
            <a:ext cx="2743200" cy="365125"/>
          </a:xfrm>
          <a:prstGeom prst="rect">
            <a:avLst/>
          </a:prstGeom>
        </p:spPr>
        <p:txBody>
          <a:bodyPr/>
          <a:lstStyle/>
          <a:p>
            <a:fld id="{49F51D6F-0C70-6342-A46E-0061FAF0A456}" type="datetime1">
              <a:rPr lang="en-US" smtClean="0"/>
              <a:t>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760396976"/>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2"/>
            <a:ext cx="2743200" cy="365125"/>
          </a:xfrm>
          <a:prstGeom prst="rect">
            <a:avLst/>
          </a:prstGeom>
        </p:spPr>
        <p:txBody>
          <a:bodyPr/>
          <a:lstStyle/>
          <a:p>
            <a:fld id="{60DCBCB6-A8BF-2147-94B7-CBC86188C91C}" type="datetime1">
              <a:rPr lang="en-US" smtClean="0"/>
              <a:t>12/20/18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31679233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38200" y="6356352"/>
            <a:ext cx="2743200" cy="365125"/>
          </a:xfrm>
          <a:prstGeom prst="rect">
            <a:avLst/>
          </a:prstGeom>
        </p:spPr>
        <p:txBody>
          <a:bodyPr/>
          <a:lstStyle/>
          <a:p>
            <a:fld id="{5D282A92-CD13-A943-9B96-1A19EF319E6E}" type="datetime1">
              <a:rPr lang="en-US" smtClean="0"/>
              <a:t>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71681343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38200" y="6356352"/>
            <a:ext cx="2743200" cy="365125"/>
          </a:xfrm>
          <a:prstGeom prst="rect">
            <a:avLst/>
          </a:prstGeom>
        </p:spPr>
        <p:txBody>
          <a:bodyPr/>
          <a:lstStyle/>
          <a:p>
            <a:fld id="{9F1D1359-CF02-6846-93B3-1E7A09E1E6FE}" type="datetime1">
              <a:rPr lang="en-US" smtClean="0"/>
              <a:t>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610600" y="6356352"/>
            <a:ext cx="2743200" cy="365125"/>
          </a:xfrm>
          <a:prstGeom prst="rect">
            <a:avLst/>
          </a:prstGeom>
        </p:spPr>
        <p:txBody>
          <a:bodyPr/>
          <a:lstStyle/>
          <a:p>
            <a:fld id="{323DE9B6-CD69-2240-8AAD-0E79682D9385}" type="slidenum">
              <a:rPr lang="en-US" smtClean="0"/>
              <a:t>‹#›</a:t>
            </a:fld>
            <a:endParaRPr lang="en-US" dirty="0"/>
          </a:p>
        </p:txBody>
      </p:sp>
    </p:spTree>
    <p:extLst>
      <p:ext uri="{BB962C8B-B14F-4D97-AF65-F5344CB8AC3E}">
        <p14:creationId xmlns:p14="http://schemas.microsoft.com/office/powerpoint/2010/main" val="10009195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7" name="Slide Number Placeholder 6"/>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454087-695C-AC43-AA7F-3C3895E55714}" type="slidenum">
              <a:rPr lang="en-US" smtClean="0"/>
              <a:t>‹#›</a:t>
            </a:fld>
            <a:endParaRPr lang="en-US"/>
          </a:p>
        </p:txBody>
      </p:sp>
      <p:sp>
        <p:nvSpPr>
          <p:cNvPr id="8" name="Date Placeholder 7"/>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3CB8D3-0DF6-AA46-B45A-C6EAD923AFF6}" type="datetime1">
              <a:rPr lang="en-US" smtClean="0"/>
              <a:t>12/20/18</a:t>
            </a:fld>
            <a:endParaRPr lang="en-US"/>
          </a:p>
        </p:txBody>
      </p:sp>
    </p:spTree>
    <p:extLst>
      <p:ext uri="{BB962C8B-B14F-4D97-AF65-F5344CB8AC3E}">
        <p14:creationId xmlns:p14="http://schemas.microsoft.com/office/powerpoint/2010/main" val="135092336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 Id="rId3" Type="http://schemas.openxmlformats.org/officeDocument/2006/relationships/image" Target="../media/image1.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0.xml"/><Relationship Id="rId3" Type="http://schemas.openxmlformats.org/officeDocument/2006/relationships/image" Target="../media/image13.tiff"/></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2.xml"/><Relationship Id="rId3" Type="http://schemas.openxmlformats.org/officeDocument/2006/relationships/image" Target="../media/image13.tiff"/></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7.xml"/><Relationship Id="rId3" Type="http://schemas.openxmlformats.org/officeDocument/2006/relationships/image" Target="../media/image13.tiff"/></Relationships>
</file>

<file path=ppt/slides/_rels/slide115.xml.rels><?xml version="1.0" encoding="UTF-8" standalone="yes"?>
<Relationships xmlns="http://schemas.openxmlformats.org/package/2006/relationships"><Relationship Id="rId3" Type="http://schemas.openxmlformats.org/officeDocument/2006/relationships/hyperlink" Target="https://developer.mozilla.org/en-US/docs/Web/Events#Standard_events" TargetMode="External"/><Relationship Id="rId4" Type="http://schemas.openxmlformats.org/officeDocument/2006/relationships/hyperlink" Target="https://developer.mozilla.org/en-US/docs/Web/API/Event/preventDefault" TargetMode="External"/><Relationship Id="rId1" Type="http://schemas.openxmlformats.org/officeDocument/2006/relationships/slideLayout" Target="../slideLayouts/slideLayout2.xml"/><Relationship Id="rId2" Type="http://schemas.openxmlformats.org/officeDocument/2006/relationships/notesSlide" Target="../notesSlides/notesSlide98.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image" Target="../media/image1.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0.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3.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5.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6.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8.xml"/></Relationships>
</file>

<file path=ppt/slides/_rels/slide127.xml.rels><?xml version="1.0" encoding="UTF-8" standalone="yes"?>
<Relationships xmlns="http://schemas.openxmlformats.org/package/2006/relationships"><Relationship Id="rId3" Type="http://schemas.openxmlformats.org/officeDocument/2006/relationships/hyperlink" Target="https://angular.io/api/common/CurrencyPipe" TargetMode="External"/><Relationship Id="rId4" Type="http://schemas.openxmlformats.org/officeDocument/2006/relationships/hyperlink" Target="https://en.wikipedia.org/wiki/ISO_4217" TargetMode="External"/><Relationship Id="rId1" Type="http://schemas.openxmlformats.org/officeDocument/2006/relationships/slideLayout" Target="../slideLayouts/slideLayout2.xml"/><Relationship Id="rId2" Type="http://schemas.openxmlformats.org/officeDocument/2006/relationships/notesSlide" Target="../notesSlides/notesSlide109.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3.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9.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4.xml"/><Relationship Id="rId3" Type="http://schemas.openxmlformats.org/officeDocument/2006/relationships/image" Target="../media/image15.tiff"/></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6.xml"/><Relationship Id="rId3" Type="http://schemas.openxmlformats.org/officeDocument/2006/relationships/image" Target="../media/image1.png"/></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0.xml"/><Relationship Id="rId3" Type="http://schemas.openxmlformats.org/officeDocument/2006/relationships/image" Target="../media/image16.png"/></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2.xml"/><Relationship Id="rId3" Type="http://schemas.openxmlformats.org/officeDocument/2006/relationships/image" Target="../media/image17.pn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3.xml"/><Relationship Id="rId3" Type="http://schemas.openxmlformats.org/officeDocument/2006/relationships/image" Target="../media/image18.png"/></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5.xml"/><Relationship Id="rId3" Type="http://schemas.openxmlformats.org/officeDocument/2006/relationships/image" Target="../media/image1.png"/></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3.xml"/><Relationship Id="rId3" Type="http://schemas.openxmlformats.org/officeDocument/2006/relationships/image" Target="../media/image1.png"/></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7.xml"/><Relationship Id="rId3" Type="http://schemas.openxmlformats.org/officeDocument/2006/relationships/image" Target="../media/image19.tiff"/></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1.xml"/><Relationship Id="rId3" Type="http://schemas.openxmlformats.org/officeDocument/2006/relationships/image" Target="../media/image1.png"/></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6.xml"/><Relationship Id="rId3" Type="http://schemas.openxmlformats.org/officeDocument/2006/relationships/image" Target="../media/image1.png"/></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1.xml"/><Relationship Id="rId3" Type="http://schemas.openxmlformats.org/officeDocument/2006/relationships/image" Target="../media/image9.png"/></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5.xml"/><Relationship Id="rId3" Type="http://schemas.openxmlformats.org/officeDocument/2006/relationships/image" Target="../media/image20.png"/></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9.xml"/><Relationship Id="rId3" Type="http://schemas.openxmlformats.org/officeDocument/2006/relationships/hyperlink" Target="http://www.w3.org/DesignIssues/MatrixURIs.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0.xml"/><Relationship Id="rId3" Type="http://schemas.openxmlformats.org/officeDocument/2006/relationships/image" Target="../media/image21.png"/></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2.xml"/><Relationship Id="rId3" Type="http://schemas.openxmlformats.org/officeDocument/2006/relationships/image" Target="../media/image1.png"/></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7.xml"/><Relationship Id="rId3" Type="http://schemas.openxmlformats.org/officeDocument/2006/relationships/image" Target="../media/image22.png"/></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8.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0.xml"/><Relationship Id="rId3" Type="http://schemas.openxmlformats.org/officeDocument/2006/relationships/hyperlink" Target="https://www.npmjs.com/package/@angular-devkit/build-optimizer" TargetMode="Externa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6.xml"/><Relationship Id="rId3" Type="http://schemas.openxmlformats.org/officeDocument/2006/relationships/image" Target="../media/image1.png"/></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8.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9.xml"/></Relationships>
</file>

<file path=ppt/slides/_rels/slide23.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3.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5.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6.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7.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8.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5.tiff"/></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9.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0.xml"/><Relationship Id="rId3" Type="http://schemas.openxmlformats.org/officeDocument/2006/relationships/image" Target="../media/image23.tiff"/></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1.xml"/><Relationship Id="rId3" Type="http://schemas.openxmlformats.org/officeDocument/2006/relationships/image" Target="../media/image24.tiff"/></Relationships>
</file>

<file path=ppt/slides/_rels/slide244.xml.rels><?xml version="1.0" encoding="UTF-8" standalone="yes"?>
<Relationships xmlns="http://schemas.openxmlformats.org/package/2006/relationships"><Relationship Id="rId3" Type="http://schemas.openxmlformats.org/officeDocument/2006/relationships/hyperlink" Target="http://reactivex.io/rxjs/manual/overview.html#observable" TargetMode="External"/><Relationship Id="rId4" Type="http://schemas.openxmlformats.org/officeDocument/2006/relationships/hyperlink" Target="https://developer.mozilla.org/en-US/docs/Web/JavaScript/New_in_JavaScript/1.6" TargetMode="External"/><Relationship Id="rId1" Type="http://schemas.openxmlformats.org/officeDocument/2006/relationships/slideLayout" Target="../slideLayouts/slideLayout2.xml"/><Relationship Id="rId2" Type="http://schemas.openxmlformats.org/officeDocument/2006/relationships/notesSlide" Target="../notesSlides/notesSlide22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3.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4.xml"/></Relationships>
</file>

<file path=ppt/slides/_rels/slide247.xml.rels><?xml version="1.0" encoding="UTF-8" standalone="yes"?>
<Relationships xmlns="http://schemas.openxmlformats.org/package/2006/relationships"><Relationship Id="rId3" Type="http://schemas.openxmlformats.org/officeDocument/2006/relationships/hyperlink" Target="https://developer.mozilla.org/en-US/docs/Glossary/Function" TargetMode="External"/><Relationship Id="rId4" Type="http://schemas.openxmlformats.org/officeDocument/2006/relationships/hyperlink" Target="https://developer.mozilla.org/en-US/docs/Web/JavaScript/Reference/Iteration_protocols" TargetMode="External"/><Relationship Id="rId5" Type="http://schemas.openxmlformats.org/officeDocument/2006/relationships/hyperlink" Target="https://developer.mozilla.org/en-US/docs/Mozilla/JavaScript_code_modules/Promise.jsm/Promise" TargetMode="External"/><Relationship Id="rId6" Type="http://schemas.openxmlformats.org/officeDocument/2006/relationships/hyperlink" Target="http://reactivex.io/rxjs/class/es6/Observable.js~Observable.html" TargetMode="External"/><Relationship Id="rId1" Type="http://schemas.openxmlformats.org/officeDocument/2006/relationships/slideLayout" Target="../slideLayouts/slideLayout2.xml"/><Relationship Id="rId2" Type="http://schemas.openxmlformats.org/officeDocument/2006/relationships/notesSlide" Target="../notesSlides/notesSlide225.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6.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8.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9.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0.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1.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3.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4.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5.xml"/><Relationship Id="rId3" Type="http://schemas.openxmlformats.org/officeDocument/2006/relationships/image" Target="../media/image25.png"/></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6.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8.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9.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0.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1.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3.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4.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 Id="rId3" Type="http://schemas.openxmlformats.org/officeDocument/2006/relationships/image" Target="../media/image7.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4.tif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 Id="rId3" Type="http://schemas.openxmlformats.org/officeDocument/2006/relationships/image" Target="../media/image1.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 Id="rId3" Type="http://schemas.openxmlformats.org/officeDocument/2006/relationships/image" Target="../media/image9.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0.xml"/><Relationship Id="rId3" Type="http://schemas.openxmlformats.org/officeDocument/2006/relationships/hyperlink" Target="https://angular.io/docs/ts/latest/guide/style-guide.html"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png"/></Relationships>
</file>

<file path=ppt/slides/_rels/slide69.xml.rels><?xml version="1.0" encoding="UTF-8" standalone="yes"?>
<Relationships xmlns="http://schemas.openxmlformats.org/package/2006/relationships"><Relationship Id="rId3" Type="http://schemas.openxmlformats.org/officeDocument/2006/relationships/hyperlink" Target="https://angular.io/api/core/Component" TargetMode="External"/><Relationship Id="rId4" Type="http://schemas.openxmlformats.org/officeDocument/2006/relationships/hyperlink" Target="https://angular.io/api/core/NgModule" TargetMode="External"/><Relationship Id="rId5" Type="http://schemas.openxmlformats.org/officeDocument/2006/relationships/hyperlink" Target="https://angular.io/api/core/Pipe" TargetMode="External"/><Relationship Id="rId6" Type="http://schemas.openxmlformats.org/officeDocument/2006/relationships/hyperlink" Target="https://angular.io/api/core/PipeTransform" TargetMode="External"/><Relationship Id="rId7" Type="http://schemas.openxmlformats.org/officeDocument/2006/relationships/hyperlink" Target="https://angular.io/api/core/Injectable" TargetMode="External"/><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hyperlink" Target="http://localhost:4200/"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hyperlink" Target="https://github.com/angular/angular-cli/wiki/stories" TargetMode="Externa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1.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4.xml"/><Relationship Id="rId3" Type="http://schemas.openxmlformats.org/officeDocument/2006/relationships/image" Target="../media/image10.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5.xml"/><Relationship Id="rId3" Type="http://schemas.openxmlformats.org/officeDocument/2006/relationships/image" Target="../media/image11.tif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1.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0.xml"/><Relationship Id="rId3" Type="http://schemas.openxmlformats.org/officeDocument/2006/relationships/image" Target="../media/image12.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955059" y="1549336"/>
            <a:ext cx="5712941" cy="2387600"/>
          </a:xfrm>
        </p:spPr>
        <p:txBody>
          <a:bodyPr/>
          <a:lstStyle/>
          <a:p>
            <a:r>
              <a:rPr lang="en-US" dirty="0" smtClean="0"/>
              <a:t>      </a:t>
            </a:r>
            <a:r>
              <a:rPr lang="en-US" dirty="0" err="1" smtClean="0"/>
              <a:t>ngular</a:t>
            </a:r>
            <a:endParaRPr lang="en-US" dirty="0"/>
          </a:p>
        </p:txBody>
      </p:sp>
      <p:sp>
        <p:nvSpPr>
          <p:cNvPr id="3" name="Subtitle 2"/>
          <p:cNvSpPr>
            <a:spLocks noGrp="1"/>
          </p:cNvSpPr>
          <p:nvPr>
            <p:ph type="subTitle" idx="1"/>
          </p:nvPr>
        </p:nvSpPr>
        <p:spPr/>
        <p:txBody>
          <a:bodyPr>
            <a:normAutofit lnSpcReduction="10000"/>
          </a:bodyPr>
          <a:lstStyle/>
          <a:p>
            <a:endParaRPr lang="en-US" dirty="0" smtClean="0">
              <a:solidFill>
                <a:schemeClr val="tx1">
                  <a:lumMod val="65000"/>
                  <a:lumOff val="35000"/>
                </a:schemeClr>
              </a:solidFill>
            </a:endParaRPr>
          </a:p>
          <a:p>
            <a:endParaRPr lang="en-US" dirty="0">
              <a:solidFill>
                <a:schemeClr val="tx1">
                  <a:lumMod val="65000"/>
                  <a:lumOff val="35000"/>
                </a:schemeClr>
              </a:solidFill>
            </a:endParaRPr>
          </a:p>
          <a:p>
            <a:endParaRPr lang="en-US" dirty="0" smtClean="0">
              <a:solidFill>
                <a:schemeClr val="tx1">
                  <a:lumMod val="65000"/>
                  <a:lumOff val="35000"/>
                </a:schemeClr>
              </a:solidFill>
            </a:endParaRPr>
          </a:p>
          <a:p>
            <a:r>
              <a:rPr lang="en-US" dirty="0" smtClean="0">
                <a:solidFill>
                  <a:schemeClr val="tx1">
                    <a:lumMod val="65000"/>
                    <a:lumOff val="35000"/>
                  </a:schemeClr>
                </a:solidFill>
              </a:rPr>
              <a:t>Copyright </a:t>
            </a:r>
            <a:r>
              <a:rPr lang="en-US" dirty="0">
                <a:solidFill>
                  <a:schemeClr val="tx1">
                    <a:lumMod val="65000"/>
                    <a:lumOff val="35000"/>
                  </a:schemeClr>
                </a:solidFill>
              </a:rPr>
              <a:t>2018-2020 Funny Ant </a:t>
            </a:r>
            <a:r>
              <a:rPr lang="en-US" dirty="0" smtClean="0">
                <a:solidFill>
                  <a:schemeClr val="tx1">
                    <a:lumMod val="65000"/>
                    <a:lumOff val="35000"/>
                  </a:schemeClr>
                </a:solidFill>
              </a:rPr>
              <a:t>LLC</a:t>
            </a:r>
            <a:endParaRPr lang="en-US" dirty="0">
              <a:solidFill>
                <a:schemeClr val="tx1">
                  <a:lumMod val="65000"/>
                  <a:lumOff val="35000"/>
                </a:schemeClr>
              </a:solidFill>
            </a:endParaRPr>
          </a:p>
          <a:p>
            <a:endParaRPr lang="en-US" dirty="0"/>
          </a:p>
        </p:txBody>
      </p:sp>
      <p:pic>
        <p:nvPicPr>
          <p:cNvPr id="4"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3009666" y="1350234"/>
            <a:ext cx="3528081" cy="2785805"/>
          </a:xfrm>
          <a:prstGeom prst="rect">
            <a:avLst/>
          </a:prstGeom>
          <a:ln>
            <a:noFill/>
          </a:ln>
        </p:spPr>
      </p:pic>
      <p:sp>
        <p:nvSpPr>
          <p:cNvPr id="5" name="Slide Number Placeholder 4"/>
          <p:cNvSpPr>
            <a:spLocks noGrp="1"/>
          </p:cNvSpPr>
          <p:nvPr>
            <p:ph type="sldNum" sz="quarter" idx="12"/>
          </p:nvPr>
        </p:nvSpPr>
        <p:spPr/>
        <p:txBody>
          <a:bodyPr/>
          <a:lstStyle/>
          <a:p>
            <a:fld id="{323DE9B6-CD69-2240-8AAD-0E79682D9385}" type="slidenum">
              <a:rPr lang="en-US" smtClean="0"/>
              <a:t>1</a:t>
            </a:fld>
            <a:endParaRPr lang="en-US" dirty="0"/>
          </a:p>
        </p:txBody>
      </p:sp>
    </p:spTree>
    <p:extLst>
      <p:ext uri="{BB962C8B-B14F-4D97-AF65-F5344CB8AC3E}">
        <p14:creationId xmlns:p14="http://schemas.microsoft.com/office/powerpoint/2010/main" val="9947231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Updating Dependencies</a:t>
            </a:r>
            <a:endParaRPr lang="en-US" dirty="0"/>
          </a:p>
        </p:txBody>
      </p:sp>
      <p:sp>
        <p:nvSpPr>
          <p:cNvPr id="3" name="Content Placeholder 2"/>
          <p:cNvSpPr>
            <a:spLocks noGrp="1"/>
          </p:cNvSpPr>
          <p:nvPr>
            <p:ph idx="1"/>
          </p:nvPr>
        </p:nvSpPr>
        <p:spPr/>
        <p:txBody>
          <a:bodyPr/>
          <a:lstStyle/>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update </a:t>
            </a:r>
            <a:r>
              <a:rPr lang="en-US" sz="1800" dirty="0" smtClean="0">
                <a:latin typeface="Roboto Mono" charset="0"/>
                <a:ea typeface="Roboto Mono" charset="0"/>
                <a:cs typeface="Roboto Mono" charset="0"/>
              </a:rPr>
              <a:t>lite-server -</a:t>
            </a:r>
            <a:r>
              <a:rPr lang="en-US" sz="1800" dirty="0">
                <a:latin typeface="Roboto Mono" charset="0"/>
                <a:ea typeface="Roboto Mono" charset="0"/>
                <a:cs typeface="Roboto Mono" charset="0"/>
              </a:rPr>
              <a:t>g </a:t>
            </a:r>
            <a:r>
              <a:rPr lang="en-US" sz="1800" dirty="0">
                <a:solidFill>
                  <a:schemeClr val="tx1">
                    <a:lumMod val="65000"/>
                    <a:lumOff val="35000"/>
                  </a:schemeClr>
                </a:solidFill>
                <a:latin typeface="Roboto Mono" charset="0"/>
                <a:ea typeface="Roboto Mono" charset="0"/>
                <a:cs typeface="Roboto Mono" charset="0"/>
              </a:rPr>
              <a:t>//update a global dependency</a:t>
            </a: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update </a:t>
            </a:r>
            <a:r>
              <a:rPr lang="en-US" sz="1800" dirty="0" err="1" smtClean="0">
                <a:latin typeface="Roboto Mono" charset="0"/>
                <a:ea typeface="Roboto Mono" charset="0"/>
                <a:cs typeface="Roboto Mono" charset="0"/>
              </a:rPr>
              <a:t>rxjs</a:t>
            </a:r>
            <a:r>
              <a:rPr lang="en-US" sz="1800" dirty="0" smtClean="0">
                <a:latin typeface="Roboto Mono" charset="0"/>
                <a:ea typeface="Roboto Mono" charset="0"/>
                <a:cs typeface="Roboto Mono" charset="0"/>
              </a:rPr>
              <a:t> --</a:t>
            </a:r>
            <a:r>
              <a:rPr lang="en-US" sz="1800" dirty="0">
                <a:latin typeface="Roboto Mono" charset="0"/>
                <a:ea typeface="Roboto Mono" charset="0"/>
                <a:cs typeface="Roboto Mono" charset="0"/>
              </a:rPr>
              <a:t>save </a:t>
            </a:r>
            <a:r>
              <a:rPr lang="en-US" sz="1800" dirty="0">
                <a:solidFill>
                  <a:schemeClr val="tx1">
                    <a:lumMod val="65000"/>
                    <a:lumOff val="35000"/>
                  </a:schemeClr>
                </a:solidFill>
                <a:latin typeface="Roboto Mono" charset="0"/>
                <a:ea typeface="Roboto Mono" charset="0"/>
                <a:cs typeface="Roboto Mono" charset="0"/>
              </a:rPr>
              <a:t>//update a local dependency</a:t>
            </a:r>
          </a:p>
          <a:p>
            <a:pPr marL="0" indent="0">
              <a:lnSpc>
                <a:spcPct val="100000"/>
              </a:lnSpc>
              <a:spcBef>
                <a:spcPts val="0"/>
              </a:spcBef>
              <a:buNone/>
            </a:pPr>
            <a:endParaRPr lang="en-US" sz="1800" dirty="0">
              <a:solidFill>
                <a:schemeClr val="tx1">
                  <a:lumMod val="65000"/>
                  <a:lumOff val="35000"/>
                </a:schemeClr>
              </a:solidFill>
              <a:latin typeface="Roboto Mono" charset="0"/>
              <a:ea typeface="Roboto Mono" charset="0"/>
              <a:cs typeface="Roboto Mono" charset="0"/>
            </a:endParaRPr>
          </a:p>
          <a:p>
            <a:pPr marL="0" indent="0">
              <a:lnSpc>
                <a:spcPct val="100000"/>
              </a:lnSpc>
              <a:spcBef>
                <a:spcPts val="0"/>
              </a:spcBef>
              <a:buNone/>
            </a:pPr>
            <a:endParaRPr lang="en-US" dirty="0" smtClean="0"/>
          </a:p>
          <a:p>
            <a:pPr marL="0" indent="0">
              <a:lnSpc>
                <a:spcPct val="100000"/>
              </a:lnSpc>
              <a:spcBef>
                <a:spcPts val="0"/>
              </a:spcBef>
              <a:buNone/>
            </a:pP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10</a:t>
            </a:fld>
            <a:endParaRPr lang="en-US" dirty="0"/>
          </a:p>
        </p:txBody>
      </p:sp>
    </p:spTree>
    <p:extLst>
      <p:ext uri="{BB962C8B-B14F-4D97-AF65-F5344CB8AC3E}">
        <p14:creationId xmlns:p14="http://schemas.microsoft.com/office/powerpoint/2010/main" val="926966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04258"/>
            <a:ext cx="10515600" cy="5159829"/>
          </a:xfrm>
          <a:ln>
            <a:solidFill>
              <a:schemeClr val="accent3"/>
            </a:solidFill>
          </a:ln>
        </p:spPr>
        <p:txBody>
          <a:bodyPr>
            <a:noAutofit/>
          </a:bodyPr>
          <a:lstStyle/>
          <a:p>
            <a:pPr marL="0" indent="0">
              <a:buNone/>
            </a:pPr>
            <a:r>
              <a:rPr lang="en-US" sz="1400" dirty="0">
                <a:solidFill>
                  <a:srgbClr val="7B30D0"/>
                </a:solidFill>
                <a:latin typeface="Fira Code iScript" charset="0"/>
              </a:rPr>
              <a:t>export</a:t>
            </a:r>
            <a:r>
              <a:rPr lang="en-US" sz="1400" dirty="0">
                <a:solidFill>
                  <a:srgbClr val="236EBF"/>
                </a:solidFill>
                <a:latin typeface="Fira Code iScript" charset="0"/>
              </a:rPr>
              <a:t> </a:t>
            </a:r>
            <a:r>
              <a:rPr lang="en-US" sz="1400" dirty="0">
                <a:solidFill>
                  <a:srgbClr val="0991B6"/>
                </a:solidFill>
                <a:latin typeface="Fira Code iScript" charset="0"/>
              </a:rPr>
              <a:t>class</a:t>
            </a:r>
            <a:r>
              <a:rPr lang="en-US" sz="1400" dirty="0">
                <a:solidFill>
                  <a:srgbClr val="236EBF"/>
                </a:solidFill>
                <a:latin typeface="Fira Code iScript" charset="0"/>
              </a:rPr>
              <a:t> </a:t>
            </a:r>
            <a:r>
              <a:rPr lang="en-US" sz="1400" dirty="0">
                <a:solidFill>
                  <a:srgbClr val="0444AC"/>
                </a:solidFill>
                <a:latin typeface="Fira Code iScript" charset="0"/>
              </a:rPr>
              <a:t>Project</a:t>
            </a:r>
            <a:r>
              <a:rPr lang="en-US" sz="1400" dirty="0">
                <a:solidFill>
                  <a:srgbClr val="236EBF"/>
                </a:solidFill>
                <a:latin typeface="Fira Code iScript" charset="0"/>
              </a:rPr>
              <a:t> {</a:t>
            </a:r>
          </a:p>
          <a:p>
            <a:pPr marL="457189" lvl="1" indent="0">
              <a:buNone/>
            </a:pPr>
            <a:r>
              <a:rPr lang="en-US" sz="1400" dirty="0" smtClean="0">
                <a:solidFill>
                  <a:srgbClr val="2F86D2"/>
                </a:solidFill>
                <a:latin typeface="Fira Code iScript" charset="0"/>
              </a:rPr>
              <a:t>id</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DC3EB7"/>
                </a:solidFill>
                <a:latin typeface="Fira Code iScript" charset="0"/>
              </a:rPr>
              <a:t>number</a:t>
            </a:r>
            <a:r>
              <a:rPr lang="en-US" sz="1400" dirty="0" smtClean="0">
                <a:solidFill>
                  <a:srgbClr val="236EBF"/>
                </a:solidFill>
                <a:latin typeface="Fira Code iScript" charset="0"/>
              </a:rPr>
              <a:t>;</a:t>
            </a:r>
          </a:p>
          <a:p>
            <a:pPr marL="457189" lvl="1" indent="0">
              <a:buNone/>
            </a:pPr>
            <a:r>
              <a:rPr lang="en-US" sz="1400" dirty="0" smtClean="0">
                <a:solidFill>
                  <a:srgbClr val="2F86D2"/>
                </a:solidFill>
                <a:latin typeface="Fira Code iScript" charset="0"/>
              </a:rPr>
              <a:t>name</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DC3EB7"/>
                </a:solidFill>
                <a:latin typeface="Fira Code iScript" charset="0"/>
              </a:rPr>
              <a:t>string</a:t>
            </a:r>
            <a:r>
              <a:rPr lang="en-US" sz="1400" dirty="0" smtClean="0">
                <a:solidFill>
                  <a:srgbClr val="236EBF"/>
                </a:solidFill>
                <a:latin typeface="Fira Code iScript" charset="0"/>
              </a:rPr>
              <a:t>;</a:t>
            </a:r>
          </a:p>
          <a:p>
            <a:pPr marL="457189" lvl="1" indent="0">
              <a:buNone/>
            </a:pPr>
            <a:r>
              <a:rPr lang="en-US" sz="1400" dirty="0" smtClean="0">
                <a:solidFill>
                  <a:srgbClr val="2F86D2"/>
                </a:solidFill>
                <a:latin typeface="Fira Code iScript" charset="0"/>
              </a:rPr>
              <a:t>description</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DC3EB7"/>
                </a:solidFill>
                <a:latin typeface="Fira Code iScript" charset="0"/>
              </a:rPr>
              <a:t>string</a:t>
            </a:r>
            <a:r>
              <a:rPr lang="en-US" sz="1400" dirty="0" smtClean="0">
                <a:solidFill>
                  <a:srgbClr val="236EBF"/>
                </a:solidFill>
                <a:latin typeface="Fira Code iScript" charset="0"/>
              </a:rPr>
              <a:t>;</a:t>
            </a:r>
          </a:p>
          <a:p>
            <a:pPr marL="457189" lvl="1" indent="0">
              <a:buNone/>
            </a:pPr>
            <a:r>
              <a:rPr lang="en-US" sz="1400" dirty="0" err="1" smtClean="0">
                <a:solidFill>
                  <a:srgbClr val="2F86D2"/>
                </a:solidFill>
                <a:latin typeface="Fira Code iScript" charset="0"/>
              </a:rPr>
              <a:t>isActive</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err="1" smtClean="0">
                <a:solidFill>
                  <a:srgbClr val="DC3EB7"/>
                </a:solidFill>
                <a:latin typeface="Fira Code iScript" charset="0"/>
              </a:rPr>
              <a:t>boolean</a:t>
            </a:r>
            <a:r>
              <a:rPr lang="en-US" sz="1400" dirty="0" smtClean="0">
                <a:solidFill>
                  <a:srgbClr val="236EBF"/>
                </a:solidFill>
                <a:latin typeface="Fira Code iScript" charset="0"/>
              </a:rPr>
              <a:t>;</a:t>
            </a:r>
          </a:p>
          <a:p>
            <a:pPr marL="457189" lvl="1" indent="0">
              <a:buNone/>
            </a:pPr>
            <a:r>
              <a:rPr lang="en-US" sz="1400" dirty="0" err="1" smtClean="0">
                <a:solidFill>
                  <a:srgbClr val="2F86D2"/>
                </a:solidFill>
                <a:latin typeface="Fira Code iScript" charset="0"/>
              </a:rPr>
              <a:t>contractSignedOn</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0444AC"/>
                </a:solidFill>
                <a:latin typeface="Fira Code iScript" charset="0"/>
              </a:rPr>
              <a:t>Date</a:t>
            </a:r>
            <a:r>
              <a:rPr lang="en-US" sz="1400" dirty="0" smtClean="0">
                <a:solidFill>
                  <a:srgbClr val="236EBF"/>
                </a:solidFill>
                <a:latin typeface="Fira Code iScript" charset="0"/>
              </a:rPr>
              <a:t>;</a:t>
            </a:r>
          </a:p>
          <a:p>
            <a:pPr marL="457189" lvl="1" indent="0">
              <a:buNone/>
            </a:pPr>
            <a:r>
              <a:rPr lang="en-US" sz="1400" dirty="0" smtClean="0">
                <a:solidFill>
                  <a:srgbClr val="2F86D2"/>
                </a:solidFill>
                <a:latin typeface="Fira Code iScript" charset="0"/>
              </a:rPr>
              <a:t>budget</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DC3EB7"/>
                </a:solidFill>
                <a:latin typeface="Fira Code iScript" charset="0"/>
              </a:rPr>
              <a:t>number</a:t>
            </a:r>
            <a:r>
              <a:rPr lang="en-US" sz="1400" dirty="0" smtClean="0">
                <a:solidFill>
                  <a:srgbClr val="236EBF"/>
                </a:solidFill>
                <a:latin typeface="Fira Code iScript" charset="0"/>
              </a:rPr>
              <a:t>;</a:t>
            </a:r>
          </a:p>
          <a:p>
            <a:pPr marL="457189" lvl="1" indent="0">
              <a:buNone/>
            </a:pPr>
            <a:r>
              <a:rPr lang="en-US" sz="1400" dirty="0" smtClean="0">
                <a:solidFill>
                  <a:srgbClr val="236EBF"/>
                </a:solidFill>
                <a:latin typeface="Fira Code iScript" charset="0"/>
              </a:rPr>
              <a:t/>
            </a:r>
            <a:br>
              <a:rPr lang="en-US" sz="1400" dirty="0" smtClean="0">
                <a:solidFill>
                  <a:srgbClr val="236EBF"/>
                </a:solidFill>
                <a:latin typeface="Fira Code iScript" charset="0"/>
              </a:rPr>
            </a:br>
            <a:r>
              <a:rPr lang="en-US" sz="1400" dirty="0" smtClean="0">
                <a:solidFill>
                  <a:srgbClr val="0991B6"/>
                </a:solidFill>
                <a:latin typeface="Fira Code iScript" charset="0"/>
              </a:rPr>
              <a:t>constructor</a:t>
            </a:r>
            <a:r>
              <a:rPr lang="en-US" sz="1400" dirty="0" smtClean="0">
                <a:solidFill>
                  <a:srgbClr val="236EBF"/>
                </a:solidFill>
                <a:latin typeface="Fira Code iScript" charset="0"/>
              </a:rPr>
              <a:t>(</a:t>
            </a:r>
            <a:r>
              <a:rPr lang="en-US" sz="1400" dirty="0" err="1" smtClean="0">
                <a:solidFill>
                  <a:srgbClr val="B1108E"/>
                </a:solidFill>
                <a:latin typeface="Fira Code iScript" charset="0"/>
              </a:rPr>
              <a:t>obj</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DC3EB7"/>
                </a:solidFill>
                <a:latin typeface="Fira Code iScript" charset="0"/>
              </a:rPr>
              <a:t>any</a:t>
            </a:r>
            <a:r>
              <a:rPr lang="en-US" sz="1400" dirty="0" smtClean="0">
                <a:solidFill>
                  <a:srgbClr val="236EBF"/>
                </a:solidFill>
                <a:latin typeface="Fira Code iScript" charset="0"/>
              </a:rPr>
              <a:t>) {</a:t>
            </a:r>
          </a:p>
          <a:p>
            <a:pPr marL="914377" lvl="2" indent="0">
              <a:buNone/>
            </a:pPr>
            <a:r>
              <a:rPr lang="en-US" sz="1400" dirty="0" err="1" smtClean="0">
                <a:solidFill>
                  <a:srgbClr val="000000"/>
                </a:solidFill>
                <a:latin typeface="Fira Code iScript" charset="0"/>
              </a:rPr>
              <a:t>this</a:t>
            </a:r>
            <a:r>
              <a:rPr lang="en-US" sz="1400" dirty="0" err="1" smtClean="0">
                <a:solidFill>
                  <a:srgbClr val="236EBF"/>
                </a:solidFill>
                <a:latin typeface="Fira Code iScript" charset="0"/>
              </a:rPr>
              <a:t>.id</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smtClean="0">
                <a:solidFill>
                  <a:srgbClr val="236EBF"/>
                </a:solidFill>
                <a:latin typeface="Fira Code iScript" charset="0"/>
              </a:rPr>
              <a:t> </a:t>
            </a:r>
            <a:r>
              <a:rPr lang="en-US" sz="1400" dirty="0" smtClean="0">
                <a:solidFill>
                  <a:srgbClr val="7B30D0"/>
                </a:solidFill>
                <a:latin typeface="Fira Code iScript" charset="0"/>
              </a:rPr>
              <a:t>&amp;&amp;</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err="1" smtClean="0">
                <a:solidFill>
                  <a:srgbClr val="236EBF"/>
                </a:solidFill>
                <a:latin typeface="Fira Code iScript" charset="0"/>
              </a:rPr>
              <a:t>.id</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174781"/>
                </a:solidFill>
                <a:latin typeface="Fira Code iScript" charset="0"/>
              </a:rPr>
              <a:t>null</a:t>
            </a:r>
            <a:r>
              <a:rPr lang="en-US" sz="1400" dirty="0" smtClean="0">
                <a:solidFill>
                  <a:srgbClr val="236EBF"/>
                </a:solidFill>
                <a:latin typeface="Fira Code iScript" charset="0"/>
              </a:rPr>
              <a:t>;</a:t>
            </a:r>
          </a:p>
          <a:p>
            <a:pPr marL="914377" lvl="2" indent="0">
              <a:buNone/>
            </a:pPr>
            <a:r>
              <a:rPr lang="en-US" sz="1400" dirty="0" err="1" smtClean="0">
                <a:solidFill>
                  <a:srgbClr val="000000"/>
                </a:solidFill>
                <a:latin typeface="Fira Code iScript" charset="0"/>
              </a:rPr>
              <a:t>this</a:t>
            </a:r>
            <a:r>
              <a:rPr lang="en-US" sz="1400" dirty="0" err="1" smtClean="0">
                <a:solidFill>
                  <a:srgbClr val="236EBF"/>
                </a:solidFill>
                <a:latin typeface="Fira Code iScript" charset="0"/>
              </a:rPr>
              <a:t>.name</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smtClean="0">
                <a:solidFill>
                  <a:srgbClr val="236EBF"/>
                </a:solidFill>
                <a:latin typeface="Fira Code iScript" charset="0"/>
              </a:rPr>
              <a:t> </a:t>
            </a:r>
            <a:r>
              <a:rPr lang="en-US" sz="1400" dirty="0" smtClean="0">
                <a:solidFill>
                  <a:srgbClr val="7B30D0"/>
                </a:solidFill>
                <a:latin typeface="Fira Code iScript" charset="0"/>
              </a:rPr>
              <a:t>&amp;&amp;</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err="1" smtClean="0">
                <a:solidFill>
                  <a:srgbClr val="236EBF"/>
                </a:solidFill>
                <a:latin typeface="Fira Code iScript" charset="0"/>
              </a:rPr>
              <a:t>.name</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174781"/>
                </a:solidFill>
                <a:latin typeface="Fira Code iScript" charset="0"/>
              </a:rPr>
              <a:t>null</a:t>
            </a:r>
            <a:r>
              <a:rPr lang="en-US" sz="1400" dirty="0" smtClean="0">
                <a:solidFill>
                  <a:srgbClr val="236EBF"/>
                </a:solidFill>
                <a:latin typeface="Fira Code iScript" charset="0"/>
              </a:rPr>
              <a:t>;</a:t>
            </a:r>
          </a:p>
          <a:p>
            <a:pPr marL="914377" lvl="2" indent="0">
              <a:buNone/>
            </a:pPr>
            <a:r>
              <a:rPr lang="en-US" sz="1400" dirty="0" err="1" smtClean="0">
                <a:solidFill>
                  <a:srgbClr val="000000"/>
                </a:solidFill>
                <a:latin typeface="Fira Code iScript" charset="0"/>
              </a:rPr>
              <a:t>this</a:t>
            </a:r>
            <a:r>
              <a:rPr lang="en-US" sz="1400" dirty="0" err="1" smtClean="0">
                <a:solidFill>
                  <a:srgbClr val="236EBF"/>
                </a:solidFill>
                <a:latin typeface="Fira Code iScript" charset="0"/>
              </a:rPr>
              <a:t>.description</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smtClean="0">
                <a:solidFill>
                  <a:srgbClr val="236EBF"/>
                </a:solidFill>
                <a:latin typeface="Fira Code iScript" charset="0"/>
              </a:rPr>
              <a:t> </a:t>
            </a:r>
            <a:r>
              <a:rPr lang="en-US" sz="1400" dirty="0" smtClean="0">
                <a:solidFill>
                  <a:srgbClr val="7B30D0"/>
                </a:solidFill>
                <a:latin typeface="Fira Code iScript" charset="0"/>
              </a:rPr>
              <a:t>&amp;&amp;</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err="1" smtClean="0">
                <a:solidFill>
                  <a:srgbClr val="236EBF"/>
                </a:solidFill>
                <a:latin typeface="Fira Code iScript" charset="0"/>
              </a:rPr>
              <a:t>.description</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174781"/>
                </a:solidFill>
                <a:latin typeface="Fira Code iScript" charset="0"/>
              </a:rPr>
              <a:t>null</a:t>
            </a:r>
            <a:r>
              <a:rPr lang="en-US" sz="1400" dirty="0" smtClean="0">
                <a:solidFill>
                  <a:srgbClr val="236EBF"/>
                </a:solidFill>
                <a:latin typeface="Fira Code iScript" charset="0"/>
              </a:rPr>
              <a:t>;</a:t>
            </a:r>
          </a:p>
          <a:p>
            <a:pPr marL="914377" lvl="2" indent="0">
              <a:buNone/>
            </a:pPr>
            <a:r>
              <a:rPr lang="en-US" sz="1400" dirty="0" err="1" smtClean="0">
                <a:solidFill>
                  <a:srgbClr val="000000"/>
                </a:solidFill>
                <a:latin typeface="Fira Code iScript" charset="0"/>
              </a:rPr>
              <a:t>this</a:t>
            </a:r>
            <a:r>
              <a:rPr lang="en-US" sz="1400" dirty="0" err="1" smtClean="0">
                <a:solidFill>
                  <a:srgbClr val="236EBF"/>
                </a:solidFill>
                <a:latin typeface="Fira Code iScript" charset="0"/>
              </a:rPr>
              <a:t>.</a:t>
            </a:r>
            <a:r>
              <a:rPr lang="en-US" sz="1400" dirty="0" err="1" smtClean="0">
                <a:solidFill>
                  <a:srgbClr val="2F86D2"/>
                </a:solidFill>
                <a:latin typeface="Fira Code iScript" charset="0"/>
              </a:rPr>
              <a:t>contractTypeId</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smtClean="0">
                <a:solidFill>
                  <a:srgbClr val="236EBF"/>
                </a:solidFill>
                <a:latin typeface="Fira Code iScript" charset="0"/>
              </a:rPr>
              <a:t> </a:t>
            </a:r>
            <a:r>
              <a:rPr lang="en-US" sz="1400" dirty="0" smtClean="0">
                <a:solidFill>
                  <a:srgbClr val="7B30D0"/>
                </a:solidFill>
                <a:latin typeface="Fira Code iScript" charset="0"/>
              </a:rPr>
              <a:t>&amp;&amp;</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err="1" smtClean="0">
                <a:solidFill>
                  <a:srgbClr val="236EBF"/>
                </a:solidFill>
                <a:latin typeface="Fira Code iScript" charset="0"/>
              </a:rPr>
              <a:t>.</a:t>
            </a:r>
            <a:r>
              <a:rPr lang="en-US" sz="1400" dirty="0" err="1" smtClean="0">
                <a:solidFill>
                  <a:srgbClr val="2F86D2"/>
                </a:solidFill>
                <a:latin typeface="Fira Code iScript" charset="0"/>
              </a:rPr>
              <a:t>contractTypId</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174781"/>
                </a:solidFill>
                <a:latin typeface="Fira Code iScript" charset="0"/>
              </a:rPr>
              <a:t>null</a:t>
            </a:r>
            <a:r>
              <a:rPr lang="en-US" sz="1400" dirty="0" smtClean="0">
                <a:solidFill>
                  <a:srgbClr val="236EBF"/>
                </a:solidFill>
                <a:latin typeface="Fira Code iScript" charset="0"/>
              </a:rPr>
              <a:t>;</a:t>
            </a:r>
          </a:p>
          <a:p>
            <a:pPr marL="914377" lvl="2" indent="0">
              <a:buNone/>
            </a:pPr>
            <a:r>
              <a:rPr lang="en-US" sz="1400" dirty="0" err="1" smtClean="0">
                <a:solidFill>
                  <a:srgbClr val="000000"/>
                </a:solidFill>
                <a:latin typeface="Fira Code iScript" charset="0"/>
              </a:rPr>
              <a:t>this</a:t>
            </a:r>
            <a:r>
              <a:rPr lang="en-US" sz="1400" dirty="0" err="1" smtClean="0">
                <a:solidFill>
                  <a:srgbClr val="236EBF"/>
                </a:solidFill>
                <a:latin typeface="Fira Code iScript" charset="0"/>
              </a:rPr>
              <a:t>.</a:t>
            </a:r>
            <a:r>
              <a:rPr lang="en-US" sz="1400" dirty="0" err="1" smtClean="0">
                <a:solidFill>
                  <a:srgbClr val="2F86D2"/>
                </a:solidFill>
                <a:latin typeface="Fira Code iScript" charset="0"/>
              </a:rPr>
              <a:t>isActive</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smtClean="0">
                <a:solidFill>
                  <a:srgbClr val="236EBF"/>
                </a:solidFill>
                <a:latin typeface="Fira Code iScript" charset="0"/>
              </a:rPr>
              <a:t> </a:t>
            </a:r>
            <a:r>
              <a:rPr lang="en-US" sz="1400" dirty="0" smtClean="0">
                <a:solidFill>
                  <a:srgbClr val="7B30D0"/>
                </a:solidFill>
                <a:latin typeface="Fira Code iScript" charset="0"/>
              </a:rPr>
              <a:t>&amp;&amp;</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err="1" smtClean="0">
                <a:solidFill>
                  <a:srgbClr val="236EBF"/>
                </a:solidFill>
                <a:latin typeface="Fira Code iScript" charset="0"/>
              </a:rPr>
              <a:t>.</a:t>
            </a:r>
            <a:r>
              <a:rPr lang="en-US" sz="1400" dirty="0" err="1" smtClean="0">
                <a:solidFill>
                  <a:srgbClr val="2F86D2"/>
                </a:solidFill>
                <a:latin typeface="Fira Code iScript" charset="0"/>
              </a:rPr>
              <a:t>isActive</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174781"/>
                </a:solidFill>
                <a:latin typeface="Fira Code iScript" charset="0"/>
              </a:rPr>
              <a:t>false</a:t>
            </a:r>
            <a:r>
              <a:rPr lang="en-US" sz="1400" dirty="0" smtClean="0">
                <a:solidFill>
                  <a:srgbClr val="236EBF"/>
                </a:solidFill>
                <a:latin typeface="Fira Code iScript" charset="0"/>
              </a:rPr>
              <a:t>;</a:t>
            </a:r>
          </a:p>
          <a:p>
            <a:pPr marL="914377" lvl="2" indent="0">
              <a:buNone/>
            </a:pPr>
            <a:r>
              <a:rPr lang="en-US" sz="1400" dirty="0" err="1" smtClean="0">
                <a:solidFill>
                  <a:srgbClr val="000000"/>
                </a:solidFill>
                <a:latin typeface="Fira Code iScript" charset="0"/>
              </a:rPr>
              <a:t>this</a:t>
            </a:r>
            <a:r>
              <a:rPr lang="en-US" sz="1400" dirty="0" err="1" smtClean="0">
                <a:solidFill>
                  <a:srgbClr val="236EBF"/>
                </a:solidFill>
                <a:latin typeface="Fira Code iScript" charset="0"/>
              </a:rPr>
              <a:t>.</a:t>
            </a:r>
            <a:r>
              <a:rPr lang="en-US" sz="1400" dirty="0" err="1" smtClean="0">
                <a:solidFill>
                  <a:srgbClr val="2F86D2"/>
                </a:solidFill>
                <a:latin typeface="Fira Code iScript" charset="0"/>
              </a:rPr>
              <a:t>contractSignedOn</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smtClean="0">
                <a:solidFill>
                  <a:srgbClr val="236EBF"/>
                </a:solidFill>
                <a:latin typeface="Fira Code iScript" charset="0"/>
              </a:rPr>
              <a:t> </a:t>
            </a:r>
            <a:r>
              <a:rPr lang="en-US" sz="1400" dirty="0" smtClean="0">
                <a:solidFill>
                  <a:srgbClr val="7B30D0"/>
                </a:solidFill>
                <a:latin typeface="Fira Code iScript" charset="0"/>
              </a:rPr>
              <a:t>&amp;&amp;</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err="1" smtClean="0">
                <a:solidFill>
                  <a:srgbClr val="236EBF"/>
                </a:solidFill>
                <a:latin typeface="Fira Code iScript" charset="0"/>
              </a:rPr>
              <a:t>.</a:t>
            </a:r>
            <a:r>
              <a:rPr lang="en-US" sz="1400" dirty="0" err="1" smtClean="0">
                <a:solidFill>
                  <a:srgbClr val="2F86D2"/>
                </a:solidFill>
                <a:latin typeface="Fira Code iScript" charset="0"/>
              </a:rPr>
              <a:t>contractSignedOn</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7B30D0"/>
                </a:solidFill>
                <a:latin typeface="Fira Code iScript" charset="0"/>
              </a:rPr>
              <a:t>new</a:t>
            </a:r>
            <a:r>
              <a:rPr lang="en-US" sz="1400" dirty="0" smtClean="0">
                <a:solidFill>
                  <a:srgbClr val="236EBF"/>
                </a:solidFill>
                <a:latin typeface="Fira Code iScript" charset="0"/>
              </a:rPr>
              <a:t> </a:t>
            </a:r>
            <a:r>
              <a:rPr lang="en-US" sz="1400" dirty="0" smtClean="0">
                <a:solidFill>
                  <a:srgbClr val="0444AC"/>
                </a:solidFill>
                <a:latin typeface="Fira Code iScript" charset="0"/>
              </a:rPr>
              <a:t>Date</a:t>
            </a:r>
            <a:r>
              <a:rPr lang="en-US" sz="1400" dirty="0" smtClean="0">
                <a:solidFill>
                  <a:srgbClr val="236EBF"/>
                </a:solidFill>
                <a:latin typeface="Fira Code iScript" charset="0"/>
              </a:rPr>
              <a:t>();</a:t>
            </a:r>
          </a:p>
          <a:p>
            <a:pPr marL="914377" lvl="2" indent="0">
              <a:buNone/>
            </a:pPr>
            <a:r>
              <a:rPr lang="en-US" sz="1400" dirty="0" err="1" smtClean="0">
                <a:solidFill>
                  <a:srgbClr val="000000"/>
                </a:solidFill>
                <a:latin typeface="Fira Code iScript" charset="0"/>
              </a:rPr>
              <a:t>this</a:t>
            </a:r>
            <a:r>
              <a:rPr lang="en-US" sz="1400" dirty="0" err="1" smtClean="0">
                <a:solidFill>
                  <a:srgbClr val="236EBF"/>
                </a:solidFill>
                <a:latin typeface="Fira Code iScript" charset="0"/>
              </a:rPr>
              <a:t>.</a:t>
            </a:r>
            <a:r>
              <a:rPr lang="en-US" sz="1400" dirty="0" err="1" smtClean="0">
                <a:solidFill>
                  <a:srgbClr val="2F86D2"/>
                </a:solidFill>
                <a:latin typeface="Fira Code iScript" charset="0"/>
              </a:rPr>
              <a:t>budget</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smtClean="0">
                <a:solidFill>
                  <a:srgbClr val="236EBF"/>
                </a:solidFill>
                <a:latin typeface="Fira Code iScript" charset="0"/>
              </a:rPr>
              <a:t> </a:t>
            </a:r>
            <a:r>
              <a:rPr lang="en-US" sz="1400" dirty="0" smtClean="0">
                <a:solidFill>
                  <a:srgbClr val="7B30D0"/>
                </a:solidFill>
                <a:latin typeface="Fira Code iScript" charset="0"/>
              </a:rPr>
              <a:t>&amp;&amp;</a:t>
            </a:r>
            <a:r>
              <a:rPr lang="en-US" sz="1400" dirty="0" smtClean="0">
                <a:solidFill>
                  <a:srgbClr val="236EBF"/>
                </a:solidFill>
                <a:latin typeface="Fira Code iScript" charset="0"/>
              </a:rPr>
              <a:t> </a:t>
            </a:r>
            <a:r>
              <a:rPr lang="en-US" sz="1400" dirty="0" err="1" smtClean="0">
                <a:solidFill>
                  <a:srgbClr val="2F86D2"/>
                </a:solidFill>
                <a:latin typeface="Fira Code iScript" charset="0"/>
              </a:rPr>
              <a:t>obj</a:t>
            </a:r>
            <a:r>
              <a:rPr lang="en-US" sz="1400" dirty="0" err="1" smtClean="0">
                <a:solidFill>
                  <a:srgbClr val="236EBF"/>
                </a:solidFill>
                <a:latin typeface="Fira Code iScript" charset="0"/>
              </a:rPr>
              <a:t>.</a:t>
            </a:r>
            <a:r>
              <a:rPr lang="en-US" sz="1400" dirty="0" err="1" smtClean="0">
                <a:solidFill>
                  <a:srgbClr val="2F86D2"/>
                </a:solidFill>
                <a:latin typeface="Fira Code iScript" charset="0"/>
              </a:rPr>
              <a:t>budget</a:t>
            </a:r>
            <a:r>
              <a:rPr lang="en-US" sz="1400" dirty="0" smtClean="0">
                <a:solidFill>
                  <a:srgbClr val="236EBF"/>
                </a:solidFill>
                <a:latin typeface="Fira Code iScript" charset="0"/>
              </a:rPr>
              <a:t>) </a:t>
            </a:r>
            <a:r>
              <a:rPr lang="en-US" sz="1400" dirty="0" smtClean="0">
                <a:solidFill>
                  <a:srgbClr val="7B30D0"/>
                </a:solidFill>
                <a:latin typeface="Fira Code iScript" charset="0"/>
              </a:rPr>
              <a:t>||</a:t>
            </a:r>
            <a:r>
              <a:rPr lang="en-US" sz="1400" dirty="0" smtClean="0">
                <a:solidFill>
                  <a:srgbClr val="236EBF"/>
                </a:solidFill>
                <a:latin typeface="Fira Code iScript" charset="0"/>
              </a:rPr>
              <a:t> </a:t>
            </a:r>
            <a:r>
              <a:rPr lang="en-US" sz="1400" dirty="0" smtClean="0">
                <a:solidFill>
                  <a:srgbClr val="174781"/>
                </a:solidFill>
                <a:latin typeface="Fira Code iScript" charset="0"/>
              </a:rPr>
              <a:t>0</a:t>
            </a:r>
            <a:r>
              <a:rPr lang="en-US" sz="1400" dirty="0" smtClean="0">
                <a:solidFill>
                  <a:srgbClr val="236EBF"/>
                </a:solidFill>
                <a:latin typeface="Fira Code iScript" charset="0"/>
              </a:rPr>
              <a:t>;</a:t>
            </a:r>
          </a:p>
          <a:p>
            <a:pPr marL="457189" lvl="1" indent="0">
              <a:buNone/>
            </a:pPr>
            <a:r>
              <a:rPr lang="en-US" sz="1400" dirty="0" smtClean="0">
                <a:solidFill>
                  <a:srgbClr val="236EBF"/>
                </a:solidFill>
                <a:latin typeface="Fira Code iScript" charset="0"/>
              </a:rPr>
              <a:t>}</a:t>
            </a:r>
          </a:p>
          <a:p>
            <a:pPr marL="0" indent="0">
              <a:buNone/>
            </a:pPr>
            <a:r>
              <a:rPr lang="en-US" sz="1400" dirty="0" smtClean="0">
                <a:solidFill>
                  <a:srgbClr val="236EBF"/>
                </a:solidFill>
                <a:latin typeface="Fira Code iScript" charset="0"/>
              </a:rPr>
              <a:t>}</a:t>
            </a:r>
            <a:endParaRPr lang="en-US" sz="1400" dirty="0">
              <a:solidFill>
                <a:srgbClr val="236EBF"/>
              </a:solidFill>
              <a:latin typeface="Fira Code iScript" charset="0"/>
            </a:endParaRPr>
          </a:p>
          <a:p>
            <a:pPr marL="0" indent="0">
              <a:buNone/>
            </a:pPr>
            <a:r>
              <a:rPr lang="en-US" sz="1400" dirty="0">
                <a:solidFill>
                  <a:srgbClr val="0991B6"/>
                </a:solidFill>
                <a:latin typeface="Fira Code iScript" charset="0"/>
              </a:rPr>
              <a:t>let</a:t>
            </a:r>
            <a:r>
              <a:rPr lang="en-US" sz="1400" dirty="0">
                <a:solidFill>
                  <a:srgbClr val="236EBF"/>
                </a:solidFill>
                <a:latin typeface="Fira Code iScript" charset="0"/>
              </a:rPr>
              <a:t> </a:t>
            </a:r>
            <a:r>
              <a:rPr lang="en-US" sz="1400" dirty="0">
                <a:solidFill>
                  <a:srgbClr val="2F86D2"/>
                </a:solidFill>
                <a:latin typeface="Fira Code iScript" charset="0"/>
              </a:rPr>
              <a:t>project</a:t>
            </a:r>
            <a:r>
              <a:rPr lang="en-US" sz="1400" dirty="0">
                <a:solidFill>
                  <a:srgbClr val="236EBF"/>
                </a:solidFill>
                <a:latin typeface="Fira Code iScript" charset="0"/>
              </a:rPr>
              <a:t> </a:t>
            </a:r>
            <a:r>
              <a:rPr lang="en-US" sz="1400" dirty="0">
                <a:solidFill>
                  <a:srgbClr val="7B30D0"/>
                </a:solidFill>
                <a:latin typeface="Fira Code iScript" charset="0"/>
              </a:rPr>
              <a:t>=</a:t>
            </a:r>
            <a:r>
              <a:rPr lang="en-US" sz="1400" dirty="0">
                <a:solidFill>
                  <a:srgbClr val="236EBF"/>
                </a:solidFill>
                <a:latin typeface="Fira Code iScript" charset="0"/>
              </a:rPr>
              <a:t> </a:t>
            </a:r>
            <a:r>
              <a:rPr lang="en-US" sz="1400" dirty="0">
                <a:solidFill>
                  <a:srgbClr val="7B30D0"/>
                </a:solidFill>
                <a:latin typeface="Fira Code iScript" charset="0"/>
              </a:rPr>
              <a:t>new</a:t>
            </a:r>
            <a:r>
              <a:rPr lang="en-US" sz="1400" dirty="0">
                <a:solidFill>
                  <a:srgbClr val="236EBF"/>
                </a:solidFill>
                <a:latin typeface="Fira Code iScript" charset="0"/>
              </a:rPr>
              <a:t> </a:t>
            </a:r>
            <a:r>
              <a:rPr lang="en-US" sz="1400" dirty="0">
                <a:solidFill>
                  <a:srgbClr val="0444AC"/>
                </a:solidFill>
                <a:latin typeface="Fira Code iScript" charset="0"/>
              </a:rPr>
              <a:t>Project</a:t>
            </a:r>
            <a:r>
              <a:rPr lang="en-US" sz="1400" dirty="0">
                <a:solidFill>
                  <a:srgbClr val="236EBF"/>
                </a:solidFill>
                <a:latin typeface="Fira Code iScript" charset="0"/>
              </a:rPr>
              <a:t>({ name: </a:t>
            </a:r>
            <a:r>
              <a:rPr lang="en-US" sz="1400" dirty="0">
                <a:solidFill>
                  <a:srgbClr val="A44185"/>
                </a:solidFill>
                <a:latin typeface="Fira Code iScript" charset="0"/>
              </a:rPr>
              <a:t>'Acme Website Redesign'</a:t>
            </a:r>
            <a:r>
              <a:rPr lang="en-US" sz="1400" dirty="0">
                <a:solidFill>
                  <a:srgbClr val="236EBF"/>
                </a:solidFill>
                <a:latin typeface="Fira Code iScript" charset="0"/>
              </a:rPr>
              <a:t>, budget: </a:t>
            </a:r>
            <a:r>
              <a:rPr lang="en-US" sz="1400" dirty="0">
                <a:solidFill>
                  <a:srgbClr val="174781"/>
                </a:solidFill>
                <a:latin typeface="Fira Code iScript" charset="0"/>
              </a:rPr>
              <a:t>30000</a:t>
            </a:r>
            <a:r>
              <a:rPr lang="en-US" sz="1400" dirty="0">
                <a:solidFill>
                  <a:srgbClr val="236EBF"/>
                </a:solidFill>
                <a:latin typeface="Fira Code iScript" charset="0"/>
              </a:rPr>
              <a:t> });</a:t>
            </a:r>
          </a:p>
          <a:p>
            <a:pPr marL="0" indent="0">
              <a:buNone/>
            </a:pPr>
            <a:endParaRPr lang="en-US" sz="1400" dirty="0">
              <a:latin typeface="Roboto Mono" charset="0"/>
              <a:ea typeface="Roboto Mono" charset="0"/>
              <a:cs typeface="Roboto Mono" charset="0"/>
            </a:endParaRPr>
          </a:p>
        </p:txBody>
      </p:sp>
      <p:sp>
        <p:nvSpPr>
          <p:cNvPr id="2" name="Title 1"/>
          <p:cNvSpPr>
            <a:spLocks noGrp="1"/>
          </p:cNvSpPr>
          <p:nvPr>
            <p:ph type="title"/>
          </p:nvPr>
        </p:nvSpPr>
        <p:spPr>
          <a:xfrm>
            <a:off x="838200" y="365130"/>
            <a:ext cx="10515600" cy="1039132"/>
          </a:xfrm>
        </p:spPr>
        <p:txBody>
          <a:bodyPr>
            <a:normAutofit/>
          </a:bodyPr>
          <a:lstStyle/>
          <a:p>
            <a:r>
              <a:rPr lang="en-US" dirty="0" smtClean="0"/>
              <a:t>Models</a:t>
            </a:r>
            <a:br>
              <a:rPr lang="en-US" dirty="0" smtClean="0"/>
            </a:br>
            <a:r>
              <a:rPr lang="en-US" sz="2400" dirty="0" smtClean="0">
                <a:solidFill>
                  <a:srgbClr val="5B9BD5"/>
                </a:solidFill>
              </a:rPr>
              <a:t>constructor overloads</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100</a:t>
            </a:fld>
            <a:endParaRPr lang="en-US" dirty="0"/>
          </a:p>
        </p:txBody>
      </p:sp>
    </p:spTree>
    <p:extLst>
      <p:ext uri="{BB962C8B-B14F-4D97-AF65-F5344CB8AC3E}">
        <p14:creationId xmlns:p14="http://schemas.microsoft.com/office/powerpoint/2010/main" val="2054110449"/>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04258"/>
            <a:ext cx="10515600" cy="5275942"/>
          </a:xfrm>
          <a:ln>
            <a:solidFill>
              <a:schemeClr val="accent3"/>
            </a:solidFill>
          </a:ln>
        </p:spPr>
        <p:txBody>
          <a:bodyPr>
            <a:noAutofit/>
          </a:bodyPr>
          <a:lstStyle/>
          <a:p>
            <a:pPr marL="0" indent="0">
              <a:buNone/>
            </a:pPr>
            <a:r>
              <a:rPr lang="en-US" sz="1600" dirty="0" smtClean="0">
                <a:solidFill>
                  <a:srgbClr val="236EBF"/>
                </a:solidFill>
                <a:latin typeface="Fira Code iScript" charset="0"/>
                <a:ea typeface="Fira Code iScript" charset="0"/>
                <a:cs typeface="Fira Code iScript" charset="0"/>
              </a:rPr>
              <a:t>@</a:t>
            </a:r>
            <a:r>
              <a:rPr lang="en-US" sz="1600" dirty="0">
                <a:solidFill>
                  <a:srgbClr val="B1108E"/>
                </a:solidFill>
                <a:latin typeface="Fira Code iScript" charset="0"/>
                <a:ea typeface="Fira Code iScript" charset="0"/>
                <a:cs typeface="Fira Code iScript" charset="0"/>
              </a:rPr>
              <a:t>Component</a:t>
            </a:r>
            <a:r>
              <a:rPr lang="en-US" sz="1600" dirty="0">
                <a:solidFill>
                  <a:srgbClr val="236EBF"/>
                </a:solidFill>
                <a:latin typeface="Fira Code iScript" charset="0"/>
                <a:ea typeface="Fira Code iScript" charset="0"/>
                <a:cs typeface="Fira Code iScript" charset="0"/>
              </a:rPr>
              <a:t>({</a:t>
            </a:r>
          </a:p>
          <a:p>
            <a:pPr marL="457189" lvl="1" indent="0">
              <a:buNone/>
            </a:pPr>
            <a:r>
              <a:rPr lang="en-US" sz="1600" dirty="0">
                <a:solidFill>
                  <a:srgbClr val="236EBF"/>
                </a:solidFill>
                <a:latin typeface="Fira Code iScript" charset="0"/>
                <a:ea typeface="Fira Code iScript" charset="0"/>
                <a:cs typeface="Fira Code iScript" charset="0"/>
              </a:rPr>
              <a:t>selector: </a:t>
            </a:r>
            <a:r>
              <a:rPr lang="en-US" sz="1600" dirty="0">
                <a:solidFill>
                  <a:srgbClr val="A44185"/>
                </a:solidFill>
                <a:latin typeface="Fira Code iScript" charset="0"/>
                <a:ea typeface="Fira Code iScript" charset="0"/>
                <a:cs typeface="Fira Code iScript" charset="0"/>
              </a:rPr>
              <a:t>'</a:t>
            </a:r>
            <a:r>
              <a:rPr lang="en-US" sz="1600" dirty="0" err="1">
                <a:solidFill>
                  <a:srgbClr val="A44185"/>
                </a:solidFill>
                <a:latin typeface="Fira Code iScript" charset="0"/>
                <a:ea typeface="Fira Code iScript" charset="0"/>
                <a:cs typeface="Fira Code iScript" charset="0"/>
              </a:rPr>
              <a:t>json</a:t>
            </a:r>
            <a:r>
              <a:rPr lang="en-US" sz="1600" dirty="0">
                <a:solidFill>
                  <a:srgbClr val="A44185"/>
                </a:solidFill>
                <a:latin typeface="Fira Code iScript" charset="0"/>
                <a:ea typeface="Fira Code iScript" charset="0"/>
                <a:cs typeface="Fira Code iScript" charset="0"/>
              </a:rPr>
              <a:t>-pipe'</a:t>
            </a:r>
            <a:r>
              <a:rPr lang="en-US" sz="1600" dirty="0">
                <a:solidFill>
                  <a:srgbClr val="236EBF"/>
                </a:solidFill>
                <a:latin typeface="Fira Code iScript" charset="0"/>
                <a:ea typeface="Fira Code iScript" charset="0"/>
                <a:cs typeface="Fira Code iScript" charset="0"/>
              </a:rPr>
              <a:t>,</a:t>
            </a:r>
          </a:p>
          <a:p>
            <a:pPr marL="457189" lvl="1" indent="0">
              <a:buNone/>
            </a:pPr>
            <a:r>
              <a:rPr lang="en-US" sz="1600" dirty="0">
                <a:solidFill>
                  <a:srgbClr val="236EBF"/>
                </a:solidFill>
                <a:latin typeface="Fira Code iScript" charset="0"/>
                <a:ea typeface="Fira Code iScript" charset="0"/>
                <a:cs typeface="Fira Code iScript" charset="0"/>
              </a:rPr>
              <a:t>template: </a:t>
            </a:r>
            <a:r>
              <a:rPr lang="en-US" sz="1600" dirty="0">
                <a:solidFill>
                  <a:srgbClr val="A44185"/>
                </a:solidFill>
                <a:latin typeface="Fira Code iScript" charset="0"/>
                <a:ea typeface="Fira Code iScript" charset="0"/>
                <a:cs typeface="Fira Code iScript" charset="0"/>
              </a:rPr>
              <a:t>`</a:t>
            </a:r>
            <a:r>
              <a:rPr lang="en-US" sz="1600" dirty="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div</a:t>
            </a:r>
            <a:r>
              <a:rPr lang="en-US" sz="1600" dirty="0">
                <a:solidFill>
                  <a:srgbClr val="236EBF"/>
                </a:solidFill>
                <a:latin typeface="Fira Code iScript" charset="0"/>
                <a:ea typeface="Fira Code iScript" charset="0"/>
                <a:cs typeface="Fira Code iScript" charset="0"/>
              </a:rPr>
              <a:t>&gt;</a:t>
            </a:r>
          </a:p>
          <a:p>
            <a:pPr marL="457189" lvl="1" indent="0">
              <a:buNone/>
            </a:pPr>
            <a:endParaRPr lang="en-US" sz="1600" dirty="0" smtClean="0">
              <a:solidFill>
                <a:srgbClr val="236EBF"/>
              </a:solidFill>
              <a:latin typeface="Fira Code iScript" charset="0"/>
              <a:ea typeface="Fira Code iScript" charset="0"/>
              <a:cs typeface="Fira Code iScript" charset="0"/>
            </a:endParaRPr>
          </a:p>
          <a:p>
            <a:pPr marL="457189" lvl="1" indent="0">
              <a:buNone/>
            </a:pPr>
            <a:r>
              <a:rPr lang="en-US" sz="1600" dirty="0" smtClean="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p</a:t>
            </a:r>
            <a:r>
              <a:rPr lang="en-US" sz="1600" dirty="0">
                <a:solidFill>
                  <a:srgbClr val="236EBF"/>
                </a:solidFill>
                <a:latin typeface="Fira Code iScript" charset="0"/>
                <a:ea typeface="Fira Code iScript" charset="0"/>
                <a:cs typeface="Fira Code iScript" charset="0"/>
              </a:rPr>
              <a:t>&gt;Without JSON pipe:&lt;/</a:t>
            </a:r>
            <a:r>
              <a:rPr lang="en-US" sz="1600" dirty="0">
                <a:solidFill>
                  <a:srgbClr val="0444AC"/>
                </a:solidFill>
                <a:latin typeface="Fira Code iScript" charset="0"/>
                <a:ea typeface="Fira Code iScript" charset="0"/>
                <a:cs typeface="Fira Code iScript" charset="0"/>
              </a:rPr>
              <a:t>p</a:t>
            </a:r>
            <a:r>
              <a:rPr lang="en-US" sz="1600" dirty="0">
                <a:solidFill>
                  <a:srgbClr val="236EBF"/>
                </a:solidFill>
                <a:latin typeface="Fira Code iScript" charset="0"/>
                <a:ea typeface="Fira Code iScript" charset="0"/>
                <a:cs typeface="Fira Code iScript" charset="0"/>
              </a:rPr>
              <a:t>&gt;</a:t>
            </a:r>
          </a:p>
          <a:p>
            <a:pPr marL="457189" lvl="1" indent="0">
              <a:buNone/>
            </a:pPr>
            <a:r>
              <a:rPr lang="en-US" sz="1600" dirty="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pre</a:t>
            </a:r>
            <a:r>
              <a:rPr lang="en-US" sz="1600" dirty="0">
                <a:solidFill>
                  <a:srgbClr val="236EBF"/>
                </a:solidFill>
                <a:latin typeface="Fira Code iScript" charset="0"/>
                <a:ea typeface="Fira Code iScript" charset="0"/>
                <a:cs typeface="Fira Code iScript" charset="0"/>
              </a:rPr>
              <a:t>&gt;{{</a:t>
            </a:r>
            <a:r>
              <a:rPr lang="en-US" sz="1600" dirty="0">
                <a:solidFill>
                  <a:srgbClr val="2F86D2"/>
                </a:solidFill>
                <a:latin typeface="Fira Code iScript" charset="0"/>
                <a:ea typeface="Fira Code iScript" charset="0"/>
                <a:cs typeface="Fira Code iScript" charset="0"/>
              </a:rPr>
              <a:t>object</a:t>
            </a:r>
            <a:r>
              <a:rPr lang="en-US" sz="1600" dirty="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pre</a:t>
            </a:r>
            <a:r>
              <a:rPr lang="en-US" sz="1600" dirty="0" smtClean="0">
                <a:solidFill>
                  <a:srgbClr val="236EBF"/>
                </a:solidFill>
                <a:latin typeface="Fira Code iScript" charset="0"/>
                <a:ea typeface="Fira Code iScript" charset="0"/>
                <a:cs typeface="Fira Code iScript" charset="0"/>
              </a:rPr>
              <a:t>&gt;</a:t>
            </a:r>
          </a:p>
          <a:p>
            <a:pPr marL="457189" lvl="1" indent="0">
              <a:buNone/>
            </a:pPr>
            <a:endParaRPr lang="en-US" sz="1600" dirty="0">
              <a:solidFill>
                <a:srgbClr val="236EBF"/>
              </a:solidFill>
              <a:latin typeface="Fira Code iScript" charset="0"/>
              <a:ea typeface="Fira Code iScript" charset="0"/>
              <a:cs typeface="Fira Code iScript" charset="0"/>
            </a:endParaRPr>
          </a:p>
          <a:p>
            <a:pPr marL="457189" lvl="1" indent="0">
              <a:buNone/>
            </a:pPr>
            <a:r>
              <a:rPr lang="en-US" sz="1600" dirty="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p</a:t>
            </a:r>
            <a:r>
              <a:rPr lang="en-US" sz="1600" dirty="0">
                <a:solidFill>
                  <a:srgbClr val="236EBF"/>
                </a:solidFill>
                <a:latin typeface="Fira Code iScript" charset="0"/>
                <a:ea typeface="Fira Code iScript" charset="0"/>
                <a:cs typeface="Fira Code iScript" charset="0"/>
              </a:rPr>
              <a:t>&gt;With JSON pipe (no pre tag):&lt;/</a:t>
            </a:r>
            <a:r>
              <a:rPr lang="en-US" sz="1600" dirty="0">
                <a:solidFill>
                  <a:srgbClr val="0444AC"/>
                </a:solidFill>
                <a:latin typeface="Fira Code iScript" charset="0"/>
                <a:ea typeface="Fira Code iScript" charset="0"/>
                <a:cs typeface="Fira Code iScript" charset="0"/>
              </a:rPr>
              <a:t>p</a:t>
            </a:r>
            <a:r>
              <a:rPr lang="en-US" sz="1600" dirty="0">
                <a:solidFill>
                  <a:srgbClr val="236EBF"/>
                </a:solidFill>
                <a:latin typeface="Fira Code iScript" charset="0"/>
                <a:ea typeface="Fira Code iScript" charset="0"/>
                <a:cs typeface="Fira Code iScript" charset="0"/>
              </a:rPr>
              <a:t>&gt;</a:t>
            </a:r>
          </a:p>
          <a:p>
            <a:pPr marL="457189" lvl="1" indent="0">
              <a:buNone/>
            </a:pPr>
            <a:r>
              <a:rPr lang="en-US" sz="1600" dirty="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p</a:t>
            </a:r>
            <a:r>
              <a:rPr lang="en-US" sz="1600" dirty="0">
                <a:solidFill>
                  <a:srgbClr val="236EBF"/>
                </a:solidFill>
                <a:latin typeface="Fira Code iScript" charset="0"/>
                <a:ea typeface="Fira Code iScript" charset="0"/>
                <a:cs typeface="Fira Code iScript" charset="0"/>
              </a:rPr>
              <a:t>&gt;{{</a:t>
            </a:r>
            <a:r>
              <a:rPr lang="en-US" sz="1600" dirty="0">
                <a:solidFill>
                  <a:srgbClr val="2F86D2"/>
                </a:solidFill>
                <a:latin typeface="Fira Code iScript" charset="0"/>
                <a:ea typeface="Fira Code iScript" charset="0"/>
                <a:cs typeface="Fira Code iScript" charset="0"/>
              </a:rPr>
              <a:t>object</a:t>
            </a:r>
            <a:r>
              <a:rPr lang="en-US" sz="1600" dirty="0">
                <a:solidFill>
                  <a:srgbClr val="236EBF"/>
                </a:solidFill>
                <a:latin typeface="Fira Code iScript" charset="0"/>
                <a:ea typeface="Fira Code iScript" charset="0"/>
                <a:cs typeface="Fira Code iScript" charset="0"/>
              </a:rPr>
              <a:t> </a:t>
            </a:r>
            <a:r>
              <a:rPr lang="en-US" sz="1600" dirty="0">
                <a:solidFill>
                  <a:srgbClr val="7B30D0"/>
                </a:solidFill>
                <a:latin typeface="Fira Code iScript" charset="0"/>
                <a:ea typeface="Fira Code iScript" charset="0"/>
                <a:cs typeface="Fira Code iScript" charset="0"/>
              </a:rPr>
              <a:t>|</a:t>
            </a:r>
            <a:r>
              <a:rPr lang="en-US" sz="1600" dirty="0">
                <a:solidFill>
                  <a:srgbClr val="236EBF"/>
                </a:solidFill>
                <a:latin typeface="Fira Code iScript" charset="0"/>
                <a:ea typeface="Fira Code iScript" charset="0"/>
                <a:cs typeface="Fira Code iScript" charset="0"/>
              </a:rPr>
              <a:t> </a:t>
            </a:r>
            <a:r>
              <a:rPr lang="en-US" sz="1600" dirty="0" err="1">
                <a:solidFill>
                  <a:srgbClr val="2F86D2"/>
                </a:solidFill>
                <a:latin typeface="Fira Code iScript" charset="0"/>
                <a:ea typeface="Fira Code iScript" charset="0"/>
                <a:cs typeface="Fira Code iScript" charset="0"/>
              </a:rPr>
              <a:t>json</a:t>
            </a:r>
            <a:r>
              <a:rPr lang="en-US" sz="1600" dirty="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p</a:t>
            </a:r>
            <a:r>
              <a:rPr lang="en-US" sz="1600" dirty="0" smtClean="0">
                <a:solidFill>
                  <a:srgbClr val="236EBF"/>
                </a:solidFill>
                <a:latin typeface="Fira Code iScript" charset="0"/>
                <a:ea typeface="Fira Code iScript" charset="0"/>
                <a:cs typeface="Fira Code iScript" charset="0"/>
              </a:rPr>
              <a:t>&gt;</a:t>
            </a:r>
          </a:p>
          <a:p>
            <a:pPr marL="457189" lvl="1" indent="0">
              <a:buNone/>
            </a:pPr>
            <a:endParaRPr lang="en-US" sz="1600" dirty="0">
              <a:solidFill>
                <a:srgbClr val="236EBF"/>
              </a:solidFill>
              <a:latin typeface="Fira Code iScript" charset="0"/>
              <a:ea typeface="Fira Code iScript" charset="0"/>
              <a:cs typeface="Fira Code iScript" charset="0"/>
            </a:endParaRPr>
          </a:p>
          <a:p>
            <a:pPr marL="457189" lvl="1" indent="0">
              <a:buNone/>
            </a:pPr>
            <a:r>
              <a:rPr lang="en-US" sz="1600" dirty="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p</a:t>
            </a:r>
            <a:r>
              <a:rPr lang="en-US" sz="1600" dirty="0">
                <a:solidFill>
                  <a:srgbClr val="236EBF"/>
                </a:solidFill>
                <a:latin typeface="Fira Code iScript" charset="0"/>
                <a:ea typeface="Fira Code iScript" charset="0"/>
                <a:cs typeface="Fira Code iScript" charset="0"/>
              </a:rPr>
              <a:t>&gt;With JSON pipe (and pre tag):&lt;/</a:t>
            </a:r>
            <a:r>
              <a:rPr lang="en-US" sz="1600" dirty="0">
                <a:solidFill>
                  <a:srgbClr val="0444AC"/>
                </a:solidFill>
                <a:latin typeface="Fira Code iScript" charset="0"/>
                <a:ea typeface="Fira Code iScript" charset="0"/>
                <a:cs typeface="Fira Code iScript" charset="0"/>
              </a:rPr>
              <a:t>p</a:t>
            </a:r>
            <a:r>
              <a:rPr lang="en-US" sz="1600" dirty="0">
                <a:solidFill>
                  <a:srgbClr val="236EBF"/>
                </a:solidFill>
                <a:latin typeface="Fira Code iScript" charset="0"/>
                <a:ea typeface="Fira Code iScript" charset="0"/>
                <a:cs typeface="Fira Code iScript" charset="0"/>
              </a:rPr>
              <a:t>&gt;</a:t>
            </a:r>
          </a:p>
          <a:p>
            <a:pPr marL="457189" lvl="1" indent="0">
              <a:buNone/>
            </a:pPr>
            <a:r>
              <a:rPr lang="en-US" sz="1600" dirty="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pre</a:t>
            </a:r>
            <a:r>
              <a:rPr lang="en-US" sz="1600" dirty="0">
                <a:solidFill>
                  <a:srgbClr val="236EBF"/>
                </a:solidFill>
                <a:latin typeface="Fira Code iScript" charset="0"/>
                <a:ea typeface="Fira Code iScript" charset="0"/>
                <a:cs typeface="Fira Code iScript" charset="0"/>
              </a:rPr>
              <a:t>&gt;{{</a:t>
            </a:r>
            <a:r>
              <a:rPr lang="en-US" sz="1600" dirty="0">
                <a:solidFill>
                  <a:srgbClr val="2F86D2"/>
                </a:solidFill>
                <a:latin typeface="Fira Code iScript" charset="0"/>
                <a:ea typeface="Fira Code iScript" charset="0"/>
                <a:cs typeface="Fira Code iScript" charset="0"/>
              </a:rPr>
              <a:t>object</a:t>
            </a:r>
            <a:r>
              <a:rPr lang="en-US" sz="1600" dirty="0">
                <a:solidFill>
                  <a:srgbClr val="236EBF"/>
                </a:solidFill>
                <a:latin typeface="Fira Code iScript" charset="0"/>
                <a:ea typeface="Fira Code iScript" charset="0"/>
                <a:cs typeface="Fira Code iScript" charset="0"/>
              </a:rPr>
              <a:t> </a:t>
            </a:r>
            <a:r>
              <a:rPr lang="en-US" sz="1600" dirty="0">
                <a:solidFill>
                  <a:srgbClr val="7B30D0"/>
                </a:solidFill>
                <a:latin typeface="Fira Code iScript" charset="0"/>
                <a:ea typeface="Fira Code iScript" charset="0"/>
                <a:cs typeface="Fira Code iScript" charset="0"/>
              </a:rPr>
              <a:t>|</a:t>
            </a:r>
            <a:r>
              <a:rPr lang="en-US" sz="1600" dirty="0">
                <a:solidFill>
                  <a:srgbClr val="236EBF"/>
                </a:solidFill>
                <a:latin typeface="Fira Code iScript" charset="0"/>
                <a:ea typeface="Fira Code iScript" charset="0"/>
                <a:cs typeface="Fira Code iScript" charset="0"/>
              </a:rPr>
              <a:t> </a:t>
            </a:r>
            <a:r>
              <a:rPr lang="en-US" sz="1600" dirty="0" err="1">
                <a:solidFill>
                  <a:srgbClr val="2F86D2"/>
                </a:solidFill>
                <a:latin typeface="Fira Code iScript" charset="0"/>
                <a:ea typeface="Fira Code iScript" charset="0"/>
                <a:cs typeface="Fira Code iScript" charset="0"/>
              </a:rPr>
              <a:t>json</a:t>
            </a:r>
            <a:r>
              <a:rPr lang="en-US" sz="1600" dirty="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pre</a:t>
            </a:r>
            <a:r>
              <a:rPr lang="en-US" sz="1600" dirty="0">
                <a:solidFill>
                  <a:srgbClr val="236EBF"/>
                </a:solidFill>
                <a:latin typeface="Fira Code iScript" charset="0"/>
                <a:ea typeface="Fira Code iScript" charset="0"/>
                <a:cs typeface="Fira Code iScript" charset="0"/>
              </a:rPr>
              <a:t>&gt;</a:t>
            </a:r>
          </a:p>
          <a:p>
            <a:pPr marL="457189" lvl="1" indent="0">
              <a:buNone/>
            </a:pPr>
            <a:endParaRPr lang="en-US" sz="1600" dirty="0" smtClean="0">
              <a:solidFill>
                <a:srgbClr val="236EBF"/>
              </a:solidFill>
              <a:latin typeface="Fira Code iScript" charset="0"/>
              <a:ea typeface="Fira Code iScript" charset="0"/>
              <a:cs typeface="Fira Code iScript" charset="0"/>
            </a:endParaRPr>
          </a:p>
          <a:p>
            <a:pPr marL="457189" lvl="1" indent="0">
              <a:buNone/>
            </a:pPr>
            <a:r>
              <a:rPr lang="en-US" sz="1600" dirty="0" smtClean="0">
                <a:solidFill>
                  <a:srgbClr val="236EBF"/>
                </a:solidFill>
                <a:latin typeface="Fira Code iScript" charset="0"/>
                <a:ea typeface="Fira Code iScript" charset="0"/>
                <a:cs typeface="Fira Code iScript" charset="0"/>
              </a:rPr>
              <a:t>&lt;/</a:t>
            </a:r>
            <a:r>
              <a:rPr lang="en-US" sz="1600" dirty="0">
                <a:solidFill>
                  <a:srgbClr val="0444AC"/>
                </a:solidFill>
                <a:latin typeface="Fira Code iScript" charset="0"/>
                <a:ea typeface="Fira Code iScript" charset="0"/>
                <a:cs typeface="Fira Code iScript" charset="0"/>
              </a:rPr>
              <a:t>div</a:t>
            </a:r>
            <a:r>
              <a:rPr lang="en-US" sz="1600" dirty="0">
                <a:solidFill>
                  <a:srgbClr val="236EBF"/>
                </a:solidFill>
                <a:latin typeface="Fira Code iScript" charset="0"/>
                <a:ea typeface="Fira Code iScript" charset="0"/>
                <a:cs typeface="Fira Code iScript" charset="0"/>
              </a:rPr>
              <a:t>&gt;</a:t>
            </a:r>
            <a:r>
              <a:rPr lang="en-US" sz="1600" dirty="0">
                <a:solidFill>
                  <a:srgbClr val="A44185"/>
                </a:solidFill>
                <a:latin typeface="Fira Code iScript" charset="0"/>
                <a:ea typeface="Fira Code iScript" charset="0"/>
                <a:cs typeface="Fira Code iScript" charset="0"/>
              </a:rPr>
              <a:t>`</a:t>
            </a:r>
            <a:r>
              <a:rPr lang="en-US" sz="1600" dirty="0">
                <a:solidFill>
                  <a:srgbClr val="236EBF"/>
                </a:solidFill>
                <a:latin typeface="Fira Code iScript" charset="0"/>
                <a:ea typeface="Fira Code iScript" charset="0"/>
                <a:cs typeface="Fira Code iScript" charset="0"/>
              </a:rPr>
              <a:t>,</a:t>
            </a:r>
          </a:p>
          <a:p>
            <a:pPr marL="0" indent="0">
              <a:buNone/>
            </a:pPr>
            <a:r>
              <a:rPr lang="en-US" sz="1600" dirty="0">
                <a:solidFill>
                  <a:srgbClr val="236EBF"/>
                </a:solidFill>
                <a:latin typeface="Fira Code iScript" charset="0"/>
                <a:ea typeface="Fira Code iScript" charset="0"/>
                <a:cs typeface="Fira Code iScript" charset="0"/>
              </a:rPr>
              <a:t>})</a:t>
            </a:r>
          </a:p>
          <a:p>
            <a:pPr marL="0" indent="0">
              <a:buNone/>
            </a:pPr>
            <a:r>
              <a:rPr lang="en-US" sz="1600" dirty="0">
                <a:solidFill>
                  <a:srgbClr val="7B30D0"/>
                </a:solidFill>
                <a:latin typeface="Fira Code iScript" charset="0"/>
                <a:ea typeface="Fira Code iScript" charset="0"/>
                <a:cs typeface="Fira Code iScript" charset="0"/>
              </a:rPr>
              <a:t>export</a:t>
            </a:r>
            <a:r>
              <a:rPr lang="en-US" sz="1600" dirty="0">
                <a:solidFill>
                  <a:srgbClr val="236EBF"/>
                </a:solidFill>
                <a:latin typeface="Fira Code iScript" charset="0"/>
                <a:ea typeface="Fira Code iScript" charset="0"/>
                <a:cs typeface="Fira Code iScript" charset="0"/>
              </a:rPr>
              <a:t> </a:t>
            </a:r>
            <a:r>
              <a:rPr lang="en-US" sz="1600" dirty="0">
                <a:solidFill>
                  <a:srgbClr val="0991B6"/>
                </a:solidFill>
                <a:latin typeface="Fira Code iScript" charset="0"/>
                <a:ea typeface="Fira Code iScript" charset="0"/>
                <a:cs typeface="Fira Code iScript" charset="0"/>
              </a:rPr>
              <a:t>class</a:t>
            </a:r>
            <a:r>
              <a:rPr lang="en-US" sz="1600" dirty="0">
                <a:solidFill>
                  <a:srgbClr val="236EBF"/>
                </a:solidFill>
                <a:latin typeface="Fira Code iScript" charset="0"/>
                <a:ea typeface="Fira Code iScript" charset="0"/>
                <a:cs typeface="Fira Code iScript" charset="0"/>
              </a:rPr>
              <a:t> </a:t>
            </a:r>
            <a:r>
              <a:rPr lang="en-US" sz="1600" dirty="0" err="1">
                <a:solidFill>
                  <a:srgbClr val="0444AC"/>
                </a:solidFill>
                <a:latin typeface="Fira Code iScript" charset="0"/>
                <a:ea typeface="Fira Code iScript" charset="0"/>
                <a:cs typeface="Fira Code iScript" charset="0"/>
              </a:rPr>
              <a:t>JsonPipeComponent</a:t>
            </a:r>
            <a:r>
              <a:rPr lang="en-US" sz="1600" dirty="0">
                <a:solidFill>
                  <a:srgbClr val="236EBF"/>
                </a:solidFill>
                <a:latin typeface="Fira Code iScript" charset="0"/>
                <a:ea typeface="Fira Code iScript" charset="0"/>
                <a:cs typeface="Fira Code iScript" charset="0"/>
              </a:rPr>
              <a:t> </a:t>
            </a:r>
            <a:r>
              <a:rPr lang="en-US" sz="1600" dirty="0" smtClean="0">
                <a:solidFill>
                  <a:srgbClr val="236EBF"/>
                </a:solidFill>
                <a:latin typeface="Fira Code iScript" charset="0"/>
                <a:ea typeface="Fira Code iScript" charset="0"/>
                <a:cs typeface="Fira Code iScript" charset="0"/>
              </a:rPr>
              <a:t>{</a:t>
            </a:r>
          </a:p>
          <a:p>
            <a:pPr marL="0" indent="0">
              <a:buNone/>
            </a:pPr>
            <a:r>
              <a:rPr lang="en-US" sz="1600" dirty="0" smtClean="0">
                <a:solidFill>
                  <a:srgbClr val="236EBF"/>
                </a:solidFill>
                <a:latin typeface="Fira Code iScript" charset="0"/>
                <a:ea typeface="Fira Code iScript" charset="0"/>
                <a:cs typeface="Fira Code iScript" charset="0"/>
              </a:rPr>
              <a:t>...</a:t>
            </a:r>
          </a:p>
          <a:p>
            <a:pPr marL="0" indent="0">
              <a:buNone/>
            </a:pPr>
            <a:r>
              <a:rPr lang="en-US" sz="1600" dirty="0" smtClean="0">
                <a:solidFill>
                  <a:srgbClr val="236EBF"/>
                </a:solidFill>
                <a:latin typeface="Fira Code iScript" charset="0"/>
                <a:ea typeface="Fira Code iScript" charset="0"/>
                <a:cs typeface="Fira Code iScript" charset="0"/>
              </a:rPr>
              <a:t>}</a:t>
            </a:r>
            <a:endParaRPr lang="en-US" sz="1600" dirty="0">
              <a:solidFill>
                <a:srgbClr val="236EBF"/>
              </a:solidFill>
              <a:latin typeface="Fira Code iScript" charset="0"/>
              <a:ea typeface="Fira Code iScript" charset="0"/>
              <a:cs typeface="Fira Code iScript" charset="0"/>
            </a:endParaRPr>
          </a:p>
          <a:p>
            <a:pPr marL="0" indent="0">
              <a:buNone/>
            </a:pPr>
            <a:r>
              <a:rPr lang="en-US" sz="1200" dirty="0">
                <a:latin typeface="Fira Code iScript" charset="0"/>
                <a:ea typeface="Fira Code iScript" charset="0"/>
                <a:cs typeface="Fira Code iScript" charset="0"/>
              </a:rPr>
              <a:t/>
            </a:r>
            <a:br>
              <a:rPr lang="en-US" sz="1200" dirty="0">
                <a:latin typeface="Fira Code iScript" charset="0"/>
                <a:ea typeface="Fira Code iScript" charset="0"/>
                <a:cs typeface="Fira Code iScript" charset="0"/>
              </a:rPr>
            </a:br>
            <a:endParaRPr lang="en-US" sz="1200" dirty="0">
              <a:latin typeface="Fira Code iScript" charset="0"/>
              <a:ea typeface="Fira Code iScript" charset="0"/>
              <a:cs typeface="Fira Code iScript" charset="0"/>
            </a:endParaRPr>
          </a:p>
        </p:txBody>
      </p:sp>
      <p:sp>
        <p:nvSpPr>
          <p:cNvPr id="2" name="Title 1"/>
          <p:cNvSpPr>
            <a:spLocks noGrp="1"/>
          </p:cNvSpPr>
          <p:nvPr>
            <p:ph type="title"/>
          </p:nvPr>
        </p:nvSpPr>
        <p:spPr>
          <a:xfrm>
            <a:off x="838200" y="365130"/>
            <a:ext cx="10515600" cy="1039132"/>
          </a:xfrm>
        </p:spPr>
        <p:txBody>
          <a:bodyPr>
            <a:normAutofit/>
          </a:bodyPr>
          <a:lstStyle/>
          <a:p>
            <a:r>
              <a:rPr lang="en-US" dirty="0" smtClean="0"/>
              <a:t>JSON Pipe</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101</a:t>
            </a:fld>
            <a:endParaRPr lang="en-US" dirty="0"/>
          </a:p>
        </p:txBody>
      </p:sp>
    </p:spTree>
    <p:extLst>
      <p:ext uri="{BB962C8B-B14F-4D97-AF65-F5344CB8AC3E}">
        <p14:creationId xmlns:p14="http://schemas.microsoft.com/office/powerpoint/2010/main" val="1673543175"/>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CLI: Generate Class</a:t>
            </a:r>
            <a:endParaRPr lang="en-US" dirty="0"/>
          </a:p>
        </p:txBody>
      </p:sp>
      <p:sp>
        <p:nvSpPr>
          <p:cNvPr id="3" name="Content Placeholder 2"/>
          <p:cNvSpPr>
            <a:spLocks noGrp="1"/>
          </p:cNvSpPr>
          <p:nvPr>
            <p:ph idx="1"/>
          </p:nvPr>
        </p:nvSpPr>
        <p:spPr/>
        <p:txBody>
          <a:bodyPr>
            <a:normAutofit/>
          </a:bodyPr>
          <a:lstStyle/>
          <a:p>
            <a:pPr marL="0" indent="0">
              <a:buNone/>
            </a:pPr>
            <a:r>
              <a:rPr lang="en-US" sz="1900" dirty="0" smtClean="0">
                <a:latin typeface="Roboto Mono" charset="0"/>
                <a:ea typeface="Roboto Mono" charset="0"/>
                <a:cs typeface="Roboto Mono" charset="0"/>
              </a:rPr>
              <a:t>ng g class projects/shared/</a:t>
            </a:r>
            <a:r>
              <a:rPr lang="en-US" sz="1900" dirty="0" err="1" smtClean="0">
                <a:latin typeface="Roboto Mono" charset="0"/>
                <a:ea typeface="Roboto Mono" charset="0"/>
                <a:cs typeface="Roboto Mono" charset="0"/>
              </a:rPr>
              <a:t>project.model</a:t>
            </a:r>
            <a:endParaRPr lang="en-US" sz="1900" dirty="0" smtClean="0">
              <a:latin typeface="Roboto Mono" charset="0"/>
              <a:ea typeface="Roboto Mono" charset="0"/>
              <a:cs typeface="Roboto Mono" charset="0"/>
            </a:endParaRPr>
          </a:p>
          <a:p>
            <a:pPr marL="0" indent="0">
              <a:buNone/>
            </a:pPr>
            <a:endParaRPr lang="en-US" sz="1900" dirty="0" smtClean="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102</a:t>
            </a:fld>
            <a:endParaRPr lang="en-US" dirty="0"/>
          </a:p>
        </p:txBody>
      </p:sp>
    </p:spTree>
    <p:extLst>
      <p:ext uri="{BB962C8B-B14F-4D97-AF65-F5344CB8AC3E}">
        <p14:creationId xmlns:p14="http://schemas.microsoft.com/office/powerpoint/2010/main" val="360017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7"/>
            <a:ext cx="10515600" cy="1325563"/>
          </a:xfrm>
        </p:spPr>
        <p:txBody>
          <a:bodyPr/>
          <a:lstStyle/>
          <a:p>
            <a:r>
              <a:rPr lang="en-US" dirty="0" err="1" smtClean="0"/>
              <a:t>ngFor</a:t>
            </a:r>
            <a:endParaRPr lang="en-US" sz="2400" dirty="0"/>
          </a:p>
        </p:txBody>
      </p:sp>
      <p:sp>
        <p:nvSpPr>
          <p:cNvPr id="4" name="TextBox 3"/>
          <p:cNvSpPr txBox="1"/>
          <p:nvPr/>
        </p:nvSpPr>
        <p:spPr>
          <a:xfrm>
            <a:off x="838200" y="1690690"/>
            <a:ext cx="10515600" cy="3693319"/>
          </a:xfrm>
          <a:prstGeom prst="rect">
            <a:avLst/>
          </a:prstGeom>
          <a:noFill/>
          <a:ln>
            <a:solidFill>
              <a:schemeClr val="accent3"/>
            </a:solidFill>
          </a:ln>
        </p:spPr>
        <p:txBody>
          <a:bodyPr wrap="square" rtlCol="0">
            <a:spAutoFit/>
          </a:bodyPr>
          <a:lstStyle/>
          <a:p>
            <a:r>
              <a:rPr lang="en-US" dirty="0">
                <a:solidFill>
                  <a:srgbClr val="236EBF"/>
                </a:solidFill>
                <a:latin typeface="Fira Code iScript" charset="0"/>
              </a:rPr>
              <a:t>@</a:t>
            </a:r>
            <a:r>
              <a:rPr lang="en-US" dirty="0">
                <a:solidFill>
                  <a:srgbClr val="B1108E"/>
                </a:solidFill>
                <a:latin typeface="Fira Code iScript" charset="0"/>
              </a:rPr>
              <a:t>Component</a:t>
            </a:r>
            <a:r>
              <a:rPr lang="en-US" dirty="0">
                <a:solidFill>
                  <a:srgbClr val="236EBF"/>
                </a:solidFill>
                <a:latin typeface="Fira Code iScript" charset="0"/>
              </a:rPr>
              <a:t>({</a:t>
            </a:r>
          </a:p>
          <a:p>
            <a:pPr lvl="1"/>
            <a:r>
              <a:rPr lang="en-US" dirty="0">
                <a:solidFill>
                  <a:srgbClr val="236EBF"/>
                </a:solidFill>
                <a:latin typeface="Fira Code iScript" charset="0"/>
              </a:rPr>
              <a:t>selector: </a:t>
            </a:r>
            <a:r>
              <a:rPr lang="en-US" dirty="0">
                <a:solidFill>
                  <a:srgbClr val="A44185"/>
                </a:solidFill>
                <a:latin typeface="Fira Code iScript" charset="0"/>
              </a:rPr>
              <a:t>'app-ng-for-demo'</a:t>
            </a:r>
            <a:r>
              <a:rPr lang="en-US" dirty="0">
                <a:solidFill>
                  <a:srgbClr val="236EBF"/>
                </a:solidFill>
                <a:latin typeface="Fira Code iScript" charset="0"/>
              </a:rPr>
              <a:t>,</a:t>
            </a:r>
          </a:p>
          <a:p>
            <a:pPr lvl="1"/>
            <a:r>
              <a:rPr lang="en-US" dirty="0">
                <a:solidFill>
                  <a:srgbClr val="236EBF"/>
                </a:solidFill>
                <a:latin typeface="Fira Code iScript" charset="0"/>
              </a:rPr>
              <a:t>template: </a:t>
            </a:r>
            <a:r>
              <a:rPr lang="en-US" dirty="0">
                <a:solidFill>
                  <a:srgbClr val="A44185"/>
                </a:solidFill>
                <a:latin typeface="Fira Code iScript" charset="0"/>
              </a:rPr>
              <a:t>`</a:t>
            </a:r>
            <a:endParaRPr lang="en-US" dirty="0">
              <a:solidFill>
                <a:srgbClr val="236EBF"/>
              </a:solidFill>
              <a:latin typeface="Fira Code iScript" charset="0"/>
            </a:endParaRPr>
          </a:p>
          <a:p>
            <a:pPr lvl="2"/>
            <a:r>
              <a:rPr lang="en-US" dirty="0" smtClean="0">
                <a:solidFill>
                  <a:srgbClr val="236EBF"/>
                </a:solidFill>
                <a:latin typeface="Fira Code iScript" charset="0"/>
              </a:rPr>
              <a:t>&lt;</a:t>
            </a:r>
            <a:r>
              <a:rPr lang="en-US" dirty="0" err="1" smtClean="0">
                <a:solidFill>
                  <a:srgbClr val="0444AC"/>
                </a:solidFill>
                <a:latin typeface="Fira Code iScript" charset="0"/>
              </a:rPr>
              <a:t>ul</a:t>
            </a:r>
            <a:r>
              <a:rPr lang="en-US" dirty="0" smtClean="0">
                <a:solidFill>
                  <a:srgbClr val="236EBF"/>
                </a:solidFill>
                <a:latin typeface="Fira Code iScript" charset="0"/>
              </a:rPr>
              <a:t>&gt;</a:t>
            </a:r>
          </a:p>
          <a:p>
            <a:pPr lvl="3"/>
            <a:r>
              <a:rPr lang="en-US" dirty="0" smtClean="0">
                <a:solidFill>
                  <a:srgbClr val="236EBF"/>
                </a:solidFill>
                <a:latin typeface="Fira Code iScript" charset="0"/>
              </a:rPr>
              <a:t>&lt;</a:t>
            </a:r>
            <a:r>
              <a:rPr lang="en-US" dirty="0">
                <a:solidFill>
                  <a:srgbClr val="0444AC"/>
                </a:solidFill>
                <a:latin typeface="Fira Code iScript" charset="0"/>
              </a:rPr>
              <a:t>li</a:t>
            </a:r>
            <a:r>
              <a:rPr lang="en-US" dirty="0">
                <a:solidFill>
                  <a:srgbClr val="236EBF"/>
                </a:solidFill>
                <a:latin typeface="Fira Code iScript" charset="0"/>
              </a:rPr>
              <a:t> </a:t>
            </a:r>
            <a:r>
              <a:rPr lang="en-US" i="1" dirty="0">
                <a:solidFill>
                  <a:srgbClr val="DF8618"/>
                </a:solidFill>
                <a:latin typeface="Fira Code iScript" charset="0"/>
              </a:rPr>
              <a:t>*</a:t>
            </a:r>
            <a:r>
              <a:rPr lang="en-US" i="1" dirty="0" err="1">
                <a:solidFill>
                  <a:srgbClr val="DF8618"/>
                </a:solidFill>
                <a:latin typeface="Fira Code iScript" charset="0"/>
              </a:rPr>
              <a:t>ngFor</a:t>
            </a:r>
            <a:r>
              <a:rPr lang="en-US" dirty="0">
                <a:solidFill>
                  <a:srgbClr val="7B30D0"/>
                </a:solidFill>
                <a:latin typeface="Fira Code iScript" charset="0"/>
              </a:rPr>
              <a:t>=</a:t>
            </a:r>
            <a:r>
              <a:rPr lang="en-US" dirty="0">
                <a:solidFill>
                  <a:srgbClr val="A44185"/>
                </a:solidFill>
                <a:latin typeface="Fira Code iScript" charset="0"/>
              </a:rPr>
              <a:t>"let fruit of fruits"</a:t>
            </a:r>
            <a:r>
              <a:rPr lang="en-US" dirty="0">
                <a:solidFill>
                  <a:srgbClr val="236EBF"/>
                </a:solidFill>
                <a:latin typeface="Fira Code iScript" charset="0"/>
              </a:rPr>
              <a:t>&gt;</a:t>
            </a:r>
          </a:p>
          <a:p>
            <a:pPr lvl="3"/>
            <a:r>
              <a:rPr lang="en-US" dirty="0">
                <a:solidFill>
                  <a:srgbClr val="236EBF"/>
                </a:solidFill>
                <a:latin typeface="Fira Code iScript" charset="0"/>
              </a:rPr>
              <a:t> </a:t>
            </a:r>
            <a:r>
              <a:rPr lang="en-US" dirty="0" smtClean="0">
                <a:solidFill>
                  <a:srgbClr val="236EBF"/>
                </a:solidFill>
                <a:latin typeface="Fira Code iScript" charset="0"/>
              </a:rPr>
              <a:t> {{</a:t>
            </a:r>
            <a:r>
              <a:rPr lang="en-US" dirty="0">
                <a:solidFill>
                  <a:srgbClr val="2F86D2"/>
                </a:solidFill>
                <a:latin typeface="Fira Code iScript" charset="0"/>
              </a:rPr>
              <a:t>fruit</a:t>
            </a:r>
            <a:r>
              <a:rPr lang="en-US" dirty="0">
                <a:solidFill>
                  <a:srgbClr val="236EBF"/>
                </a:solidFill>
                <a:latin typeface="Fira Code iScript" charset="0"/>
              </a:rPr>
              <a:t>}}</a:t>
            </a:r>
          </a:p>
          <a:p>
            <a:pPr lvl="3"/>
            <a:r>
              <a:rPr lang="en-US" dirty="0">
                <a:solidFill>
                  <a:srgbClr val="236EBF"/>
                </a:solidFill>
                <a:latin typeface="Fira Code iScript" charset="0"/>
              </a:rPr>
              <a:t>&lt;/</a:t>
            </a:r>
            <a:r>
              <a:rPr lang="en-US" dirty="0">
                <a:solidFill>
                  <a:srgbClr val="0444AC"/>
                </a:solidFill>
                <a:latin typeface="Fira Code iScript" charset="0"/>
              </a:rPr>
              <a:t>li</a:t>
            </a:r>
            <a:r>
              <a:rPr lang="en-US" dirty="0">
                <a:solidFill>
                  <a:srgbClr val="236EBF"/>
                </a:solidFill>
                <a:latin typeface="Fira Code iScript" charset="0"/>
              </a:rPr>
              <a:t>&gt;</a:t>
            </a:r>
          </a:p>
          <a:p>
            <a:pPr lvl="2"/>
            <a:r>
              <a:rPr lang="en-US" dirty="0">
                <a:solidFill>
                  <a:srgbClr val="236EBF"/>
                </a:solidFill>
                <a:latin typeface="Fira Code iScript" charset="0"/>
              </a:rPr>
              <a:t>&lt;/</a:t>
            </a:r>
            <a:r>
              <a:rPr lang="en-US" dirty="0" err="1">
                <a:solidFill>
                  <a:srgbClr val="0444AC"/>
                </a:solidFill>
                <a:latin typeface="Fira Code iScript" charset="0"/>
              </a:rPr>
              <a:t>ul</a:t>
            </a:r>
            <a:r>
              <a:rPr lang="en-US" dirty="0" smtClean="0">
                <a:solidFill>
                  <a:srgbClr val="236EBF"/>
                </a:solidFill>
                <a:latin typeface="Fira Code iScript" charset="0"/>
              </a:rPr>
              <a:t>&gt;</a:t>
            </a:r>
          </a:p>
          <a:p>
            <a:pPr lvl="1"/>
            <a:r>
              <a:rPr lang="en-US" dirty="0" smtClean="0">
                <a:solidFill>
                  <a:srgbClr val="A44185"/>
                </a:solidFill>
                <a:latin typeface="Fira Code iScript" charset="0"/>
              </a:rPr>
              <a:t>`</a:t>
            </a:r>
            <a:r>
              <a:rPr lang="en-US" dirty="0" smtClean="0">
                <a:solidFill>
                  <a:srgbClr val="236EBF"/>
                </a:solidFill>
                <a:latin typeface="Fira Code iScript" charset="0"/>
              </a:rPr>
              <a:t>,</a:t>
            </a:r>
          </a:p>
          <a:p>
            <a:r>
              <a:rPr lang="en-US" dirty="0" smtClean="0">
                <a:solidFill>
                  <a:srgbClr val="236EBF"/>
                </a:solidFill>
                <a:latin typeface="Fira Code iScript" charset="0"/>
              </a:rPr>
              <a:t>})</a:t>
            </a:r>
            <a:endParaRPr lang="en-US" dirty="0">
              <a:solidFill>
                <a:srgbClr val="236EBF"/>
              </a:solidFill>
              <a:latin typeface="Fira Code iScript" charset="0"/>
            </a:endParaRPr>
          </a:p>
          <a:p>
            <a:r>
              <a:rPr lang="en-US" dirty="0">
                <a:solidFill>
                  <a:srgbClr val="7B30D0"/>
                </a:solidFill>
                <a:latin typeface="Fira Code iScript" charset="0"/>
              </a:rPr>
              <a:t>export</a:t>
            </a:r>
            <a:r>
              <a:rPr lang="en-US" dirty="0">
                <a:solidFill>
                  <a:srgbClr val="236EBF"/>
                </a:solidFill>
                <a:latin typeface="Fira Code iScript" charset="0"/>
              </a:rPr>
              <a:t> </a:t>
            </a:r>
            <a:r>
              <a:rPr lang="en-US" dirty="0">
                <a:solidFill>
                  <a:srgbClr val="0991B6"/>
                </a:solidFill>
                <a:latin typeface="Fira Code iScript" charset="0"/>
              </a:rPr>
              <a:t>class</a:t>
            </a:r>
            <a:r>
              <a:rPr lang="en-US" dirty="0">
                <a:solidFill>
                  <a:srgbClr val="236EBF"/>
                </a:solidFill>
                <a:latin typeface="Fira Code iScript" charset="0"/>
              </a:rPr>
              <a:t> </a:t>
            </a:r>
            <a:r>
              <a:rPr lang="en-US" dirty="0" err="1">
                <a:solidFill>
                  <a:srgbClr val="0444AC"/>
                </a:solidFill>
                <a:latin typeface="Fira Code iScript" charset="0"/>
              </a:rPr>
              <a:t>NgForComponent</a:t>
            </a:r>
            <a:r>
              <a:rPr lang="en-US" dirty="0">
                <a:solidFill>
                  <a:srgbClr val="236EBF"/>
                </a:solidFill>
                <a:latin typeface="Fira Code iScript" charset="0"/>
              </a:rPr>
              <a:t> {</a:t>
            </a:r>
          </a:p>
          <a:p>
            <a:r>
              <a:rPr lang="en-US" dirty="0" smtClean="0">
                <a:solidFill>
                  <a:srgbClr val="2F86D2"/>
                </a:solidFill>
                <a:latin typeface="Fira Code iScript" charset="0"/>
              </a:rPr>
              <a:t>	fruits</a:t>
            </a:r>
            <a:r>
              <a:rPr lang="en-US" dirty="0" smtClean="0">
                <a:solidFill>
                  <a:srgbClr val="236EBF"/>
                </a:solidFill>
                <a:latin typeface="Fira Code iScript" charset="0"/>
              </a:rPr>
              <a:t> </a:t>
            </a:r>
            <a:r>
              <a:rPr lang="en-US" dirty="0">
                <a:solidFill>
                  <a:srgbClr val="7B30D0"/>
                </a:solidFill>
                <a:latin typeface="Fira Code iScript" charset="0"/>
              </a:rPr>
              <a:t>=</a:t>
            </a:r>
            <a:r>
              <a:rPr lang="en-US" dirty="0">
                <a:solidFill>
                  <a:srgbClr val="236EBF"/>
                </a:solidFill>
                <a:latin typeface="Fira Code iScript" charset="0"/>
              </a:rPr>
              <a:t> [</a:t>
            </a:r>
            <a:r>
              <a:rPr lang="en-US" dirty="0">
                <a:solidFill>
                  <a:srgbClr val="A44185"/>
                </a:solidFill>
                <a:latin typeface="Fira Code iScript" charset="0"/>
              </a:rPr>
              <a:t>'Apple'</a:t>
            </a:r>
            <a:r>
              <a:rPr lang="en-US" dirty="0">
                <a:solidFill>
                  <a:srgbClr val="236EBF"/>
                </a:solidFill>
                <a:latin typeface="Fira Code iScript" charset="0"/>
              </a:rPr>
              <a:t>, </a:t>
            </a:r>
            <a:r>
              <a:rPr lang="en-US" dirty="0">
                <a:solidFill>
                  <a:srgbClr val="A44185"/>
                </a:solidFill>
                <a:latin typeface="Fira Code iScript" charset="0"/>
              </a:rPr>
              <a:t>'Orange'</a:t>
            </a:r>
            <a:r>
              <a:rPr lang="en-US" dirty="0">
                <a:solidFill>
                  <a:srgbClr val="236EBF"/>
                </a:solidFill>
                <a:latin typeface="Fira Code iScript" charset="0"/>
              </a:rPr>
              <a:t>, </a:t>
            </a:r>
            <a:r>
              <a:rPr lang="en-US" dirty="0">
                <a:solidFill>
                  <a:srgbClr val="A44185"/>
                </a:solidFill>
                <a:latin typeface="Fira Code iScript" charset="0"/>
              </a:rPr>
              <a:t>'Plum'</a:t>
            </a:r>
            <a:r>
              <a:rPr lang="en-US" dirty="0">
                <a:solidFill>
                  <a:srgbClr val="236EBF"/>
                </a:solidFill>
                <a:latin typeface="Fira Code iScript" charset="0"/>
              </a:rPr>
              <a:t>];</a:t>
            </a:r>
          </a:p>
          <a:p>
            <a:r>
              <a:rPr lang="en-US" dirty="0">
                <a:solidFill>
                  <a:srgbClr val="236EBF"/>
                </a:solidFill>
                <a:latin typeface="Fira Code iScript" charset="0"/>
              </a:rPr>
              <a:t>}</a:t>
            </a:r>
            <a:endParaRPr lang="en-US" b="0" dirty="0">
              <a:solidFill>
                <a:srgbClr val="236EBF"/>
              </a:solidFill>
              <a:effectLst/>
              <a:latin typeface="Fira Code iScript" charset="0"/>
            </a:endParaRPr>
          </a:p>
        </p:txBody>
      </p:sp>
      <p:sp>
        <p:nvSpPr>
          <p:cNvPr id="7" name="Right Arrow 6"/>
          <p:cNvSpPr/>
          <p:nvPr/>
        </p:nvSpPr>
        <p:spPr>
          <a:xfrm>
            <a:off x="838200" y="2713512"/>
            <a:ext cx="1435443" cy="60548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Start with * </a:t>
            </a:r>
            <a:endParaRPr lang="en-US" dirty="0"/>
          </a:p>
        </p:txBody>
      </p:sp>
      <p:sp>
        <p:nvSpPr>
          <p:cNvPr id="8" name="Up Arrow 7"/>
          <p:cNvSpPr/>
          <p:nvPr/>
        </p:nvSpPr>
        <p:spPr>
          <a:xfrm>
            <a:off x="4770944" y="3216278"/>
            <a:ext cx="1005840" cy="1029559"/>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r>
              <a:rPr lang="en-US" dirty="0" smtClean="0"/>
              <a:t>f not in</a:t>
            </a:r>
            <a:endParaRPr lang="en-US" dirty="0"/>
          </a:p>
        </p:txBody>
      </p:sp>
      <p:sp>
        <p:nvSpPr>
          <p:cNvPr id="3" name="Slide Number Placeholder 2"/>
          <p:cNvSpPr>
            <a:spLocks noGrp="1"/>
          </p:cNvSpPr>
          <p:nvPr>
            <p:ph type="sldNum" sz="quarter" idx="12"/>
          </p:nvPr>
        </p:nvSpPr>
        <p:spPr/>
        <p:txBody>
          <a:bodyPr/>
          <a:lstStyle/>
          <a:p>
            <a:fld id="{E5454087-695C-AC43-AA7F-3C3895E55714}" type="slidenum">
              <a:rPr lang="en-US" smtClean="0"/>
              <a:t>103</a:t>
            </a:fld>
            <a:endParaRPr lang="en-US" dirty="0"/>
          </a:p>
        </p:txBody>
      </p:sp>
    </p:spTree>
    <p:extLst>
      <p:ext uri="{BB962C8B-B14F-4D97-AF65-F5344CB8AC3E}">
        <p14:creationId xmlns:p14="http://schemas.microsoft.com/office/powerpoint/2010/main" val="1660448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a:t>
            </a:r>
            <a:r>
              <a:rPr lang="en-US" dirty="0" err="1" smtClean="0"/>
              <a:t>ngFor</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a:t>
            </a:r>
            <a:r>
              <a:rPr lang="en-US" sz="1900" dirty="0" err="1" smtClean="0">
                <a:solidFill>
                  <a:schemeClr val="bg2">
                    <a:lumMod val="50000"/>
                  </a:schemeClr>
                </a:solidFill>
              </a:rPr>
              <a:t>ngFor</a:t>
            </a:r>
            <a:endParaRPr lang="en-US" sz="1900" dirty="0" smtClean="0">
              <a:solidFill>
                <a:schemeClr val="bg2">
                  <a:lumMod val="50000"/>
                </a:schemeClr>
              </a:solidFill>
            </a:endParaRPr>
          </a:p>
        </p:txBody>
      </p:sp>
      <p:sp>
        <p:nvSpPr>
          <p:cNvPr id="4" name="Slide Number Placeholder 3"/>
          <p:cNvSpPr>
            <a:spLocks noGrp="1"/>
          </p:cNvSpPr>
          <p:nvPr>
            <p:ph type="sldNum" sz="quarter" idx="12"/>
          </p:nvPr>
        </p:nvSpPr>
        <p:spPr/>
        <p:txBody>
          <a:bodyPr/>
          <a:lstStyle/>
          <a:p>
            <a:fld id="{323DE9B6-CD69-2240-8AAD-0E79682D9385}" type="slidenum">
              <a:rPr lang="en-US" smtClean="0"/>
              <a:t>104</a:t>
            </a:fld>
            <a:endParaRPr lang="en-US" dirty="0"/>
          </a:p>
        </p:txBody>
      </p:sp>
    </p:spTree>
    <p:extLst>
      <p:ext uri="{BB962C8B-B14F-4D97-AF65-F5344CB8AC3E}">
        <p14:creationId xmlns:p14="http://schemas.microsoft.com/office/powerpoint/2010/main" val="3495143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Binding</a:t>
            </a:r>
            <a:endParaRPr lang="en-US" dirty="0"/>
          </a:p>
        </p:txBody>
      </p:sp>
      <p:sp>
        <p:nvSpPr>
          <p:cNvPr id="3" name="Text Placeholder 2"/>
          <p:cNvSpPr>
            <a:spLocks noGrp="1"/>
          </p:cNvSpPr>
          <p:nvPr>
            <p:ph type="body" idx="1"/>
          </p:nvPr>
        </p:nvSpPr>
        <p:spPr/>
        <p:txBody>
          <a:bodyPr/>
          <a:lstStyle/>
          <a:p>
            <a:r>
              <a:rPr lang="en-US" dirty="0" smtClean="0"/>
              <a:t>Angular</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58906"/>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105</a:t>
            </a:fld>
            <a:endParaRPr lang="en-US" dirty="0"/>
          </a:p>
        </p:txBody>
      </p:sp>
    </p:spTree>
    <p:extLst>
      <p:ext uri="{BB962C8B-B14F-4D97-AF65-F5344CB8AC3E}">
        <p14:creationId xmlns:p14="http://schemas.microsoft.com/office/powerpoint/2010/main" val="1825208620"/>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Binding</a:t>
            </a:r>
            <a:br>
              <a:rPr lang="en-US" dirty="0" smtClean="0"/>
            </a:br>
            <a:r>
              <a:rPr lang="en-US" sz="2400" dirty="0">
                <a:solidFill>
                  <a:srgbClr val="5B9BD5"/>
                </a:solidFill>
              </a:rPr>
              <a:t>Four forms (types)</a:t>
            </a:r>
            <a:endParaRPr lang="en-US" dirty="0"/>
          </a:p>
        </p:txBody>
      </p:sp>
      <p:sp>
        <p:nvSpPr>
          <p:cNvPr id="4" name="Content Placeholder 3"/>
          <p:cNvSpPr>
            <a:spLocks noGrp="1"/>
          </p:cNvSpPr>
          <p:nvPr>
            <p:ph sz="half" idx="2"/>
          </p:nvPr>
        </p:nvSpPr>
        <p:spPr/>
        <p:txBody>
          <a:bodyPr/>
          <a:lstStyle/>
          <a:p>
            <a:r>
              <a:rPr lang="en-US" b="1" dirty="0" smtClean="0"/>
              <a:t>Interpolation</a:t>
            </a:r>
            <a:endParaRPr lang="en-US" b="1" dirty="0"/>
          </a:p>
          <a:p>
            <a:endParaRPr lang="en-US" dirty="0" smtClean="0"/>
          </a:p>
          <a:p>
            <a:r>
              <a:rPr lang="en-US" dirty="0" smtClean="0"/>
              <a:t>Property binding</a:t>
            </a:r>
            <a:endParaRPr lang="en-US" dirty="0"/>
          </a:p>
          <a:p>
            <a:endParaRPr lang="en-US" dirty="0" smtClean="0"/>
          </a:p>
          <a:p>
            <a:r>
              <a:rPr lang="en-US" dirty="0" smtClean="0"/>
              <a:t>Event binding</a:t>
            </a:r>
            <a:endParaRPr lang="en-US" dirty="0"/>
          </a:p>
          <a:p>
            <a:endParaRPr lang="en-US" dirty="0" smtClean="0"/>
          </a:p>
          <a:p>
            <a:r>
              <a:rPr lang="en-US" dirty="0" smtClean="0"/>
              <a:t>Two-way data binding</a:t>
            </a:r>
            <a:endParaRPr lang="en-US" dirty="0"/>
          </a:p>
        </p:txBody>
      </p:sp>
      <p:sp>
        <p:nvSpPr>
          <p:cNvPr id="7" name="TextBox 6"/>
          <p:cNvSpPr txBox="1"/>
          <p:nvPr/>
        </p:nvSpPr>
        <p:spPr>
          <a:xfrm>
            <a:off x="3505994" y="5461796"/>
            <a:ext cx="3363685" cy="307777"/>
          </a:xfrm>
          <a:prstGeom prst="rect">
            <a:avLst/>
          </a:prstGeom>
          <a:noFill/>
        </p:spPr>
        <p:txBody>
          <a:bodyPr wrap="square" rtlCol="0">
            <a:spAutoFit/>
          </a:bodyPr>
          <a:lstStyle/>
          <a:p>
            <a:r>
              <a:rPr lang="en-US" sz="1400" dirty="0">
                <a:solidFill>
                  <a:schemeClr val="accent3"/>
                </a:solidFill>
              </a:rPr>
              <a:t>Image from </a:t>
            </a:r>
            <a:r>
              <a:rPr lang="en-US" sz="1400" dirty="0" err="1">
                <a:solidFill>
                  <a:schemeClr val="accent3"/>
                </a:solidFill>
              </a:rPr>
              <a:t>angular.io</a:t>
            </a:r>
            <a:endParaRPr lang="en-US" sz="1400" dirty="0">
              <a:solidFill>
                <a:schemeClr val="accent3"/>
              </a:solidFill>
            </a:endParaRPr>
          </a:p>
        </p:txBody>
      </p:sp>
      <p:sp>
        <p:nvSpPr>
          <p:cNvPr id="11" name="Content Placeholder 10"/>
          <p:cNvSpPr>
            <a:spLocks noGrp="1"/>
          </p:cNvSpPr>
          <p:nvPr>
            <p:ph sz="half" idx="1"/>
          </p:nvPr>
        </p:nvSpPr>
        <p:spPr/>
        <p:txBody>
          <a:bodyPr/>
          <a:lstStyle/>
          <a:p>
            <a:pPr marL="0" indent="0">
              <a:lnSpc>
                <a:spcPct val="100000"/>
              </a:lnSpc>
              <a:spcBef>
                <a:spcPts val="0"/>
              </a:spcBef>
              <a:buNone/>
            </a:pPr>
            <a:endParaRPr lang="en-US" dirty="0"/>
          </a:p>
        </p:txBody>
      </p:sp>
      <p:pic>
        <p:nvPicPr>
          <p:cNvPr id="3" name="Picture 2"/>
          <p:cNvPicPr>
            <a:picLocks noChangeAspect="1"/>
          </p:cNvPicPr>
          <p:nvPr/>
        </p:nvPicPr>
        <p:blipFill>
          <a:blip r:embed="rId3"/>
          <a:stretch>
            <a:fillRect/>
          </a:stretch>
        </p:blipFill>
        <p:spPr>
          <a:xfrm>
            <a:off x="1442497" y="1939637"/>
            <a:ext cx="3745339" cy="3481779"/>
          </a:xfrm>
          <a:prstGeom prst="rect">
            <a:avLst/>
          </a:prstGeom>
        </p:spPr>
      </p:pic>
      <p:sp>
        <p:nvSpPr>
          <p:cNvPr id="5" name="Slide Number Placeholder 4"/>
          <p:cNvSpPr>
            <a:spLocks noGrp="1"/>
          </p:cNvSpPr>
          <p:nvPr>
            <p:ph type="sldNum" sz="quarter" idx="12"/>
          </p:nvPr>
        </p:nvSpPr>
        <p:spPr/>
        <p:txBody>
          <a:bodyPr/>
          <a:lstStyle/>
          <a:p>
            <a:fld id="{323DE9B6-CD69-2240-8AAD-0E79682D9385}" type="slidenum">
              <a:rPr lang="en-US" smtClean="0"/>
              <a:t>106</a:t>
            </a:fld>
            <a:endParaRPr lang="en-US" dirty="0"/>
          </a:p>
        </p:txBody>
      </p:sp>
    </p:spTree>
    <p:extLst>
      <p:ext uri="{BB962C8B-B14F-4D97-AF65-F5344CB8AC3E}">
        <p14:creationId xmlns:p14="http://schemas.microsoft.com/office/powerpoint/2010/main" val="2412675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04258"/>
            <a:ext cx="10515600" cy="5275942"/>
          </a:xfrm>
          <a:ln>
            <a:solidFill>
              <a:schemeClr val="accent3"/>
            </a:solidFill>
          </a:ln>
        </p:spPr>
        <p:txBody>
          <a:bodyPr>
            <a:noAutofit/>
          </a:bodyPr>
          <a:lstStyle/>
          <a:p>
            <a:pPr marL="0" indent="0">
              <a:buNone/>
            </a:pPr>
            <a:r>
              <a:rPr lang="en-US" sz="1800" dirty="0" smtClean="0">
                <a:solidFill>
                  <a:srgbClr val="236EBF"/>
                </a:solidFill>
                <a:latin typeface="Fira Code iScript" charset="0"/>
              </a:rPr>
              <a:t>@</a:t>
            </a:r>
            <a:r>
              <a:rPr lang="en-US" sz="1800" dirty="0">
                <a:solidFill>
                  <a:srgbClr val="B1108E"/>
                </a:solidFill>
                <a:latin typeface="Fira Code iScript" charset="0"/>
              </a:rPr>
              <a:t>Component</a:t>
            </a: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selector: </a:t>
            </a:r>
            <a:r>
              <a:rPr lang="en-US" sz="1800" dirty="0">
                <a:solidFill>
                  <a:srgbClr val="A44185"/>
                </a:solidFill>
                <a:latin typeface="Fira Code iScript" charset="0"/>
              </a:rPr>
              <a:t>'app-root'</a:t>
            </a: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template: </a:t>
            </a:r>
            <a:r>
              <a:rPr lang="en-US" sz="1800" dirty="0">
                <a:solidFill>
                  <a:srgbClr val="A44185"/>
                </a:solidFill>
                <a:latin typeface="Fira Code iScript" charset="0"/>
              </a:rPr>
              <a:t>`</a:t>
            </a:r>
            <a:endParaRPr lang="en-US" sz="1800" dirty="0">
              <a:solidFill>
                <a:srgbClr val="236EBF"/>
              </a:solidFill>
              <a:latin typeface="Fira Code iScript" charset="0"/>
            </a:endParaRPr>
          </a:p>
          <a:p>
            <a:pPr marL="457189" lvl="1" indent="0">
              <a:buNone/>
            </a:pPr>
            <a:r>
              <a:rPr lang="en-US" sz="1800" b="1" dirty="0">
                <a:solidFill>
                  <a:srgbClr val="236EBF"/>
                </a:solidFill>
                <a:latin typeface="Fira Code iScript" charset="0"/>
              </a:rPr>
              <a:t>&lt;</a:t>
            </a:r>
            <a:r>
              <a:rPr lang="en-US" sz="1800" b="1" dirty="0">
                <a:solidFill>
                  <a:srgbClr val="0444AC"/>
                </a:solidFill>
                <a:latin typeface="Fira Code iScript" charset="0"/>
              </a:rPr>
              <a:t>h2</a:t>
            </a:r>
            <a:r>
              <a:rPr lang="en-US" sz="1800" b="1" dirty="0">
                <a:solidFill>
                  <a:srgbClr val="236EBF"/>
                </a:solidFill>
                <a:latin typeface="Fira Code iScript" charset="0"/>
              </a:rPr>
              <a:t>&gt;{{</a:t>
            </a:r>
            <a:r>
              <a:rPr lang="en-US" sz="1800" b="1" dirty="0" err="1">
                <a:solidFill>
                  <a:srgbClr val="2F86D2"/>
                </a:solidFill>
                <a:latin typeface="Fira Code iScript" charset="0"/>
              </a:rPr>
              <a:t>image</a:t>
            </a:r>
            <a:r>
              <a:rPr lang="en-US" sz="1800" b="1" dirty="0" err="1">
                <a:solidFill>
                  <a:srgbClr val="236EBF"/>
                </a:solidFill>
                <a:latin typeface="Fira Code iScript" charset="0"/>
              </a:rPr>
              <a:t>.name</a:t>
            </a:r>
            <a:r>
              <a:rPr lang="en-US" sz="1800" b="1" dirty="0">
                <a:solidFill>
                  <a:srgbClr val="236EBF"/>
                </a:solidFill>
                <a:latin typeface="Fira Code iScript" charset="0"/>
              </a:rPr>
              <a:t>}}&lt;/</a:t>
            </a:r>
            <a:r>
              <a:rPr lang="en-US" sz="1800" b="1" dirty="0">
                <a:solidFill>
                  <a:srgbClr val="0444AC"/>
                </a:solidFill>
                <a:latin typeface="Fira Code iScript" charset="0"/>
              </a:rPr>
              <a:t>h2</a:t>
            </a:r>
            <a:r>
              <a:rPr lang="en-US" sz="1800" b="1" dirty="0">
                <a:solidFill>
                  <a:srgbClr val="236EBF"/>
                </a:solidFill>
                <a:latin typeface="Fira Code iScript" charset="0"/>
              </a:rPr>
              <a:t>&gt;</a:t>
            </a:r>
          </a:p>
          <a:p>
            <a:pPr marL="457189" lvl="1" indent="0">
              <a:buNone/>
            </a:pPr>
            <a:r>
              <a:rPr lang="en-US" sz="1800" b="1" dirty="0">
                <a:solidFill>
                  <a:srgbClr val="236EBF"/>
                </a:solidFill>
                <a:latin typeface="Fira Code iScript" charset="0"/>
              </a:rPr>
              <a:t>&lt;</a:t>
            </a:r>
            <a:r>
              <a:rPr lang="en-US" sz="1800" b="1" dirty="0">
                <a:solidFill>
                  <a:srgbClr val="0444AC"/>
                </a:solidFill>
                <a:latin typeface="Fira Code iScript" charset="0"/>
              </a:rPr>
              <a:t>p</a:t>
            </a:r>
            <a:r>
              <a:rPr lang="en-US" sz="1800" b="1" dirty="0">
                <a:solidFill>
                  <a:srgbClr val="236EBF"/>
                </a:solidFill>
                <a:latin typeface="Fira Code iScript" charset="0"/>
              </a:rPr>
              <a:t>&gt;{{</a:t>
            </a:r>
            <a:r>
              <a:rPr lang="en-US" sz="1800" b="1" dirty="0" err="1">
                <a:solidFill>
                  <a:srgbClr val="2F86D2"/>
                </a:solidFill>
                <a:latin typeface="Fira Code iScript" charset="0"/>
              </a:rPr>
              <a:t>image</a:t>
            </a:r>
            <a:r>
              <a:rPr lang="en-US" sz="1800" b="1" dirty="0" err="1">
                <a:solidFill>
                  <a:srgbClr val="236EBF"/>
                </a:solidFill>
                <a:latin typeface="Fira Code iScript" charset="0"/>
              </a:rPr>
              <a:t>.</a:t>
            </a:r>
            <a:r>
              <a:rPr lang="en-US" sz="1800" b="1" dirty="0" err="1">
                <a:solidFill>
                  <a:srgbClr val="2F86D2"/>
                </a:solidFill>
                <a:latin typeface="Fira Code iScript" charset="0"/>
              </a:rPr>
              <a:t>path</a:t>
            </a:r>
            <a:r>
              <a:rPr lang="en-US" sz="1800" b="1" dirty="0">
                <a:solidFill>
                  <a:srgbClr val="236EBF"/>
                </a:solidFill>
                <a:latin typeface="Fira Code iScript" charset="0"/>
              </a:rPr>
              <a:t>}} &lt;/</a:t>
            </a:r>
            <a:r>
              <a:rPr lang="en-US" sz="1800" b="1" dirty="0">
                <a:solidFill>
                  <a:srgbClr val="0444AC"/>
                </a:solidFill>
                <a:latin typeface="Fira Code iScript" charset="0"/>
              </a:rPr>
              <a:t>p</a:t>
            </a:r>
            <a:r>
              <a:rPr lang="en-US" sz="1800" b="1" dirty="0">
                <a:solidFill>
                  <a:srgbClr val="236EBF"/>
                </a:solidFill>
                <a:latin typeface="Fira Code iScript" charset="0"/>
              </a:rPr>
              <a:t>&gt;</a:t>
            </a:r>
          </a:p>
          <a:p>
            <a:pPr marL="457189" lvl="1" indent="0">
              <a:buNone/>
            </a:pPr>
            <a:r>
              <a:rPr lang="en-US" sz="1800" dirty="0">
                <a:solidFill>
                  <a:srgbClr val="A44185"/>
                </a:solidFill>
                <a:latin typeface="Fira Code iScript" charset="0"/>
              </a:rPr>
              <a:t>`</a:t>
            </a: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styles: []</a:t>
            </a:r>
          </a:p>
          <a:p>
            <a:pPr marL="0" indent="0">
              <a:buNone/>
            </a:pP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export</a:t>
            </a:r>
            <a:r>
              <a:rPr lang="en-US" sz="1800" dirty="0">
                <a:solidFill>
                  <a:srgbClr val="236EBF"/>
                </a:solidFill>
                <a:latin typeface="Fira Code iScript" charset="0"/>
              </a:rPr>
              <a:t> </a:t>
            </a:r>
            <a:r>
              <a:rPr lang="en-US" sz="1800" dirty="0">
                <a:solidFill>
                  <a:srgbClr val="0991B6"/>
                </a:solidFill>
                <a:latin typeface="Fira Code iScript" charset="0"/>
              </a:rPr>
              <a:t>class</a:t>
            </a:r>
            <a:r>
              <a:rPr lang="en-US" sz="1800" dirty="0">
                <a:solidFill>
                  <a:srgbClr val="236EBF"/>
                </a:solidFill>
                <a:latin typeface="Fira Code iScript" charset="0"/>
              </a:rPr>
              <a:t> </a:t>
            </a:r>
            <a:r>
              <a:rPr lang="en-US" sz="1800" dirty="0" err="1">
                <a:solidFill>
                  <a:srgbClr val="0444AC"/>
                </a:solidFill>
                <a:latin typeface="Fira Code iScript" charset="0"/>
              </a:rPr>
              <a:t>AppComponent</a:t>
            </a:r>
            <a:r>
              <a:rPr lang="en-US" sz="1800" dirty="0">
                <a:solidFill>
                  <a:srgbClr val="236EBF"/>
                </a:solidFill>
                <a:latin typeface="Fira Code iScript" charset="0"/>
              </a:rPr>
              <a:t> {</a:t>
            </a:r>
          </a:p>
          <a:p>
            <a:pPr marL="457189" lvl="1" indent="0">
              <a:buNone/>
            </a:pPr>
            <a:r>
              <a:rPr lang="en-US" sz="1800" dirty="0">
                <a:solidFill>
                  <a:srgbClr val="2F86D2"/>
                </a:solidFill>
                <a:latin typeface="Fira Code iScript" charset="0"/>
              </a:rPr>
              <a:t>image</a:t>
            </a:r>
            <a:r>
              <a:rPr lang="en-US" sz="1800" dirty="0">
                <a:solidFill>
                  <a:srgbClr val="236EBF"/>
                </a:solidFill>
                <a:latin typeface="Fira Code iScript" charset="0"/>
              </a:rPr>
              <a:t> </a:t>
            </a:r>
            <a:r>
              <a:rPr lang="en-US" sz="1800" dirty="0">
                <a:solidFill>
                  <a:srgbClr val="7B30D0"/>
                </a:solidFill>
                <a:latin typeface="Fira Code iScript" charset="0"/>
              </a:rPr>
              <a:t>=</a:t>
            </a:r>
            <a:r>
              <a:rPr lang="en-US" sz="1800" dirty="0">
                <a:solidFill>
                  <a:srgbClr val="236EBF"/>
                </a:solidFill>
                <a:latin typeface="Fira Code iScript" charset="0"/>
              </a:rPr>
              <a:t> {</a:t>
            </a:r>
          </a:p>
          <a:p>
            <a:pPr marL="457189" lvl="1" indent="0">
              <a:buNone/>
            </a:pPr>
            <a:r>
              <a:rPr lang="en-US" sz="1800" dirty="0" smtClean="0">
                <a:solidFill>
                  <a:srgbClr val="236EBF"/>
                </a:solidFill>
                <a:latin typeface="Fira Code iScript" charset="0"/>
              </a:rPr>
              <a:t>	path</a:t>
            </a:r>
            <a:r>
              <a:rPr lang="en-US" sz="1800" dirty="0">
                <a:solidFill>
                  <a:srgbClr val="236EBF"/>
                </a:solidFill>
                <a:latin typeface="Fira Code iScript" charset="0"/>
              </a:rPr>
              <a:t>: </a:t>
            </a:r>
            <a:r>
              <a:rPr lang="en-US" sz="1800" dirty="0">
                <a:solidFill>
                  <a:srgbClr val="A44185"/>
                </a:solidFill>
                <a:latin typeface="Fira Code iScript" charset="0"/>
              </a:rPr>
              <a:t>'../assets/</a:t>
            </a:r>
            <a:r>
              <a:rPr lang="en-US" sz="1800" dirty="0" err="1">
                <a:solidFill>
                  <a:srgbClr val="A44185"/>
                </a:solidFill>
                <a:latin typeface="Fira Code iScript" charset="0"/>
              </a:rPr>
              <a:t>angular_solidBlack.png</a:t>
            </a:r>
            <a:r>
              <a:rPr lang="en-US" sz="1800" dirty="0">
                <a:solidFill>
                  <a:srgbClr val="A44185"/>
                </a:solidFill>
                <a:latin typeface="Fira Code iScript" charset="0"/>
              </a:rPr>
              <a:t>'</a:t>
            </a:r>
            <a:r>
              <a:rPr lang="en-US" sz="1800" dirty="0">
                <a:solidFill>
                  <a:srgbClr val="236EBF"/>
                </a:solidFill>
                <a:latin typeface="Fira Code iScript" charset="0"/>
              </a:rPr>
              <a:t>,</a:t>
            </a:r>
          </a:p>
          <a:p>
            <a:pPr marL="457189" lvl="1" indent="0">
              <a:buNone/>
            </a:pPr>
            <a:r>
              <a:rPr lang="en-US" sz="1800" dirty="0" smtClean="0">
                <a:solidFill>
                  <a:srgbClr val="236EBF"/>
                </a:solidFill>
                <a:latin typeface="Fira Code iScript" charset="0"/>
              </a:rPr>
              <a:t>	name</a:t>
            </a:r>
            <a:r>
              <a:rPr lang="en-US" sz="1800" dirty="0">
                <a:solidFill>
                  <a:srgbClr val="236EBF"/>
                </a:solidFill>
                <a:latin typeface="Fira Code iScript" charset="0"/>
              </a:rPr>
              <a:t>: </a:t>
            </a:r>
            <a:r>
              <a:rPr lang="en-US" sz="1800" dirty="0">
                <a:solidFill>
                  <a:srgbClr val="A44185"/>
                </a:solidFill>
                <a:latin typeface="Fira Code iScript" charset="0"/>
              </a:rPr>
              <a:t>'Angular Logo'</a:t>
            </a:r>
            <a:endParaRPr lang="en-US" sz="1800" dirty="0">
              <a:solidFill>
                <a:srgbClr val="236EBF"/>
              </a:solidFill>
              <a:latin typeface="Fira Code iScript" charset="0"/>
            </a:endParaRPr>
          </a:p>
          <a:p>
            <a:pPr marL="457189" lvl="1" indent="0">
              <a:buNone/>
            </a:pPr>
            <a:r>
              <a:rPr lang="en-US" sz="1800" dirty="0">
                <a:solidFill>
                  <a:srgbClr val="236EBF"/>
                </a:solidFill>
                <a:latin typeface="Fira Code iScript" charset="0"/>
              </a:rPr>
              <a:t>};</a:t>
            </a:r>
          </a:p>
          <a:p>
            <a:pPr marL="0" indent="0">
              <a:buNone/>
            </a:pPr>
            <a:r>
              <a:rPr lang="en-US" sz="1800" dirty="0">
                <a:solidFill>
                  <a:srgbClr val="236EBF"/>
                </a:solidFill>
                <a:latin typeface="Fira Code iScript" charset="0"/>
              </a:rPr>
              <a:t>}</a:t>
            </a:r>
          </a:p>
          <a:p>
            <a:pPr marL="0" indent="0">
              <a:buNone/>
            </a:pPr>
            <a:endParaRPr lang="en-US" sz="1800" dirty="0">
              <a:latin typeface="Fira Code iScript" charset="0"/>
              <a:ea typeface="Fira Code iScript" charset="0"/>
              <a:cs typeface="Fira Code iScript" charset="0"/>
            </a:endParaRPr>
          </a:p>
        </p:txBody>
      </p:sp>
      <p:sp>
        <p:nvSpPr>
          <p:cNvPr id="2" name="Title 1"/>
          <p:cNvSpPr>
            <a:spLocks noGrp="1"/>
          </p:cNvSpPr>
          <p:nvPr>
            <p:ph type="title"/>
          </p:nvPr>
        </p:nvSpPr>
        <p:spPr>
          <a:xfrm>
            <a:off x="838200" y="365130"/>
            <a:ext cx="10515600" cy="1039132"/>
          </a:xfrm>
        </p:spPr>
        <p:txBody>
          <a:bodyPr>
            <a:normAutofit/>
          </a:bodyPr>
          <a:lstStyle/>
          <a:p>
            <a:r>
              <a:rPr lang="en-US" dirty="0" smtClean="0"/>
              <a:t>Interpolation</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107</a:t>
            </a:fld>
            <a:endParaRPr lang="en-US" dirty="0"/>
          </a:p>
        </p:txBody>
      </p:sp>
    </p:spTree>
    <p:extLst>
      <p:ext uri="{BB962C8B-B14F-4D97-AF65-F5344CB8AC3E}">
        <p14:creationId xmlns:p14="http://schemas.microsoft.com/office/powerpoint/2010/main" val="4797550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Binding</a:t>
            </a:r>
            <a:br>
              <a:rPr lang="en-US" dirty="0" smtClean="0"/>
            </a:br>
            <a:r>
              <a:rPr lang="en-US" sz="2400" dirty="0">
                <a:solidFill>
                  <a:srgbClr val="5B9BD5"/>
                </a:solidFill>
              </a:rPr>
              <a:t>Four forms (types)</a:t>
            </a:r>
            <a:endParaRPr lang="en-US" dirty="0"/>
          </a:p>
        </p:txBody>
      </p:sp>
      <p:sp>
        <p:nvSpPr>
          <p:cNvPr id="4" name="Content Placeholder 3"/>
          <p:cNvSpPr>
            <a:spLocks noGrp="1"/>
          </p:cNvSpPr>
          <p:nvPr>
            <p:ph sz="half" idx="2"/>
          </p:nvPr>
        </p:nvSpPr>
        <p:spPr/>
        <p:txBody>
          <a:bodyPr/>
          <a:lstStyle/>
          <a:p>
            <a:r>
              <a:rPr lang="en-US" dirty="0" smtClean="0"/>
              <a:t>Interpolation</a:t>
            </a:r>
            <a:endParaRPr lang="en-US" dirty="0"/>
          </a:p>
          <a:p>
            <a:endParaRPr lang="en-US" dirty="0" smtClean="0"/>
          </a:p>
          <a:p>
            <a:r>
              <a:rPr lang="en-US" b="1" dirty="0" smtClean="0"/>
              <a:t>Property binding</a:t>
            </a:r>
            <a:endParaRPr lang="en-US" b="1" dirty="0"/>
          </a:p>
          <a:p>
            <a:endParaRPr lang="en-US" dirty="0" smtClean="0"/>
          </a:p>
          <a:p>
            <a:r>
              <a:rPr lang="en-US" dirty="0" smtClean="0"/>
              <a:t>Event binding</a:t>
            </a:r>
            <a:endParaRPr lang="en-US" dirty="0"/>
          </a:p>
          <a:p>
            <a:endParaRPr lang="en-US" dirty="0" smtClean="0"/>
          </a:p>
          <a:p>
            <a:r>
              <a:rPr lang="en-US" dirty="0" smtClean="0"/>
              <a:t>Two-way data binding</a:t>
            </a:r>
            <a:endParaRPr lang="en-US" dirty="0"/>
          </a:p>
        </p:txBody>
      </p:sp>
      <p:sp>
        <p:nvSpPr>
          <p:cNvPr id="7" name="TextBox 6"/>
          <p:cNvSpPr txBox="1"/>
          <p:nvPr/>
        </p:nvSpPr>
        <p:spPr>
          <a:xfrm>
            <a:off x="3505994" y="5461796"/>
            <a:ext cx="3363685" cy="307777"/>
          </a:xfrm>
          <a:prstGeom prst="rect">
            <a:avLst/>
          </a:prstGeom>
          <a:noFill/>
        </p:spPr>
        <p:txBody>
          <a:bodyPr wrap="square" rtlCol="0">
            <a:spAutoFit/>
          </a:bodyPr>
          <a:lstStyle/>
          <a:p>
            <a:r>
              <a:rPr lang="en-US" sz="1400" dirty="0">
                <a:solidFill>
                  <a:schemeClr val="accent3"/>
                </a:solidFill>
              </a:rPr>
              <a:t>Image from </a:t>
            </a:r>
            <a:r>
              <a:rPr lang="en-US" sz="1400" dirty="0" err="1">
                <a:solidFill>
                  <a:schemeClr val="accent3"/>
                </a:solidFill>
              </a:rPr>
              <a:t>angular.io</a:t>
            </a:r>
            <a:endParaRPr lang="en-US" sz="1400" dirty="0">
              <a:solidFill>
                <a:schemeClr val="accent3"/>
              </a:solidFill>
            </a:endParaRPr>
          </a:p>
        </p:txBody>
      </p:sp>
      <p:sp>
        <p:nvSpPr>
          <p:cNvPr id="11" name="Content Placeholder 10"/>
          <p:cNvSpPr>
            <a:spLocks noGrp="1"/>
          </p:cNvSpPr>
          <p:nvPr>
            <p:ph sz="half" idx="1"/>
          </p:nvPr>
        </p:nvSpPr>
        <p:spPr/>
        <p:txBody>
          <a:bodyPr/>
          <a:lstStyle/>
          <a:p>
            <a:pPr marL="0" indent="0">
              <a:lnSpc>
                <a:spcPct val="100000"/>
              </a:lnSpc>
              <a:spcBef>
                <a:spcPts val="0"/>
              </a:spcBef>
              <a:buNone/>
            </a:pPr>
            <a:endParaRPr lang="en-US" dirty="0"/>
          </a:p>
        </p:txBody>
      </p:sp>
      <p:pic>
        <p:nvPicPr>
          <p:cNvPr id="3" name="Picture 2"/>
          <p:cNvPicPr>
            <a:picLocks noChangeAspect="1"/>
          </p:cNvPicPr>
          <p:nvPr/>
        </p:nvPicPr>
        <p:blipFill>
          <a:blip r:embed="rId3"/>
          <a:stretch>
            <a:fillRect/>
          </a:stretch>
        </p:blipFill>
        <p:spPr>
          <a:xfrm>
            <a:off x="1442497" y="1939637"/>
            <a:ext cx="3745339" cy="3481779"/>
          </a:xfrm>
          <a:prstGeom prst="rect">
            <a:avLst/>
          </a:prstGeom>
        </p:spPr>
      </p:pic>
      <p:sp>
        <p:nvSpPr>
          <p:cNvPr id="5" name="Slide Number Placeholder 4"/>
          <p:cNvSpPr>
            <a:spLocks noGrp="1"/>
          </p:cNvSpPr>
          <p:nvPr>
            <p:ph type="sldNum" sz="quarter" idx="12"/>
          </p:nvPr>
        </p:nvSpPr>
        <p:spPr/>
        <p:txBody>
          <a:bodyPr/>
          <a:lstStyle/>
          <a:p>
            <a:fld id="{323DE9B6-CD69-2240-8AAD-0E79682D9385}" type="slidenum">
              <a:rPr lang="en-US" smtClean="0"/>
              <a:t>108</a:t>
            </a:fld>
            <a:endParaRPr lang="en-US" dirty="0"/>
          </a:p>
        </p:txBody>
      </p:sp>
    </p:spTree>
    <p:extLst>
      <p:ext uri="{BB962C8B-B14F-4D97-AF65-F5344CB8AC3E}">
        <p14:creationId xmlns:p14="http://schemas.microsoft.com/office/powerpoint/2010/main" val="280866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7"/>
            <a:ext cx="10515600" cy="1325563"/>
          </a:xfrm>
        </p:spPr>
        <p:txBody>
          <a:bodyPr/>
          <a:lstStyle/>
          <a:p>
            <a:r>
              <a:rPr lang="en-US" dirty="0" smtClean="0"/>
              <a:t>Property Binding</a:t>
            </a:r>
            <a:endParaRPr lang="en-US" sz="2400" dirty="0"/>
          </a:p>
        </p:txBody>
      </p:sp>
      <p:sp>
        <p:nvSpPr>
          <p:cNvPr id="4" name="TextBox 3"/>
          <p:cNvSpPr txBox="1"/>
          <p:nvPr/>
        </p:nvSpPr>
        <p:spPr>
          <a:xfrm>
            <a:off x="838200" y="1690690"/>
            <a:ext cx="10515600" cy="4289980"/>
          </a:xfrm>
          <a:prstGeom prst="rect">
            <a:avLst/>
          </a:prstGeom>
          <a:noFill/>
          <a:ln>
            <a:solidFill>
              <a:schemeClr val="accent3"/>
            </a:solidFill>
          </a:ln>
        </p:spPr>
        <p:txBody>
          <a:bodyPr wrap="square" rtlCol="0">
            <a:spAutoFit/>
          </a:bodyPr>
          <a:lstStyle/>
          <a:p>
            <a:r>
              <a:rPr lang="en-US" dirty="0">
                <a:solidFill>
                  <a:srgbClr val="7B30D0"/>
                </a:solidFill>
                <a:latin typeface="Fira Code iScript" charset="0"/>
              </a:rPr>
              <a:t>import</a:t>
            </a:r>
            <a:r>
              <a:rPr lang="en-US" dirty="0">
                <a:solidFill>
                  <a:srgbClr val="236EBF"/>
                </a:solidFill>
                <a:latin typeface="Fira Code iScript" charset="0"/>
              </a:rPr>
              <a:t> { </a:t>
            </a:r>
            <a:r>
              <a:rPr lang="en-US" dirty="0">
                <a:solidFill>
                  <a:srgbClr val="2F86D2"/>
                </a:solidFill>
                <a:latin typeface="Fira Code iScript" charset="0"/>
              </a:rPr>
              <a:t>Component</a:t>
            </a:r>
            <a:r>
              <a:rPr lang="en-US" dirty="0">
                <a:solidFill>
                  <a:srgbClr val="236EBF"/>
                </a:solidFill>
                <a:latin typeface="Fira Code iScript" charset="0"/>
              </a:rPr>
              <a:t> } </a:t>
            </a:r>
            <a:r>
              <a:rPr lang="en-US" dirty="0">
                <a:solidFill>
                  <a:srgbClr val="7B30D0"/>
                </a:solidFill>
                <a:latin typeface="Fira Code iScript" charset="0"/>
              </a:rPr>
              <a:t>from</a:t>
            </a:r>
            <a:r>
              <a:rPr lang="en-US" dirty="0">
                <a:solidFill>
                  <a:srgbClr val="236EBF"/>
                </a:solidFill>
                <a:latin typeface="Fira Code iScript" charset="0"/>
              </a:rPr>
              <a:t> </a:t>
            </a:r>
            <a:r>
              <a:rPr lang="en-US" dirty="0">
                <a:solidFill>
                  <a:srgbClr val="A44185"/>
                </a:solidFill>
                <a:latin typeface="Fira Code iScript" charset="0"/>
              </a:rPr>
              <a:t>'@angular/core'</a:t>
            </a:r>
            <a:r>
              <a:rPr lang="en-US" dirty="0">
                <a:solidFill>
                  <a:srgbClr val="236EBF"/>
                </a:solidFill>
                <a:latin typeface="Fira Code iScript" charset="0"/>
              </a:rPr>
              <a:t>;</a:t>
            </a:r>
          </a:p>
          <a:p>
            <a:r>
              <a:rPr lang="en-US" dirty="0">
                <a:solidFill>
                  <a:srgbClr val="236EBF"/>
                </a:solidFill>
                <a:latin typeface="Fira Code iScript" charset="0"/>
              </a:rPr>
              <a:t/>
            </a:r>
            <a:br>
              <a:rPr lang="en-US" dirty="0">
                <a:solidFill>
                  <a:srgbClr val="236EBF"/>
                </a:solidFill>
                <a:latin typeface="Fira Code iScript" charset="0"/>
              </a:rPr>
            </a:br>
            <a:r>
              <a:rPr lang="en-US" dirty="0">
                <a:solidFill>
                  <a:srgbClr val="236EBF"/>
                </a:solidFill>
                <a:latin typeface="Fira Code iScript" charset="0"/>
              </a:rPr>
              <a:t>@</a:t>
            </a:r>
            <a:r>
              <a:rPr lang="en-US" dirty="0">
                <a:solidFill>
                  <a:srgbClr val="B1108E"/>
                </a:solidFill>
                <a:latin typeface="Fira Code iScript" charset="0"/>
              </a:rPr>
              <a:t>Component</a:t>
            </a:r>
            <a:r>
              <a:rPr lang="en-US" dirty="0">
                <a:solidFill>
                  <a:srgbClr val="236EBF"/>
                </a:solidFill>
                <a:latin typeface="Fira Code iScript" charset="0"/>
              </a:rPr>
              <a:t>({</a:t>
            </a:r>
          </a:p>
          <a:p>
            <a:pPr lvl="1"/>
            <a:r>
              <a:rPr lang="en-US" dirty="0">
                <a:solidFill>
                  <a:srgbClr val="236EBF"/>
                </a:solidFill>
                <a:latin typeface="Fira Code iScript" charset="0"/>
              </a:rPr>
              <a:t>selector: </a:t>
            </a:r>
            <a:r>
              <a:rPr lang="en-US" dirty="0" smtClean="0">
                <a:solidFill>
                  <a:srgbClr val="A44185"/>
                </a:solidFill>
                <a:latin typeface="Fira Code iScript" charset="0"/>
              </a:rPr>
              <a:t>'app-root'</a:t>
            </a:r>
            <a:r>
              <a:rPr lang="en-US" dirty="0" smtClean="0">
                <a:solidFill>
                  <a:srgbClr val="236EBF"/>
                </a:solidFill>
                <a:latin typeface="Fira Code iScript" charset="0"/>
              </a:rPr>
              <a:t>,</a:t>
            </a:r>
            <a:endParaRPr lang="en-US" dirty="0">
              <a:solidFill>
                <a:srgbClr val="236EBF"/>
              </a:solidFill>
              <a:latin typeface="Fira Code iScript" charset="0"/>
            </a:endParaRPr>
          </a:p>
          <a:p>
            <a:pPr lvl="1"/>
            <a:r>
              <a:rPr lang="en-US" dirty="0">
                <a:solidFill>
                  <a:srgbClr val="236EBF"/>
                </a:solidFill>
                <a:latin typeface="Fira Code iScript" charset="0"/>
              </a:rPr>
              <a:t>template: </a:t>
            </a:r>
            <a:r>
              <a:rPr lang="en-US" dirty="0">
                <a:solidFill>
                  <a:srgbClr val="A44185"/>
                </a:solidFill>
                <a:latin typeface="Fira Code iScript" charset="0"/>
              </a:rPr>
              <a:t>`</a:t>
            </a:r>
            <a:endParaRPr lang="en-US" dirty="0">
              <a:solidFill>
                <a:srgbClr val="236EBF"/>
              </a:solidFill>
              <a:latin typeface="Fira Code iScript" charset="0"/>
            </a:endParaRPr>
          </a:p>
          <a:p>
            <a:pPr lvl="1"/>
            <a:r>
              <a:rPr lang="en-US" dirty="0">
                <a:solidFill>
                  <a:srgbClr val="236EBF"/>
                </a:solidFill>
                <a:latin typeface="Fira Code iScript" charset="0"/>
              </a:rPr>
              <a:t>&lt;</a:t>
            </a:r>
            <a:r>
              <a:rPr lang="en-US" dirty="0" err="1">
                <a:solidFill>
                  <a:srgbClr val="0444AC"/>
                </a:solidFill>
                <a:latin typeface="Fira Code iScript" charset="0"/>
              </a:rPr>
              <a:t>img</a:t>
            </a:r>
            <a:r>
              <a:rPr lang="en-US" dirty="0">
                <a:solidFill>
                  <a:srgbClr val="236EBF"/>
                </a:solidFill>
                <a:latin typeface="Fira Code iScript" charset="0"/>
              </a:rPr>
              <a:t> </a:t>
            </a:r>
            <a:r>
              <a:rPr lang="en-US" b="1" i="1" dirty="0">
                <a:solidFill>
                  <a:srgbClr val="DF8618"/>
                </a:solidFill>
                <a:latin typeface="Fira Code iScript" charset="0"/>
              </a:rPr>
              <a:t>[</a:t>
            </a:r>
            <a:r>
              <a:rPr lang="en-US" b="1" i="1" dirty="0" err="1">
                <a:solidFill>
                  <a:srgbClr val="DF8618"/>
                </a:solidFill>
                <a:latin typeface="Fira Code iScript" charset="0"/>
              </a:rPr>
              <a:t>src</a:t>
            </a:r>
            <a:r>
              <a:rPr lang="en-US" b="1" i="1" dirty="0">
                <a:solidFill>
                  <a:srgbClr val="DF8618"/>
                </a:solidFill>
                <a:latin typeface="Fira Code iScript" charset="0"/>
              </a:rPr>
              <a:t>]</a:t>
            </a:r>
            <a:r>
              <a:rPr lang="en-US" b="1" dirty="0">
                <a:solidFill>
                  <a:srgbClr val="7B30D0"/>
                </a:solidFill>
                <a:latin typeface="Fira Code iScript" charset="0"/>
              </a:rPr>
              <a:t>=</a:t>
            </a:r>
            <a:r>
              <a:rPr lang="en-US" b="1" dirty="0">
                <a:solidFill>
                  <a:srgbClr val="236EBF"/>
                </a:solidFill>
                <a:latin typeface="Fira Code iScript" charset="0"/>
              </a:rPr>
              <a:t>"</a:t>
            </a:r>
            <a:r>
              <a:rPr lang="en-US" b="1" dirty="0" err="1">
                <a:solidFill>
                  <a:srgbClr val="2F86D2"/>
                </a:solidFill>
                <a:latin typeface="Fira Code iScript" charset="0"/>
              </a:rPr>
              <a:t>image</a:t>
            </a:r>
            <a:r>
              <a:rPr lang="en-US" b="1" dirty="0" err="1">
                <a:solidFill>
                  <a:srgbClr val="236EBF"/>
                </a:solidFill>
                <a:latin typeface="Fira Code iScript" charset="0"/>
              </a:rPr>
              <a:t>.</a:t>
            </a:r>
            <a:r>
              <a:rPr lang="en-US" b="1" dirty="0" err="1">
                <a:solidFill>
                  <a:srgbClr val="2F86D2"/>
                </a:solidFill>
                <a:latin typeface="Fira Code iScript" charset="0"/>
              </a:rPr>
              <a:t>path</a:t>
            </a:r>
            <a:r>
              <a:rPr lang="en-US" b="1" dirty="0">
                <a:solidFill>
                  <a:srgbClr val="236EBF"/>
                </a:solidFill>
                <a:latin typeface="Fira Code iScript" charset="0"/>
              </a:rPr>
              <a:t>" </a:t>
            </a:r>
            <a:r>
              <a:rPr lang="en-US" b="1" i="1" dirty="0">
                <a:solidFill>
                  <a:srgbClr val="DF8618"/>
                </a:solidFill>
                <a:latin typeface="Fira Code iScript" charset="0"/>
              </a:rPr>
              <a:t>[title]</a:t>
            </a:r>
            <a:r>
              <a:rPr lang="en-US" b="1" dirty="0">
                <a:solidFill>
                  <a:srgbClr val="7B30D0"/>
                </a:solidFill>
                <a:latin typeface="Fira Code iScript" charset="0"/>
              </a:rPr>
              <a:t>=</a:t>
            </a:r>
            <a:r>
              <a:rPr lang="en-US" b="1" dirty="0">
                <a:solidFill>
                  <a:srgbClr val="236EBF"/>
                </a:solidFill>
                <a:latin typeface="Fira Code iScript" charset="0"/>
              </a:rPr>
              <a:t>"</a:t>
            </a:r>
            <a:r>
              <a:rPr lang="en-US" b="1" dirty="0" err="1">
                <a:solidFill>
                  <a:srgbClr val="2F86D2"/>
                </a:solidFill>
                <a:latin typeface="Fira Code iScript" charset="0"/>
              </a:rPr>
              <a:t>image</a:t>
            </a:r>
            <a:r>
              <a:rPr lang="en-US" b="1" dirty="0" err="1">
                <a:solidFill>
                  <a:srgbClr val="236EBF"/>
                </a:solidFill>
                <a:latin typeface="Fira Code iScript" charset="0"/>
              </a:rPr>
              <a:t>.name</a:t>
            </a:r>
            <a:r>
              <a:rPr lang="en-US" b="1" dirty="0">
                <a:solidFill>
                  <a:srgbClr val="236EBF"/>
                </a:solidFill>
                <a:latin typeface="Fira Code iScript" charset="0"/>
              </a:rPr>
              <a:t>"</a:t>
            </a:r>
          </a:p>
          <a:p>
            <a:pPr lvl="1"/>
            <a:r>
              <a:rPr lang="en-US" b="1" i="1" dirty="0" smtClean="0">
                <a:solidFill>
                  <a:srgbClr val="DF8618"/>
                </a:solidFill>
                <a:latin typeface="Fira Code iScript" charset="0"/>
              </a:rPr>
              <a:t>    [</a:t>
            </a:r>
            <a:r>
              <a:rPr lang="en-US" b="1" i="1" dirty="0">
                <a:solidFill>
                  <a:srgbClr val="DF8618"/>
                </a:solidFill>
                <a:latin typeface="Fira Code iScript" charset="0"/>
              </a:rPr>
              <a:t>alt]</a:t>
            </a:r>
            <a:r>
              <a:rPr lang="en-US" b="1" dirty="0">
                <a:solidFill>
                  <a:srgbClr val="7B30D0"/>
                </a:solidFill>
                <a:latin typeface="Fira Code iScript" charset="0"/>
              </a:rPr>
              <a:t>=</a:t>
            </a:r>
            <a:r>
              <a:rPr lang="en-US" b="1" dirty="0">
                <a:solidFill>
                  <a:srgbClr val="236EBF"/>
                </a:solidFill>
                <a:latin typeface="Fira Code iScript" charset="0"/>
              </a:rPr>
              <a:t>"</a:t>
            </a:r>
            <a:r>
              <a:rPr lang="en-US" b="1" dirty="0" err="1">
                <a:solidFill>
                  <a:srgbClr val="2F86D2"/>
                </a:solidFill>
                <a:latin typeface="Fira Code iScript" charset="0"/>
              </a:rPr>
              <a:t>image</a:t>
            </a:r>
            <a:r>
              <a:rPr lang="en-US" b="1" dirty="0" err="1">
                <a:solidFill>
                  <a:srgbClr val="236EBF"/>
                </a:solidFill>
                <a:latin typeface="Fira Code iScript" charset="0"/>
              </a:rPr>
              <a:t>.name</a:t>
            </a:r>
            <a:r>
              <a:rPr lang="en-US" b="1" dirty="0" smtClean="0">
                <a:solidFill>
                  <a:srgbClr val="236EBF"/>
                </a:solidFill>
                <a:latin typeface="Fira Code iScript" charset="0"/>
              </a:rPr>
              <a:t>"</a:t>
            </a:r>
            <a:r>
              <a:rPr lang="en-US" dirty="0" smtClean="0">
                <a:solidFill>
                  <a:srgbClr val="236EBF"/>
                </a:solidFill>
                <a:latin typeface="Fira Code iScript" charset="0"/>
              </a:rPr>
              <a:t>&gt;</a:t>
            </a:r>
            <a:endParaRPr lang="en-US" dirty="0">
              <a:solidFill>
                <a:srgbClr val="236EBF"/>
              </a:solidFill>
              <a:latin typeface="Fira Code iScript" charset="0"/>
            </a:endParaRPr>
          </a:p>
          <a:p>
            <a:pPr lvl="1"/>
            <a:r>
              <a:rPr lang="en-US" dirty="0">
                <a:solidFill>
                  <a:srgbClr val="A44185"/>
                </a:solidFill>
                <a:latin typeface="Fira Code iScript" charset="0"/>
              </a:rPr>
              <a:t>`</a:t>
            </a:r>
            <a:r>
              <a:rPr lang="en-US" dirty="0">
                <a:solidFill>
                  <a:srgbClr val="236EBF"/>
                </a:solidFill>
                <a:latin typeface="Fira Code iScript" charset="0"/>
              </a:rPr>
              <a:t>,</a:t>
            </a:r>
          </a:p>
          <a:p>
            <a:r>
              <a:rPr lang="en-US" dirty="0">
                <a:solidFill>
                  <a:srgbClr val="236EBF"/>
                </a:solidFill>
                <a:latin typeface="Fira Code iScript" charset="0"/>
              </a:rPr>
              <a:t>})</a:t>
            </a:r>
          </a:p>
          <a:p>
            <a:r>
              <a:rPr lang="en-US" dirty="0">
                <a:solidFill>
                  <a:srgbClr val="7B30D0"/>
                </a:solidFill>
                <a:latin typeface="Fira Code iScript" charset="0"/>
              </a:rPr>
              <a:t>export</a:t>
            </a:r>
            <a:r>
              <a:rPr lang="en-US" dirty="0">
                <a:solidFill>
                  <a:srgbClr val="236EBF"/>
                </a:solidFill>
                <a:latin typeface="Fira Code iScript" charset="0"/>
              </a:rPr>
              <a:t> </a:t>
            </a:r>
            <a:r>
              <a:rPr lang="en-US" dirty="0">
                <a:solidFill>
                  <a:srgbClr val="0991B6"/>
                </a:solidFill>
                <a:latin typeface="Fira Code iScript" charset="0"/>
              </a:rPr>
              <a:t>class</a:t>
            </a:r>
            <a:r>
              <a:rPr lang="en-US" dirty="0">
                <a:solidFill>
                  <a:srgbClr val="236EBF"/>
                </a:solidFill>
                <a:latin typeface="Fira Code iScript" charset="0"/>
              </a:rPr>
              <a:t> </a:t>
            </a:r>
            <a:r>
              <a:rPr lang="en-US" dirty="0" err="1" smtClean="0">
                <a:solidFill>
                  <a:srgbClr val="0444AC"/>
                </a:solidFill>
                <a:latin typeface="Fira Code iScript" charset="0"/>
              </a:rPr>
              <a:t>AppComponent</a:t>
            </a:r>
            <a:r>
              <a:rPr lang="en-US" dirty="0" smtClean="0">
                <a:solidFill>
                  <a:srgbClr val="236EBF"/>
                </a:solidFill>
                <a:latin typeface="Fira Code iScript" charset="0"/>
              </a:rPr>
              <a:t> </a:t>
            </a:r>
            <a:r>
              <a:rPr lang="en-US" dirty="0">
                <a:solidFill>
                  <a:srgbClr val="236EBF"/>
                </a:solidFill>
                <a:latin typeface="Fira Code iScript" charset="0"/>
              </a:rPr>
              <a:t>{</a:t>
            </a:r>
          </a:p>
          <a:p>
            <a:pPr lvl="1"/>
            <a:r>
              <a:rPr lang="en-US" dirty="0">
                <a:solidFill>
                  <a:srgbClr val="2F86D2"/>
                </a:solidFill>
                <a:latin typeface="Fira Code iScript" charset="0"/>
              </a:rPr>
              <a:t>image</a:t>
            </a:r>
            <a:r>
              <a:rPr lang="en-US" dirty="0">
                <a:solidFill>
                  <a:srgbClr val="236EBF"/>
                </a:solidFill>
                <a:latin typeface="Fira Code iScript" charset="0"/>
              </a:rPr>
              <a:t> </a:t>
            </a:r>
            <a:r>
              <a:rPr lang="en-US" dirty="0">
                <a:solidFill>
                  <a:srgbClr val="7B30D0"/>
                </a:solidFill>
                <a:latin typeface="Fira Code iScript" charset="0"/>
              </a:rPr>
              <a:t>=</a:t>
            </a:r>
            <a:r>
              <a:rPr lang="en-US" dirty="0">
                <a:solidFill>
                  <a:srgbClr val="236EBF"/>
                </a:solidFill>
                <a:latin typeface="Fira Code iScript" charset="0"/>
              </a:rPr>
              <a:t> </a:t>
            </a:r>
            <a:r>
              <a:rPr lang="en-US" dirty="0" smtClean="0">
                <a:solidFill>
                  <a:srgbClr val="236EBF"/>
                </a:solidFill>
                <a:latin typeface="Fira Code iScript" charset="0"/>
              </a:rPr>
              <a:t>{</a:t>
            </a:r>
            <a:endParaRPr lang="en-US" dirty="0">
              <a:solidFill>
                <a:srgbClr val="236EBF"/>
              </a:solidFill>
              <a:latin typeface="Fira Code iScript" charset="0"/>
            </a:endParaRPr>
          </a:p>
          <a:p>
            <a:pPr lvl="2"/>
            <a:r>
              <a:rPr lang="en-US" dirty="0">
                <a:solidFill>
                  <a:srgbClr val="236EBF"/>
                </a:solidFill>
                <a:latin typeface="Fira Code iScript" charset="0"/>
              </a:rPr>
              <a:t>path: </a:t>
            </a:r>
            <a:r>
              <a:rPr lang="en-US" dirty="0" smtClean="0">
                <a:solidFill>
                  <a:srgbClr val="A44185"/>
                </a:solidFill>
                <a:latin typeface="Fira Code iScript" charset="0"/>
              </a:rPr>
              <a:t>'../../assets/</a:t>
            </a:r>
            <a:r>
              <a:rPr lang="en-US" dirty="0" err="1" smtClean="0">
                <a:solidFill>
                  <a:srgbClr val="A44185"/>
                </a:solidFill>
                <a:latin typeface="Fira Code iScript" charset="0"/>
              </a:rPr>
              <a:t>angularlogo.png</a:t>
            </a:r>
            <a:r>
              <a:rPr lang="en-US" dirty="0" smtClean="0">
                <a:solidFill>
                  <a:srgbClr val="A44185"/>
                </a:solidFill>
                <a:latin typeface="Fira Code iScript" charset="0"/>
              </a:rPr>
              <a:t>'</a:t>
            </a:r>
            <a:r>
              <a:rPr lang="en-US" dirty="0" smtClean="0">
                <a:solidFill>
                  <a:srgbClr val="236EBF"/>
                </a:solidFill>
                <a:latin typeface="Fira Code iScript" charset="0"/>
              </a:rPr>
              <a:t>,</a:t>
            </a:r>
            <a:endParaRPr lang="en-US" dirty="0">
              <a:solidFill>
                <a:srgbClr val="236EBF"/>
              </a:solidFill>
              <a:latin typeface="Fira Code iScript" charset="0"/>
            </a:endParaRPr>
          </a:p>
          <a:p>
            <a:pPr lvl="2"/>
            <a:r>
              <a:rPr lang="en-US" dirty="0">
                <a:solidFill>
                  <a:srgbClr val="236EBF"/>
                </a:solidFill>
                <a:latin typeface="Fira Code iScript" charset="0"/>
              </a:rPr>
              <a:t>name: </a:t>
            </a:r>
            <a:r>
              <a:rPr lang="en-US" dirty="0">
                <a:solidFill>
                  <a:srgbClr val="A44185"/>
                </a:solidFill>
                <a:latin typeface="Fira Code iScript" charset="0"/>
              </a:rPr>
              <a:t>'Angular Logo'</a:t>
            </a:r>
            <a:r>
              <a:rPr lang="en-US" dirty="0">
                <a:solidFill>
                  <a:srgbClr val="236EBF"/>
                </a:solidFill>
                <a:latin typeface="Fira Code iScript" charset="0"/>
              </a:rPr>
              <a:t>,</a:t>
            </a:r>
          </a:p>
          <a:p>
            <a:pPr lvl="1"/>
            <a:r>
              <a:rPr lang="en-US" dirty="0">
                <a:solidFill>
                  <a:srgbClr val="236EBF"/>
                </a:solidFill>
                <a:latin typeface="Fira Code iScript" charset="0"/>
              </a:rPr>
              <a:t>};</a:t>
            </a:r>
          </a:p>
          <a:p>
            <a:r>
              <a:rPr lang="en-US" dirty="0" smtClean="0">
                <a:solidFill>
                  <a:srgbClr val="236EBF"/>
                </a:solidFill>
                <a:latin typeface="Fira Code iScript" charset="0"/>
              </a:rPr>
              <a:t>}        </a:t>
            </a:r>
            <a:endParaRPr lang="en-US" b="0" dirty="0">
              <a:solidFill>
                <a:srgbClr val="236EBF"/>
              </a:solidFill>
              <a:effectLst/>
              <a:latin typeface="Fira Code iScript" charset="0"/>
            </a:endParaRPr>
          </a:p>
        </p:txBody>
      </p:sp>
      <p:sp>
        <p:nvSpPr>
          <p:cNvPr id="3" name="Slide Number Placeholder 2"/>
          <p:cNvSpPr>
            <a:spLocks noGrp="1"/>
          </p:cNvSpPr>
          <p:nvPr>
            <p:ph type="sldNum" sz="quarter" idx="12"/>
          </p:nvPr>
        </p:nvSpPr>
        <p:spPr/>
        <p:txBody>
          <a:bodyPr/>
          <a:lstStyle/>
          <a:p>
            <a:fld id="{E5454087-695C-AC43-AA7F-3C3895E55714}" type="slidenum">
              <a:rPr lang="en-US" smtClean="0"/>
              <a:t>109</a:t>
            </a:fld>
            <a:endParaRPr lang="en-US" dirty="0"/>
          </a:p>
        </p:txBody>
      </p:sp>
    </p:spTree>
    <p:extLst>
      <p:ext uri="{BB962C8B-B14F-4D97-AF65-F5344CB8AC3E}">
        <p14:creationId xmlns:p14="http://schemas.microsoft.com/office/powerpoint/2010/main" val="15315062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Uninstalling Dependencies</a:t>
            </a:r>
            <a:endParaRPr lang="en-US" dirty="0"/>
          </a:p>
        </p:txBody>
      </p:sp>
      <p:sp>
        <p:nvSpPr>
          <p:cNvPr id="3" name="Content Placeholder 2"/>
          <p:cNvSpPr>
            <a:spLocks noGrp="1"/>
          </p:cNvSpPr>
          <p:nvPr>
            <p:ph idx="1"/>
          </p:nvPr>
        </p:nvSpPr>
        <p:spPr/>
        <p:txBody>
          <a:bodyPr/>
          <a:lstStyle/>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uninstall </a:t>
            </a:r>
            <a:r>
              <a:rPr lang="en-US" sz="1800" dirty="0" smtClean="0">
                <a:latin typeface="Roboto Mono" charset="0"/>
                <a:ea typeface="Roboto Mono" charset="0"/>
                <a:cs typeface="Roboto Mono" charset="0"/>
              </a:rPr>
              <a:t>lite-server -</a:t>
            </a:r>
            <a:r>
              <a:rPr lang="en-US" sz="1800" dirty="0">
                <a:latin typeface="Roboto Mono" charset="0"/>
                <a:ea typeface="Roboto Mono" charset="0"/>
                <a:cs typeface="Roboto Mono" charset="0"/>
              </a:rPr>
              <a:t>g </a:t>
            </a:r>
            <a:r>
              <a:rPr lang="en-US" sz="1800" dirty="0">
                <a:solidFill>
                  <a:schemeClr val="tx1">
                    <a:lumMod val="65000"/>
                    <a:lumOff val="35000"/>
                  </a:schemeClr>
                </a:solidFill>
                <a:latin typeface="Roboto Mono" charset="0"/>
                <a:ea typeface="Roboto Mono" charset="0"/>
                <a:cs typeface="Roboto Mono" charset="0"/>
              </a:rPr>
              <a:t>//uninstall a global dependency</a:t>
            </a: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uninstall </a:t>
            </a:r>
            <a:r>
              <a:rPr lang="en-US" sz="1800" dirty="0" err="1" smtClean="0">
                <a:latin typeface="Roboto Mono" charset="0"/>
                <a:ea typeface="Roboto Mono" charset="0"/>
                <a:cs typeface="Roboto Mono" charset="0"/>
              </a:rPr>
              <a:t>rxjs</a:t>
            </a:r>
            <a:r>
              <a:rPr lang="en-US" sz="1800" dirty="0" smtClean="0">
                <a:latin typeface="Roboto Mono" charset="0"/>
                <a:ea typeface="Roboto Mono" charset="0"/>
                <a:cs typeface="Roboto Mono" charset="0"/>
              </a:rPr>
              <a:t> --</a:t>
            </a:r>
            <a:r>
              <a:rPr lang="en-US" sz="1800" dirty="0">
                <a:latin typeface="Roboto Mono" charset="0"/>
                <a:ea typeface="Roboto Mono" charset="0"/>
                <a:cs typeface="Roboto Mono" charset="0"/>
              </a:rPr>
              <a:t>save </a:t>
            </a:r>
            <a:r>
              <a:rPr lang="en-US" sz="1800" dirty="0">
                <a:solidFill>
                  <a:schemeClr val="tx1">
                    <a:lumMod val="65000"/>
                    <a:lumOff val="35000"/>
                  </a:schemeClr>
                </a:solidFill>
                <a:latin typeface="Roboto Mono" charset="0"/>
                <a:ea typeface="Roboto Mono" charset="0"/>
                <a:cs typeface="Roboto Mono" charset="0"/>
              </a:rPr>
              <a:t>//uninstall a local dependency</a:t>
            </a:r>
          </a:p>
          <a:p>
            <a:pPr marL="0" indent="0">
              <a:lnSpc>
                <a:spcPct val="100000"/>
              </a:lnSpc>
              <a:spcBef>
                <a:spcPts val="0"/>
              </a:spcBef>
              <a:buNone/>
            </a:pPr>
            <a:endParaRPr lang="en-US" sz="1800" dirty="0">
              <a:solidFill>
                <a:schemeClr val="tx1">
                  <a:lumMod val="65000"/>
                  <a:lumOff val="35000"/>
                </a:schemeClr>
              </a:solidFill>
              <a:latin typeface="Roboto Mono" charset="0"/>
              <a:ea typeface="Roboto Mono" charset="0"/>
              <a:cs typeface="Roboto Mono" charset="0"/>
            </a:endParaRPr>
          </a:p>
          <a:p>
            <a:pPr marL="0" indent="0">
              <a:lnSpc>
                <a:spcPct val="100000"/>
              </a:lnSpc>
              <a:spcBef>
                <a:spcPts val="0"/>
              </a:spcBef>
              <a:buNone/>
            </a:pPr>
            <a:endParaRPr lang="en-US" dirty="0" smtClean="0"/>
          </a:p>
          <a:p>
            <a:pPr marL="0" indent="0">
              <a:lnSpc>
                <a:spcPct val="100000"/>
              </a:lnSpc>
              <a:spcBef>
                <a:spcPts val="0"/>
              </a:spcBef>
              <a:buNone/>
            </a:pP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11</a:t>
            </a:fld>
            <a:endParaRPr lang="en-US" dirty="0"/>
          </a:p>
        </p:txBody>
      </p:sp>
    </p:spTree>
    <p:extLst>
      <p:ext uri="{BB962C8B-B14F-4D97-AF65-F5344CB8AC3E}">
        <p14:creationId xmlns:p14="http://schemas.microsoft.com/office/powerpoint/2010/main" val="730675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Data Binding</a:t>
            </a:r>
            <a:br>
              <a:rPr lang="en-US" dirty="0" smtClean="0"/>
            </a:br>
            <a:r>
              <a:rPr lang="en-US" sz="3200" dirty="0" smtClean="0"/>
              <a:t>Interpolation &amp; Property Binding</a:t>
            </a:r>
            <a:endParaRPr lang="en-US" sz="3200"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a:t>
            </a:r>
            <a:r>
              <a:rPr lang="en-US" sz="2000" dirty="0" smtClean="0">
                <a:solidFill>
                  <a:schemeClr val="bg2">
                    <a:lumMod val="50000"/>
                  </a:schemeClr>
                </a:solidFill>
              </a:rPr>
              <a:t>interpolation</a:t>
            </a:r>
          </a:p>
          <a:p>
            <a:r>
              <a:rPr lang="en-US" sz="1900" dirty="0">
                <a:solidFill>
                  <a:schemeClr val="bg2">
                    <a:lumMod val="50000"/>
                  </a:schemeClr>
                </a:solidFill>
              </a:rPr>
              <a:t>c</a:t>
            </a:r>
            <a:r>
              <a:rPr lang="en-US" sz="1900" dirty="0" smtClean="0">
                <a:solidFill>
                  <a:schemeClr val="bg2">
                    <a:lumMod val="50000"/>
                  </a:schemeClr>
                </a:solidFill>
              </a:rPr>
              <a:t>ode\demos\property-binding</a:t>
            </a:r>
            <a:endParaRPr lang="en-US" dirty="0" smtClean="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110</a:t>
            </a:fld>
            <a:endParaRPr lang="en-US" dirty="0"/>
          </a:p>
        </p:txBody>
      </p:sp>
    </p:spTree>
    <p:extLst>
      <p:ext uri="{BB962C8B-B14F-4D97-AF65-F5344CB8AC3E}">
        <p14:creationId xmlns:p14="http://schemas.microsoft.com/office/powerpoint/2010/main" val="18212733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 Property</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@Input</a:t>
            </a:r>
          </a:p>
          <a:p>
            <a:pPr lvl="1"/>
            <a:r>
              <a:rPr lang="en-US" dirty="0"/>
              <a:t>Decorator that marks a class field as an input </a:t>
            </a:r>
            <a:r>
              <a:rPr lang="en-US" dirty="0" smtClean="0"/>
              <a:t>property</a:t>
            </a:r>
          </a:p>
          <a:p>
            <a:r>
              <a:rPr lang="en-US" dirty="0" smtClean="0"/>
              <a:t>Property Binding </a:t>
            </a:r>
            <a:r>
              <a:rPr lang="en-US" dirty="0"/>
              <a:t>to a Component </a:t>
            </a:r>
            <a:r>
              <a:rPr lang="en-US" dirty="0" smtClean="0"/>
              <a:t>Property</a:t>
            </a:r>
          </a:p>
          <a:p>
            <a:pPr marL="0" indent="0">
              <a:buNone/>
            </a:pPr>
            <a:r>
              <a:rPr lang="en-US" sz="2100" dirty="0">
                <a:solidFill>
                  <a:srgbClr val="236EBF"/>
                </a:solidFill>
                <a:latin typeface="Fira Code iScript" charset="0"/>
              </a:rPr>
              <a:t>@</a:t>
            </a:r>
            <a:r>
              <a:rPr lang="en-US" sz="2100" dirty="0">
                <a:solidFill>
                  <a:srgbClr val="B1108E"/>
                </a:solidFill>
                <a:latin typeface="Fira Code iScript" charset="0"/>
              </a:rPr>
              <a:t>Component</a:t>
            </a:r>
            <a:r>
              <a:rPr lang="en-US" sz="2100" dirty="0">
                <a:solidFill>
                  <a:srgbClr val="236EBF"/>
                </a:solidFill>
                <a:latin typeface="Fira Code iScript" charset="0"/>
              </a:rPr>
              <a:t>({</a:t>
            </a:r>
          </a:p>
          <a:p>
            <a:pPr marL="457189" lvl="1" indent="0">
              <a:buNone/>
            </a:pPr>
            <a:r>
              <a:rPr lang="en-US" sz="2100" dirty="0">
                <a:solidFill>
                  <a:srgbClr val="236EBF"/>
                </a:solidFill>
                <a:latin typeface="Fira Code iScript" charset="0"/>
              </a:rPr>
              <a:t>selector: </a:t>
            </a:r>
            <a:r>
              <a:rPr lang="en-US" sz="2100" dirty="0">
                <a:solidFill>
                  <a:srgbClr val="A44185"/>
                </a:solidFill>
                <a:latin typeface="Fira Code iScript" charset="0"/>
              </a:rPr>
              <a:t>'app-root'</a:t>
            </a:r>
            <a:r>
              <a:rPr lang="en-US" sz="2100" dirty="0">
                <a:solidFill>
                  <a:srgbClr val="236EBF"/>
                </a:solidFill>
                <a:latin typeface="Fira Code iScript" charset="0"/>
              </a:rPr>
              <a:t>,</a:t>
            </a:r>
          </a:p>
          <a:p>
            <a:pPr marL="457189" lvl="1" indent="0">
              <a:buNone/>
            </a:pPr>
            <a:r>
              <a:rPr lang="en-US" sz="2100" dirty="0">
                <a:solidFill>
                  <a:srgbClr val="236EBF"/>
                </a:solidFill>
                <a:latin typeface="Fira Code iScript" charset="0"/>
              </a:rPr>
              <a:t>template: </a:t>
            </a:r>
            <a:r>
              <a:rPr lang="en-US" sz="2100" dirty="0">
                <a:solidFill>
                  <a:srgbClr val="A44185"/>
                </a:solidFill>
                <a:latin typeface="Fira Code iScript" charset="0"/>
              </a:rPr>
              <a:t>`</a:t>
            </a:r>
            <a:endParaRPr lang="en-US" sz="2100" dirty="0">
              <a:solidFill>
                <a:srgbClr val="236EBF"/>
              </a:solidFill>
              <a:latin typeface="Fira Code iScript" charset="0"/>
            </a:endParaRPr>
          </a:p>
          <a:p>
            <a:pPr marL="457189" lvl="1" indent="0">
              <a:buNone/>
            </a:pPr>
            <a:r>
              <a:rPr lang="en-US" sz="2100" dirty="0">
                <a:solidFill>
                  <a:srgbClr val="236EBF"/>
                </a:solidFill>
                <a:latin typeface="Fira Code iScript" charset="0"/>
              </a:rPr>
              <a:t>&lt;</a:t>
            </a:r>
            <a:r>
              <a:rPr lang="en-US" sz="2100" dirty="0">
                <a:solidFill>
                  <a:srgbClr val="0444AC"/>
                </a:solidFill>
                <a:latin typeface="Fira Code iScript" charset="0"/>
              </a:rPr>
              <a:t>app-fruit-list</a:t>
            </a:r>
            <a:r>
              <a:rPr lang="en-US" sz="2100" dirty="0">
                <a:solidFill>
                  <a:srgbClr val="236EBF"/>
                </a:solidFill>
                <a:latin typeface="Fira Code iScript" charset="0"/>
              </a:rPr>
              <a:t> </a:t>
            </a:r>
            <a:r>
              <a:rPr lang="en-US" sz="2100" i="1" dirty="0">
                <a:solidFill>
                  <a:srgbClr val="DF8618"/>
                </a:solidFill>
                <a:latin typeface="Fira Code iScript" charset="0"/>
              </a:rPr>
              <a:t>[fruits]</a:t>
            </a:r>
            <a:r>
              <a:rPr lang="en-US" sz="2100" dirty="0">
                <a:solidFill>
                  <a:srgbClr val="7B30D0"/>
                </a:solidFill>
                <a:latin typeface="Fira Code iScript" charset="0"/>
              </a:rPr>
              <a:t>=</a:t>
            </a:r>
            <a:r>
              <a:rPr lang="en-US" sz="2100" dirty="0">
                <a:solidFill>
                  <a:srgbClr val="236EBF"/>
                </a:solidFill>
                <a:latin typeface="Fira Code iScript" charset="0"/>
              </a:rPr>
              <a:t>"</a:t>
            </a:r>
            <a:r>
              <a:rPr lang="en-US" sz="2100" dirty="0">
                <a:solidFill>
                  <a:srgbClr val="2F86D2"/>
                </a:solidFill>
                <a:latin typeface="Fira Code iScript" charset="0"/>
              </a:rPr>
              <a:t>data</a:t>
            </a:r>
            <a:r>
              <a:rPr lang="en-US" sz="2100" dirty="0">
                <a:solidFill>
                  <a:srgbClr val="236EBF"/>
                </a:solidFill>
                <a:latin typeface="Fira Code iScript" charset="0"/>
              </a:rPr>
              <a:t>"&gt;&lt;/</a:t>
            </a:r>
            <a:r>
              <a:rPr lang="en-US" sz="2100" dirty="0">
                <a:solidFill>
                  <a:srgbClr val="0444AC"/>
                </a:solidFill>
                <a:latin typeface="Fira Code iScript" charset="0"/>
              </a:rPr>
              <a:t>app-fruit-list</a:t>
            </a:r>
            <a:r>
              <a:rPr lang="en-US" sz="2100" dirty="0">
                <a:solidFill>
                  <a:srgbClr val="236EBF"/>
                </a:solidFill>
                <a:latin typeface="Fira Code iScript" charset="0"/>
              </a:rPr>
              <a:t>&gt;</a:t>
            </a:r>
          </a:p>
          <a:p>
            <a:pPr marL="457189" lvl="1" indent="0">
              <a:buNone/>
            </a:pPr>
            <a:r>
              <a:rPr lang="en-US" sz="2100" dirty="0">
                <a:solidFill>
                  <a:srgbClr val="A44185"/>
                </a:solidFill>
                <a:latin typeface="Fira Code iScript" charset="0"/>
              </a:rPr>
              <a:t>`</a:t>
            </a:r>
            <a:r>
              <a:rPr lang="en-US" sz="2100" dirty="0">
                <a:solidFill>
                  <a:srgbClr val="236EBF"/>
                </a:solidFill>
                <a:latin typeface="Fira Code iScript" charset="0"/>
              </a:rPr>
              <a:t>,</a:t>
            </a:r>
          </a:p>
          <a:p>
            <a:pPr marL="457189" lvl="1" indent="0">
              <a:buNone/>
            </a:pPr>
            <a:r>
              <a:rPr lang="en-US" sz="2100" dirty="0">
                <a:solidFill>
                  <a:srgbClr val="236EBF"/>
                </a:solidFill>
                <a:latin typeface="Fira Code iScript" charset="0"/>
              </a:rPr>
              <a:t>styles: []</a:t>
            </a:r>
          </a:p>
          <a:p>
            <a:pPr marL="0" indent="0">
              <a:buNone/>
            </a:pPr>
            <a:r>
              <a:rPr lang="en-US" sz="2100" dirty="0">
                <a:solidFill>
                  <a:srgbClr val="236EBF"/>
                </a:solidFill>
                <a:latin typeface="Fira Code iScript" charset="0"/>
              </a:rPr>
              <a:t>})</a:t>
            </a:r>
          </a:p>
          <a:p>
            <a:pPr marL="0" indent="0">
              <a:buNone/>
            </a:pPr>
            <a:r>
              <a:rPr lang="en-US" sz="2100" dirty="0">
                <a:solidFill>
                  <a:srgbClr val="7B30D0"/>
                </a:solidFill>
                <a:latin typeface="Fira Code iScript" charset="0"/>
              </a:rPr>
              <a:t>export</a:t>
            </a:r>
            <a:r>
              <a:rPr lang="en-US" sz="2100" dirty="0">
                <a:solidFill>
                  <a:srgbClr val="236EBF"/>
                </a:solidFill>
                <a:latin typeface="Fira Code iScript" charset="0"/>
              </a:rPr>
              <a:t> </a:t>
            </a:r>
            <a:r>
              <a:rPr lang="en-US" sz="2100" dirty="0">
                <a:solidFill>
                  <a:srgbClr val="0991B6"/>
                </a:solidFill>
                <a:latin typeface="Fira Code iScript" charset="0"/>
              </a:rPr>
              <a:t>class</a:t>
            </a:r>
            <a:r>
              <a:rPr lang="en-US" sz="2100" dirty="0">
                <a:solidFill>
                  <a:srgbClr val="236EBF"/>
                </a:solidFill>
                <a:latin typeface="Fira Code iScript" charset="0"/>
              </a:rPr>
              <a:t> </a:t>
            </a:r>
            <a:r>
              <a:rPr lang="en-US" sz="2100" dirty="0" err="1">
                <a:solidFill>
                  <a:srgbClr val="0444AC"/>
                </a:solidFill>
                <a:latin typeface="Fira Code iScript" charset="0"/>
              </a:rPr>
              <a:t>AppComponent</a:t>
            </a:r>
            <a:r>
              <a:rPr lang="en-US" sz="2100" dirty="0">
                <a:solidFill>
                  <a:srgbClr val="236EBF"/>
                </a:solidFill>
                <a:latin typeface="Fira Code iScript" charset="0"/>
              </a:rPr>
              <a:t> {</a:t>
            </a:r>
          </a:p>
          <a:p>
            <a:pPr marL="0" indent="0">
              <a:buNone/>
            </a:pPr>
            <a:r>
              <a:rPr lang="en-US" sz="2100" dirty="0">
                <a:solidFill>
                  <a:srgbClr val="2F86D2"/>
                </a:solidFill>
                <a:latin typeface="Fira Code iScript" charset="0"/>
              </a:rPr>
              <a:t> </a:t>
            </a:r>
            <a:r>
              <a:rPr lang="en-US" sz="2100" dirty="0" smtClean="0">
                <a:solidFill>
                  <a:srgbClr val="2F86D2"/>
                </a:solidFill>
                <a:latin typeface="Fira Code iScript" charset="0"/>
              </a:rPr>
              <a:t> data</a:t>
            </a:r>
            <a:r>
              <a:rPr lang="en-US" sz="2100" dirty="0">
                <a:solidFill>
                  <a:srgbClr val="7B30D0"/>
                </a:solidFill>
                <a:latin typeface="Fira Code iScript" charset="0"/>
              </a:rPr>
              <a:t>:</a:t>
            </a:r>
            <a:r>
              <a:rPr lang="en-US" sz="2100" dirty="0">
                <a:solidFill>
                  <a:srgbClr val="236EBF"/>
                </a:solidFill>
                <a:latin typeface="Fira Code iScript" charset="0"/>
              </a:rPr>
              <a:t> </a:t>
            </a:r>
            <a:r>
              <a:rPr lang="en-US" sz="2100" dirty="0">
                <a:solidFill>
                  <a:srgbClr val="DC3EB7"/>
                </a:solidFill>
                <a:latin typeface="Fira Code iScript" charset="0"/>
              </a:rPr>
              <a:t>string</a:t>
            </a:r>
            <a:r>
              <a:rPr lang="en-US" sz="2100" dirty="0">
                <a:solidFill>
                  <a:srgbClr val="236EBF"/>
                </a:solidFill>
                <a:latin typeface="Fira Code iScript" charset="0"/>
              </a:rPr>
              <a:t>[] </a:t>
            </a:r>
            <a:r>
              <a:rPr lang="en-US" sz="2100" dirty="0">
                <a:solidFill>
                  <a:srgbClr val="7B30D0"/>
                </a:solidFill>
                <a:latin typeface="Fira Code iScript" charset="0"/>
              </a:rPr>
              <a:t>=</a:t>
            </a:r>
            <a:r>
              <a:rPr lang="en-US" sz="2100" dirty="0">
                <a:solidFill>
                  <a:srgbClr val="236EBF"/>
                </a:solidFill>
                <a:latin typeface="Fira Code iScript" charset="0"/>
              </a:rPr>
              <a:t> [</a:t>
            </a:r>
            <a:r>
              <a:rPr lang="en-US" sz="2100" dirty="0">
                <a:solidFill>
                  <a:srgbClr val="A44185"/>
                </a:solidFill>
                <a:latin typeface="Fira Code iScript" charset="0"/>
              </a:rPr>
              <a:t>'Apple'</a:t>
            </a:r>
            <a:r>
              <a:rPr lang="en-US" sz="2100" dirty="0">
                <a:solidFill>
                  <a:srgbClr val="236EBF"/>
                </a:solidFill>
                <a:latin typeface="Fira Code iScript" charset="0"/>
              </a:rPr>
              <a:t>, </a:t>
            </a:r>
            <a:r>
              <a:rPr lang="en-US" sz="2100" dirty="0">
                <a:solidFill>
                  <a:srgbClr val="A44185"/>
                </a:solidFill>
                <a:latin typeface="Fira Code iScript" charset="0"/>
              </a:rPr>
              <a:t>'Orange'</a:t>
            </a:r>
            <a:r>
              <a:rPr lang="en-US" sz="2100" dirty="0">
                <a:solidFill>
                  <a:srgbClr val="236EBF"/>
                </a:solidFill>
                <a:latin typeface="Fira Code iScript" charset="0"/>
              </a:rPr>
              <a:t>, </a:t>
            </a:r>
            <a:r>
              <a:rPr lang="en-US" sz="2100" dirty="0">
                <a:solidFill>
                  <a:srgbClr val="A44185"/>
                </a:solidFill>
                <a:latin typeface="Fira Code iScript" charset="0"/>
              </a:rPr>
              <a:t>'Plum'</a:t>
            </a:r>
            <a:r>
              <a:rPr lang="en-US" sz="2100" dirty="0">
                <a:solidFill>
                  <a:srgbClr val="236EBF"/>
                </a:solidFill>
                <a:latin typeface="Fira Code iScript" charset="0"/>
              </a:rPr>
              <a:t>];</a:t>
            </a:r>
          </a:p>
          <a:p>
            <a:pPr marL="0" indent="0">
              <a:buNone/>
            </a:pPr>
            <a:r>
              <a:rPr lang="en-US" sz="2100" dirty="0">
                <a:solidFill>
                  <a:srgbClr val="236EBF"/>
                </a:solidFill>
                <a:latin typeface="Fira Code iScript" charset="0"/>
              </a:rPr>
              <a:t>}</a:t>
            </a:r>
          </a:p>
          <a:p>
            <a:pPr marL="0" indent="0">
              <a:buNone/>
            </a:pPr>
            <a:endParaRPr lang="en-US" dirty="0" smtClean="0"/>
          </a:p>
          <a:p>
            <a:pPr lvl="1"/>
            <a:endParaRPr lang="en-US" dirty="0" smtClean="0"/>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111</a:t>
            </a:fld>
            <a:endParaRPr lang="en-US" dirty="0"/>
          </a:p>
        </p:txBody>
      </p:sp>
    </p:spTree>
    <p:extLst>
      <p:ext uri="{BB962C8B-B14F-4D97-AF65-F5344CB8AC3E}">
        <p14:creationId xmlns:p14="http://schemas.microsoft.com/office/powerpoint/2010/main" val="995393677"/>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Input Property</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code\demos\input-property</a:t>
            </a:r>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112</a:t>
            </a:fld>
            <a:endParaRPr lang="en-US" dirty="0"/>
          </a:p>
        </p:txBody>
      </p:sp>
    </p:spTree>
    <p:extLst>
      <p:ext uri="{BB962C8B-B14F-4D97-AF65-F5344CB8AC3E}">
        <p14:creationId xmlns:p14="http://schemas.microsoft.com/office/powerpoint/2010/main" val="342299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Labs</a:t>
            </a:r>
            <a:endParaRPr lang="en-US" sz="4400" dirty="0"/>
          </a:p>
        </p:txBody>
      </p:sp>
      <p:sp>
        <p:nvSpPr>
          <p:cNvPr id="3" name="Text Placeholder 2"/>
          <p:cNvSpPr>
            <a:spLocks noGrp="1"/>
          </p:cNvSpPr>
          <p:nvPr>
            <p:ph type="body" idx="1"/>
          </p:nvPr>
        </p:nvSpPr>
        <p:spPr/>
        <p:txBody>
          <a:bodyPr>
            <a:normAutofit fontScale="92500" lnSpcReduction="10000"/>
          </a:bodyPr>
          <a:lstStyle/>
          <a:p>
            <a:r>
              <a:rPr lang="en-US" sz="2000" dirty="0"/>
              <a:t>Lab 5: Creating Data Structures (Models</a:t>
            </a:r>
            <a:r>
              <a:rPr lang="en-US" sz="2000" dirty="0" smtClean="0"/>
              <a:t>)</a:t>
            </a:r>
          </a:p>
          <a:p>
            <a:r>
              <a:rPr lang="en-US" sz="2000" dirty="0" smtClean="0"/>
              <a:t>Lab 6: Passing Data into a Component</a:t>
            </a:r>
          </a:p>
          <a:p>
            <a:r>
              <a:rPr lang="en-US" sz="2000" dirty="0" smtClean="0"/>
              <a:t>Lab 7: Looping Over Data</a:t>
            </a:r>
          </a:p>
          <a:p>
            <a:r>
              <a:rPr lang="en-US" sz="2000" dirty="0" smtClean="0"/>
              <a:t>Attendees Hands-On</a:t>
            </a: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113</a:t>
            </a:fld>
            <a:endParaRPr lang="en-US" dirty="0"/>
          </a:p>
        </p:txBody>
      </p:sp>
    </p:spTree>
    <p:extLst>
      <p:ext uri="{BB962C8B-B14F-4D97-AF65-F5344CB8AC3E}">
        <p14:creationId xmlns:p14="http://schemas.microsoft.com/office/powerpoint/2010/main" val="1921104306"/>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Binding</a:t>
            </a:r>
            <a:br>
              <a:rPr lang="en-US" dirty="0" smtClean="0"/>
            </a:br>
            <a:r>
              <a:rPr lang="en-US" sz="2400" dirty="0">
                <a:solidFill>
                  <a:srgbClr val="5B9BD5"/>
                </a:solidFill>
              </a:rPr>
              <a:t>Four forms (types)</a:t>
            </a:r>
            <a:endParaRPr lang="en-US" dirty="0"/>
          </a:p>
        </p:txBody>
      </p:sp>
      <p:sp>
        <p:nvSpPr>
          <p:cNvPr id="4" name="Content Placeholder 3"/>
          <p:cNvSpPr>
            <a:spLocks noGrp="1"/>
          </p:cNvSpPr>
          <p:nvPr>
            <p:ph sz="half" idx="2"/>
          </p:nvPr>
        </p:nvSpPr>
        <p:spPr/>
        <p:txBody>
          <a:bodyPr/>
          <a:lstStyle/>
          <a:p>
            <a:r>
              <a:rPr lang="en-US" dirty="0" smtClean="0"/>
              <a:t>Interpolation</a:t>
            </a:r>
            <a:endParaRPr lang="en-US" dirty="0"/>
          </a:p>
          <a:p>
            <a:endParaRPr lang="en-US" dirty="0" smtClean="0"/>
          </a:p>
          <a:p>
            <a:r>
              <a:rPr lang="en-US" dirty="0" smtClean="0"/>
              <a:t>Property binding</a:t>
            </a:r>
            <a:endParaRPr lang="en-US" dirty="0"/>
          </a:p>
          <a:p>
            <a:endParaRPr lang="en-US" dirty="0" smtClean="0"/>
          </a:p>
          <a:p>
            <a:r>
              <a:rPr lang="en-US" b="1" dirty="0" smtClean="0"/>
              <a:t>Event binding</a:t>
            </a:r>
            <a:endParaRPr lang="en-US" b="1" dirty="0"/>
          </a:p>
          <a:p>
            <a:endParaRPr lang="en-US" dirty="0" smtClean="0"/>
          </a:p>
          <a:p>
            <a:r>
              <a:rPr lang="en-US" dirty="0" smtClean="0"/>
              <a:t>Two-way data binding</a:t>
            </a:r>
            <a:endParaRPr lang="en-US" dirty="0"/>
          </a:p>
        </p:txBody>
      </p:sp>
      <p:sp>
        <p:nvSpPr>
          <p:cNvPr id="7" name="TextBox 6"/>
          <p:cNvSpPr txBox="1"/>
          <p:nvPr/>
        </p:nvSpPr>
        <p:spPr>
          <a:xfrm>
            <a:off x="3505994" y="5461796"/>
            <a:ext cx="3363685" cy="307777"/>
          </a:xfrm>
          <a:prstGeom prst="rect">
            <a:avLst/>
          </a:prstGeom>
          <a:noFill/>
        </p:spPr>
        <p:txBody>
          <a:bodyPr wrap="square" rtlCol="0">
            <a:spAutoFit/>
          </a:bodyPr>
          <a:lstStyle/>
          <a:p>
            <a:r>
              <a:rPr lang="en-US" sz="1400" dirty="0">
                <a:solidFill>
                  <a:schemeClr val="accent3"/>
                </a:solidFill>
              </a:rPr>
              <a:t>Image from </a:t>
            </a:r>
            <a:r>
              <a:rPr lang="en-US" sz="1400" dirty="0" err="1">
                <a:solidFill>
                  <a:schemeClr val="accent3"/>
                </a:solidFill>
              </a:rPr>
              <a:t>angular.io</a:t>
            </a:r>
            <a:endParaRPr lang="en-US" sz="1400" dirty="0">
              <a:solidFill>
                <a:schemeClr val="accent3"/>
              </a:solidFill>
            </a:endParaRPr>
          </a:p>
        </p:txBody>
      </p:sp>
      <p:sp>
        <p:nvSpPr>
          <p:cNvPr id="11" name="Content Placeholder 10"/>
          <p:cNvSpPr>
            <a:spLocks noGrp="1"/>
          </p:cNvSpPr>
          <p:nvPr>
            <p:ph sz="half" idx="1"/>
          </p:nvPr>
        </p:nvSpPr>
        <p:spPr/>
        <p:txBody>
          <a:bodyPr/>
          <a:lstStyle/>
          <a:p>
            <a:pPr marL="0" indent="0">
              <a:lnSpc>
                <a:spcPct val="100000"/>
              </a:lnSpc>
              <a:spcBef>
                <a:spcPts val="0"/>
              </a:spcBef>
              <a:buNone/>
            </a:pPr>
            <a:endParaRPr lang="en-US" dirty="0"/>
          </a:p>
        </p:txBody>
      </p:sp>
      <p:pic>
        <p:nvPicPr>
          <p:cNvPr id="3" name="Picture 2"/>
          <p:cNvPicPr>
            <a:picLocks noChangeAspect="1"/>
          </p:cNvPicPr>
          <p:nvPr/>
        </p:nvPicPr>
        <p:blipFill>
          <a:blip r:embed="rId3"/>
          <a:stretch>
            <a:fillRect/>
          </a:stretch>
        </p:blipFill>
        <p:spPr>
          <a:xfrm>
            <a:off x="1442497" y="1939637"/>
            <a:ext cx="3745339" cy="3481779"/>
          </a:xfrm>
          <a:prstGeom prst="rect">
            <a:avLst/>
          </a:prstGeom>
        </p:spPr>
      </p:pic>
      <p:sp>
        <p:nvSpPr>
          <p:cNvPr id="5" name="Slide Number Placeholder 4"/>
          <p:cNvSpPr>
            <a:spLocks noGrp="1"/>
          </p:cNvSpPr>
          <p:nvPr>
            <p:ph type="sldNum" sz="quarter" idx="12"/>
          </p:nvPr>
        </p:nvSpPr>
        <p:spPr/>
        <p:txBody>
          <a:bodyPr/>
          <a:lstStyle/>
          <a:p>
            <a:fld id="{323DE9B6-CD69-2240-8AAD-0E79682D9385}" type="slidenum">
              <a:rPr lang="en-US" smtClean="0"/>
              <a:t>114</a:t>
            </a:fld>
            <a:endParaRPr lang="en-US" dirty="0"/>
          </a:p>
        </p:txBody>
      </p:sp>
    </p:spTree>
    <p:extLst>
      <p:ext uri="{BB962C8B-B14F-4D97-AF65-F5344CB8AC3E}">
        <p14:creationId xmlns:p14="http://schemas.microsoft.com/office/powerpoint/2010/main" val="1882897213"/>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04258"/>
            <a:ext cx="10515600" cy="5275942"/>
          </a:xfrm>
          <a:ln>
            <a:solidFill>
              <a:schemeClr val="accent3"/>
            </a:solidFill>
          </a:ln>
        </p:spPr>
        <p:txBody>
          <a:bodyPr>
            <a:noAutofit/>
          </a:bodyPr>
          <a:lstStyle/>
          <a:p>
            <a:pPr marL="0" indent="0">
              <a:buNone/>
            </a:pPr>
            <a:r>
              <a:rPr lang="en-US" sz="1600" dirty="0">
                <a:solidFill>
                  <a:srgbClr val="236EBF"/>
                </a:solidFill>
                <a:latin typeface="Fira Code iScript" charset="0"/>
              </a:rPr>
              <a:t>@</a:t>
            </a:r>
            <a:r>
              <a:rPr lang="en-US" sz="1600" dirty="0">
                <a:solidFill>
                  <a:srgbClr val="B1108E"/>
                </a:solidFill>
                <a:latin typeface="Fira Code iScript" charset="0"/>
              </a:rPr>
              <a:t>Component</a:t>
            </a:r>
            <a:r>
              <a:rPr lang="en-US" sz="1600" dirty="0">
                <a:solidFill>
                  <a:srgbClr val="236EBF"/>
                </a:solidFill>
                <a:latin typeface="Fira Code iScript" charset="0"/>
              </a:rPr>
              <a:t>({</a:t>
            </a:r>
          </a:p>
          <a:p>
            <a:pPr marL="457189" lvl="1" indent="0">
              <a:buNone/>
            </a:pPr>
            <a:r>
              <a:rPr lang="en-US" sz="1600" dirty="0">
                <a:solidFill>
                  <a:srgbClr val="236EBF"/>
                </a:solidFill>
                <a:latin typeface="Fira Code iScript" charset="0"/>
              </a:rPr>
              <a:t>selector: </a:t>
            </a:r>
            <a:r>
              <a:rPr lang="en-US" sz="1600" dirty="0">
                <a:solidFill>
                  <a:srgbClr val="A44185"/>
                </a:solidFill>
                <a:latin typeface="Fira Code iScript" charset="0"/>
              </a:rPr>
              <a:t>'app-event-binding-demo'</a:t>
            </a:r>
            <a:r>
              <a:rPr lang="en-US" sz="1600" dirty="0">
                <a:solidFill>
                  <a:srgbClr val="236EBF"/>
                </a:solidFill>
                <a:latin typeface="Fira Code iScript" charset="0"/>
              </a:rPr>
              <a:t>,</a:t>
            </a:r>
          </a:p>
          <a:p>
            <a:pPr marL="457189" lvl="1" indent="0">
              <a:buNone/>
            </a:pPr>
            <a:r>
              <a:rPr lang="en-US" sz="1600" dirty="0">
                <a:solidFill>
                  <a:srgbClr val="236EBF"/>
                </a:solidFill>
                <a:latin typeface="Fira Code iScript" charset="0"/>
              </a:rPr>
              <a:t>template: </a:t>
            </a:r>
            <a:r>
              <a:rPr lang="en-US" sz="1600" dirty="0">
                <a:solidFill>
                  <a:srgbClr val="A44185"/>
                </a:solidFill>
                <a:latin typeface="Fira Code iScript" charset="0"/>
              </a:rPr>
              <a:t>`</a:t>
            </a:r>
            <a:endParaRPr lang="en-US" sz="1600" dirty="0">
              <a:solidFill>
                <a:srgbClr val="236EBF"/>
              </a:solidFill>
              <a:latin typeface="Fira Code iScript" charset="0"/>
            </a:endParaRPr>
          </a:p>
          <a:p>
            <a:pPr marL="457189" lvl="1" indent="0">
              <a:buNone/>
            </a:pPr>
            <a:r>
              <a:rPr lang="en-US" sz="1600" dirty="0">
                <a:solidFill>
                  <a:srgbClr val="236EBF"/>
                </a:solidFill>
                <a:latin typeface="Fira Code iScript" charset="0"/>
              </a:rPr>
              <a:t>&lt;</a:t>
            </a:r>
            <a:r>
              <a:rPr lang="en-US" sz="1600" dirty="0">
                <a:solidFill>
                  <a:srgbClr val="0444AC"/>
                </a:solidFill>
                <a:latin typeface="Fira Code iScript" charset="0"/>
              </a:rPr>
              <a:t>a</a:t>
            </a:r>
            <a:r>
              <a:rPr lang="en-US" sz="1600" dirty="0">
                <a:solidFill>
                  <a:srgbClr val="236EBF"/>
                </a:solidFill>
                <a:latin typeface="Fira Code iScript" charset="0"/>
              </a:rPr>
              <a:t> </a:t>
            </a:r>
            <a:r>
              <a:rPr lang="en-US" sz="1600" i="1" dirty="0" err="1">
                <a:solidFill>
                  <a:srgbClr val="DF8618"/>
                </a:solidFill>
                <a:latin typeface="Fira Code iScript" charset="0"/>
              </a:rPr>
              <a:t>href</a:t>
            </a:r>
            <a:r>
              <a:rPr lang="en-US" sz="1600" dirty="0">
                <a:solidFill>
                  <a:srgbClr val="7B30D0"/>
                </a:solidFill>
                <a:latin typeface="Fira Code iScript" charset="0"/>
              </a:rPr>
              <a:t>=</a:t>
            </a:r>
            <a:r>
              <a:rPr lang="en-US" sz="1600" dirty="0">
                <a:solidFill>
                  <a:srgbClr val="A44185"/>
                </a:solidFill>
                <a:latin typeface="Fira Code iScript" charset="0"/>
              </a:rPr>
              <a:t>"/event-binding"</a:t>
            </a:r>
            <a:r>
              <a:rPr lang="en-US" sz="1600" dirty="0">
                <a:solidFill>
                  <a:srgbClr val="236EBF"/>
                </a:solidFill>
                <a:latin typeface="Fira Code iScript" charset="0"/>
              </a:rPr>
              <a:t> </a:t>
            </a:r>
            <a:r>
              <a:rPr lang="en-US" sz="1600" b="1" i="1" dirty="0">
                <a:solidFill>
                  <a:srgbClr val="DF8618"/>
                </a:solidFill>
                <a:latin typeface="Fira Code iScript" charset="0"/>
              </a:rPr>
              <a:t>(click)</a:t>
            </a:r>
            <a:r>
              <a:rPr lang="en-US" sz="1600" b="1" dirty="0">
                <a:solidFill>
                  <a:srgbClr val="7B30D0"/>
                </a:solidFill>
                <a:latin typeface="Fira Code iScript" charset="0"/>
              </a:rPr>
              <a:t>=</a:t>
            </a:r>
            <a:r>
              <a:rPr lang="en-US" sz="1600" b="1" dirty="0">
                <a:solidFill>
                  <a:srgbClr val="236EBF"/>
                </a:solidFill>
                <a:latin typeface="Fira Code iScript" charset="0"/>
              </a:rPr>
              <a:t>"</a:t>
            </a:r>
            <a:r>
              <a:rPr lang="en-US" sz="1600" b="1" dirty="0" err="1">
                <a:solidFill>
                  <a:srgbClr val="B1108E"/>
                </a:solidFill>
                <a:latin typeface="Fira Code iScript" charset="0"/>
              </a:rPr>
              <a:t>onClick</a:t>
            </a:r>
            <a:r>
              <a:rPr lang="en-US" sz="1600" b="1" dirty="0">
                <a:solidFill>
                  <a:srgbClr val="236EBF"/>
                </a:solidFill>
                <a:latin typeface="Fira Code iScript" charset="0"/>
              </a:rPr>
              <a:t>(</a:t>
            </a:r>
            <a:r>
              <a:rPr lang="en-US" sz="1600" b="1" dirty="0">
                <a:solidFill>
                  <a:srgbClr val="2F86D2"/>
                </a:solidFill>
                <a:latin typeface="Fira Code iScript" charset="0"/>
              </a:rPr>
              <a:t>$event</a:t>
            </a:r>
            <a:r>
              <a:rPr lang="en-US" sz="1600" b="1" dirty="0">
                <a:solidFill>
                  <a:srgbClr val="236EBF"/>
                </a:solidFill>
                <a:latin typeface="Fira Code iScript" charset="0"/>
              </a:rPr>
              <a:t>)"</a:t>
            </a:r>
            <a:r>
              <a:rPr lang="en-US" sz="1600" dirty="0">
                <a:solidFill>
                  <a:srgbClr val="236EBF"/>
                </a:solidFill>
                <a:latin typeface="Fira Code iScript" charset="0"/>
              </a:rPr>
              <a:t>&gt;Click Me!&lt;/</a:t>
            </a:r>
            <a:r>
              <a:rPr lang="en-US" sz="1600" dirty="0">
                <a:solidFill>
                  <a:srgbClr val="0444AC"/>
                </a:solidFill>
                <a:latin typeface="Fira Code iScript" charset="0"/>
              </a:rPr>
              <a:t>a</a:t>
            </a:r>
            <a:r>
              <a:rPr lang="en-US" sz="1600" dirty="0">
                <a:solidFill>
                  <a:srgbClr val="236EBF"/>
                </a:solidFill>
                <a:latin typeface="Fira Code iScript" charset="0"/>
              </a:rPr>
              <a:t>&gt;</a:t>
            </a:r>
          </a:p>
          <a:p>
            <a:pPr marL="457189" lvl="1" indent="0">
              <a:buNone/>
            </a:pPr>
            <a:r>
              <a:rPr lang="en-US" sz="1600" dirty="0">
                <a:solidFill>
                  <a:srgbClr val="236EBF"/>
                </a:solidFill>
                <a:latin typeface="Fira Code iScript" charset="0"/>
              </a:rPr>
              <a:t>&lt;</a:t>
            </a:r>
            <a:r>
              <a:rPr lang="en-US" sz="1600" dirty="0">
                <a:solidFill>
                  <a:srgbClr val="0444AC"/>
                </a:solidFill>
                <a:latin typeface="Fira Code iScript" charset="0"/>
              </a:rPr>
              <a:t>p</a:t>
            </a:r>
            <a:r>
              <a:rPr lang="en-US" sz="1600" dirty="0">
                <a:solidFill>
                  <a:srgbClr val="236EBF"/>
                </a:solidFill>
                <a:latin typeface="Fira Code iScript" charset="0"/>
              </a:rPr>
              <a:t> </a:t>
            </a:r>
            <a:r>
              <a:rPr lang="en-US" sz="1600" i="1" dirty="0">
                <a:solidFill>
                  <a:srgbClr val="DF8618"/>
                </a:solidFill>
                <a:latin typeface="Fira Code iScript" charset="0"/>
              </a:rPr>
              <a:t>[</a:t>
            </a:r>
            <a:r>
              <a:rPr lang="en-US" sz="1600" i="1" dirty="0" err="1">
                <a:solidFill>
                  <a:srgbClr val="DF8618"/>
                </a:solidFill>
                <a:latin typeface="Fira Code iScript" charset="0"/>
              </a:rPr>
              <a:t>innerText</a:t>
            </a:r>
            <a:r>
              <a:rPr lang="en-US" sz="1600" i="1" dirty="0">
                <a:solidFill>
                  <a:srgbClr val="DF8618"/>
                </a:solidFill>
                <a:latin typeface="Fira Code iScript" charset="0"/>
              </a:rPr>
              <a:t>]</a:t>
            </a:r>
            <a:r>
              <a:rPr lang="en-US" sz="1600" dirty="0">
                <a:solidFill>
                  <a:srgbClr val="7B30D0"/>
                </a:solidFill>
                <a:latin typeface="Fira Code iScript" charset="0"/>
              </a:rPr>
              <a:t>=</a:t>
            </a:r>
            <a:r>
              <a:rPr lang="en-US" sz="1600" dirty="0">
                <a:solidFill>
                  <a:srgbClr val="236EBF"/>
                </a:solidFill>
                <a:latin typeface="Fira Code iScript" charset="0"/>
              </a:rPr>
              <a:t>"</a:t>
            </a:r>
            <a:r>
              <a:rPr lang="en-US" sz="1600" dirty="0">
                <a:solidFill>
                  <a:srgbClr val="2F86D2"/>
                </a:solidFill>
                <a:latin typeface="Fira Code iScript" charset="0"/>
              </a:rPr>
              <a:t>message</a:t>
            </a:r>
            <a:r>
              <a:rPr lang="en-US" sz="1600" dirty="0">
                <a:solidFill>
                  <a:srgbClr val="236EBF"/>
                </a:solidFill>
                <a:latin typeface="Fira Code iScript" charset="0"/>
              </a:rPr>
              <a:t>"&gt;&lt;/</a:t>
            </a:r>
            <a:r>
              <a:rPr lang="en-US" sz="1600" dirty="0">
                <a:solidFill>
                  <a:srgbClr val="0444AC"/>
                </a:solidFill>
                <a:latin typeface="Fira Code iScript" charset="0"/>
              </a:rPr>
              <a:t>p</a:t>
            </a:r>
            <a:r>
              <a:rPr lang="en-US" sz="1600" dirty="0">
                <a:solidFill>
                  <a:srgbClr val="236EBF"/>
                </a:solidFill>
                <a:latin typeface="Fira Code iScript" charset="0"/>
              </a:rPr>
              <a:t>&gt;</a:t>
            </a:r>
          </a:p>
          <a:p>
            <a:pPr marL="457189" lvl="1" indent="0">
              <a:buNone/>
            </a:pPr>
            <a:r>
              <a:rPr lang="en-US" sz="1600" dirty="0">
                <a:solidFill>
                  <a:srgbClr val="A44185"/>
                </a:solidFill>
                <a:latin typeface="Fira Code iScript" charset="0"/>
              </a:rPr>
              <a:t>`</a:t>
            </a:r>
            <a:r>
              <a:rPr lang="en-US" sz="1600" dirty="0">
                <a:solidFill>
                  <a:srgbClr val="236EBF"/>
                </a:solidFill>
                <a:latin typeface="Fira Code iScript" charset="0"/>
              </a:rPr>
              <a:t>,</a:t>
            </a:r>
          </a:p>
          <a:p>
            <a:pPr marL="0" indent="0">
              <a:buNone/>
            </a:pPr>
            <a:r>
              <a:rPr lang="en-US" sz="1600" dirty="0">
                <a:solidFill>
                  <a:srgbClr val="236EBF"/>
                </a:solidFill>
                <a:latin typeface="Fira Code iScript" charset="0"/>
              </a:rPr>
              <a:t>})</a:t>
            </a:r>
          </a:p>
          <a:p>
            <a:pPr marL="0" indent="0">
              <a:buNone/>
            </a:pPr>
            <a:r>
              <a:rPr lang="en-US" sz="1600" dirty="0">
                <a:solidFill>
                  <a:srgbClr val="7B30D0"/>
                </a:solidFill>
                <a:latin typeface="Fira Code iScript" charset="0"/>
              </a:rPr>
              <a:t>export</a:t>
            </a:r>
            <a:r>
              <a:rPr lang="en-US" sz="1600" dirty="0">
                <a:solidFill>
                  <a:srgbClr val="236EBF"/>
                </a:solidFill>
                <a:latin typeface="Fira Code iScript" charset="0"/>
              </a:rPr>
              <a:t> </a:t>
            </a:r>
            <a:r>
              <a:rPr lang="en-US" sz="1600" dirty="0">
                <a:solidFill>
                  <a:srgbClr val="0991B6"/>
                </a:solidFill>
                <a:latin typeface="Fira Code iScript" charset="0"/>
              </a:rPr>
              <a:t>class</a:t>
            </a:r>
            <a:r>
              <a:rPr lang="en-US" sz="1600" dirty="0">
                <a:solidFill>
                  <a:srgbClr val="236EBF"/>
                </a:solidFill>
                <a:latin typeface="Fira Code iScript" charset="0"/>
              </a:rPr>
              <a:t> </a:t>
            </a:r>
            <a:r>
              <a:rPr lang="en-US" sz="1600" dirty="0" err="1">
                <a:solidFill>
                  <a:srgbClr val="0444AC"/>
                </a:solidFill>
                <a:latin typeface="Fira Code iScript" charset="0"/>
              </a:rPr>
              <a:t>EventBindingComponent</a:t>
            </a:r>
            <a:r>
              <a:rPr lang="en-US" sz="1600" dirty="0">
                <a:solidFill>
                  <a:srgbClr val="236EBF"/>
                </a:solidFill>
                <a:latin typeface="Fira Code iScript" charset="0"/>
              </a:rPr>
              <a:t> {</a:t>
            </a:r>
          </a:p>
          <a:p>
            <a:pPr marL="457189" lvl="1" indent="0">
              <a:buNone/>
            </a:pPr>
            <a:r>
              <a:rPr lang="en-US" sz="1600" dirty="0">
                <a:solidFill>
                  <a:srgbClr val="2F86D2"/>
                </a:solidFill>
                <a:latin typeface="Fira Code iScript" charset="0"/>
              </a:rPr>
              <a:t>message</a:t>
            </a:r>
            <a:r>
              <a:rPr lang="en-US" sz="1600" dirty="0">
                <a:solidFill>
                  <a:srgbClr val="236EBF"/>
                </a:solidFill>
                <a:latin typeface="Fira Code iScript" charset="0"/>
              </a:rPr>
              <a:t> </a:t>
            </a:r>
            <a:r>
              <a:rPr lang="en-US" sz="1600" dirty="0">
                <a:solidFill>
                  <a:srgbClr val="7B30D0"/>
                </a:solidFill>
                <a:latin typeface="Fira Code iScript" charset="0"/>
              </a:rPr>
              <a:t>=</a:t>
            </a:r>
            <a:r>
              <a:rPr lang="en-US" sz="1600" dirty="0">
                <a:solidFill>
                  <a:srgbClr val="236EBF"/>
                </a:solidFill>
                <a:latin typeface="Fira Code iScript" charset="0"/>
              </a:rPr>
              <a:t> </a:t>
            </a:r>
            <a:r>
              <a:rPr lang="en-US" sz="1600" dirty="0">
                <a:solidFill>
                  <a:srgbClr val="A44185"/>
                </a:solidFill>
                <a:latin typeface="Fira Code iScript" charset="0"/>
              </a:rPr>
              <a:t>''</a:t>
            </a:r>
            <a:r>
              <a:rPr lang="en-US" sz="1600" dirty="0">
                <a:solidFill>
                  <a:srgbClr val="236EBF"/>
                </a:solidFill>
                <a:latin typeface="Fira Code iScript" charset="0"/>
              </a:rPr>
              <a:t>;</a:t>
            </a:r>
          </a:p>
          <a:p>
            <a:pPr marL="457189" lvl="1" indent="0">
              <a:buNone/>
            </a:pPr>
            <a:r>
              <a:rPr lang="en-US" sz="1600" dirty="0">
                <a:solidFill>
                  <a:srgbClr val="236EBF"/>
                </a:solidFill>
                <a:latin typeface="Fira Code iScript" charset="0"/>
              </a:rPr>
              <a:t/>
            </a:r>
            <a:br>
              <a:rPr lang="en-US" sz="1600" dirty="0">
                <a:solidFill>
                  <a:srgbClr val="236EBF"/>
                </a:solidFill>
                <a:latin typeface="Fira Code iScript" charset="0"/>
              </a:rPr>
            </a:br>
            <a:r>
              <a:rPr lang="en-US" sz="1600" b="1" dirty="0" err="1">
                <a:solidFill>
                  <a:srgbClr val="B1108E"/>
                </a:solidFill>
                <a:latin typeface="Fira Code iScript" charset="0"/>
              </a:rPr>
              <a:t>onClick</a:t>
            </a:r>
            <a:r>
              <a:rPr lang="en-US" sz="1600" b="1" dirty="0">
                <a:solidFill>
                  <a:srgbClr val="236EBF"/>
                </a:solidFill>
                <a:latin typeface="Fira Code iScript" charset="0"/>
              </a:rPr>
              <a:t>(</a:t>
            </a:r>
            <a:r>
              <a:rPr lang="en-US" sz="1600" b="1" dirty="0">
                <a:solidFill>
                  <a:srgbClr val="B1108E"/>
                </a:solidFill>
                <a:latin typeface="Fira Code iScript" charset="0"/>
              </a:rPr>
              <a:t>event</a:t>
            </a:r>
            <a:r>
              <a:rPr lang="en-US" sz="1600" b="1" dirty="0">
                <a:solidFill>
                  <a:srgbClr val="236EBF"/>
                </a:solidFill>
                <a:latin typeface="Fira Code iScript" charset="0"/>
              </a:rPr>
              <a:t>) {</a:t>
            </a:r>
          </a:p>
          <a:p>
            <a:pPr marL="914377" lvl="2" indent="0">
              <a:buNone/>
            </a:pPr>
            <a:r>
              <a:rPr lang="en-US" sz="1600" b="1" dirty="0" err="1">
                <a:solidFill>
                  <a:srgbClr val="236EBF"/>
                </a:solidFill>
                <a:latin typeface="Fira Code iScript" charset="0"/>
              </a:rPr>
              <a:t>event.</a:t>
            </a:r>
            <a:r>
              <a:rPr lang="en-US" sz="1600" b="1" dirty="0" err="1">
                <a:solidFill>
                  <a:srgbClr val="08134A"/>
                </a:solidFill>
                <a:latin typeface="Fira Code iScript" charset="0"/>
              </a:rPr>
              <a:t>preventDefault</a:t>
            </a:r>
            <a:r>
              <a:rPr lang="en-US" sz="1600" b="1" dirty="0">
                <a:solidFill>
                  <a:srgbClr val="236EBF"/>
                </a:solidFill>
                <a:latin typeface="Fira Code iScript" charset="0"/>
              </a:rPr>
              <a:t>();</a:t>
            </a:r>
          </a:p>
          <a:p>
            <a:pPr marL="914377" lvl="2" indent="0">
              <a:buNone/>
            </a:pPr>
            <a:r>
              <a:rPr lang="en-US" sz="1600" b="1" dirty="0" err="1">
                <a:solidFill>
                  <a:srgbClr val="000000"/>
                </a:solidFill>
                <a:latin typeface="Fira Code iScript" charset="0"/>
              </a:rPr>
              <a:t>this</a:t>
            </a:r>
            <a:r>
              <a:rPr lang="en-US" sz="1600" b="1" dirty="0" err="1">
                <a:solidFill>
                  <a:srgbClr val="236EBF"/>
                </a:solidFill>
                <a:latin typeface="Fira Code iScript" charset="0"/>
              </a:rPr>
              <a:t>.</a:t>
            </a:r>
            <a:r>
              <a:rPr lang="en-US" sz="1600" b="1" dirty="0" err="1">
                <a:solidFill>
                  <a:srgbClr val="2F86D2"/>
                </a:solidFill>
                <a:latin typeface="Fira Code iScript" charset="0"/>
              </a:rPr>
              <a:t>message</a:t>
            </a:r>
            <a:r>
              <a:rPr lang="en-US" sz="1600" b="1" dirty="0">
                <a:solidFill>
                  <a:srgbClr val="236EBF"/>
                </a:solidFill>
                <a:latin typeface="Fira Code iScript" charset="0"/>
              </a:rPr>
              <a:t> </a:t>
            </a:r>
            <a:r>
              <a:rPr lang="en-US" sz="1600" b="1" dirty="0">
                <a:solidFill>
                  <a:srgbClr val="7B30D0"/>
                </a:solidFill>
                <a:latin typeface="Fira Code iScript" charset="0"/>
              </a:rPr>
              <a:t>=</a:t>
            </a:r>
            <a:r>
              <a:rPr lang="en-US" sz="1600" b="1" dirty="0">
                <a:solidFill>
                  <a:srgbClr val="236EBF"/>
                </a:solidFill>
                <a:latin typeface="Fira Code iScript" charset="0"/>
              </a:rPr>
              <a:t> </a:t>
            </a:r>
            <a:r>
              <a:rPr lang="en-US" sz="1600" b="1" dirty="0">
                <a:solidFill>
                  <a:srgbClr val="A44185"/>
                </a:solidFill>
                <a:latin typeface="Fira Code iScript" charset="0"/>
              </a:rPr>
              <a:t>'clicked'</a:t>
            </a:r>
            <a:r>
              <a:rPr lang="en-US" sz="1600" b="1" dirty="0">
                <a:solidFill>
                  <a:srgbClr val="236EBF"/>
                </a:solidFill>
                <a:latin typeface="Fira Code iScript" charset="0"/>
              </a:rPr>
              <a:t>;</a:t>
            </a:r>
          </a:p>
          <a:p>
            <a:pPr marL="457189" lvl="1" indent="0">
              <a:buNone/>
            </a:pPr>
            <a:r>
              <a:rPr lang="en-US" sz="1600" b="1" dirty="0">
                <a:solidFill>
                  <a:srgbClr val="236EBF"/>
                </a:solidFill>
                <a:latin typeface="Fira Code iScript" charset="0"/>
              </a:rPr>
              <a:t>}</a:t>
            </a:r>
          </a:p>
          <a:p>
            <a:pPr marL="0" indent="0">
              <a:buNone/>
            </a:pPr>
            <a:r>
              <a:rPr lang="en-US" sz="1600" dirty="0">
                <a:solidFill>
                  <a:srgbClr val="236EBF"/>
                </a:solidFill>
                <a:latin typeface="Fira Code iScript" charset="0"/>
              </a:rPr>
              <a:t>}</a:t>
            </a:r>
            <a:endParaRPr lang="en-US" sz="1600" b="0" dirty="0">
              <a:solidFill>
                <a:srgbClr val="236EBF"/>
              </a:solidFill>
              <a:effectLst/>
              <a:latin typeface="Fira Code iScript" charset="0"/>
            </a:endParaRPr>
          </a:p>
        </p:txBody>
      </p:sp>
      <p:sp>
        <p:nvSpPr>
          <p:cNvPr id="2" name="Title 1"/>
          <p:cNvSpPr>
            <a:spLocks noGrp="1"/>
          </p:cNvSpPr>
          <p:nvPr>
            <p:ph type="title"/>
          </p:nvPr>
        </p:nvSpPr>
        <p:spPr>
          <a:xfrm>
            <a:off x="838200" y="365130"/>
            <a:ext cx="10515600" cy="1039132"/>
          </a:xfrm>
        </p:spPr>
        <p:txBody>
          <a:bodyPr>
            <a:normAutofit/>
          </a:bodyPr>
          <a:lstStyle/>
          <a:p>
            <a:r>
              <a:rPr lang="en-US" dirty="0" smtClean="0"/>
              <a:t>Event Binding</a:t>
            </a:r>
            <a:endParaRPr lang="en-US" dirty="0"/>
          </a:p>
        </p:txBody>
      </p:sp>
      <p:sp>
        <p:nvSpPr>
          <p:cNvPr id="6" name="TextBox 5"/>
          <p:cNvSpPr txBox="1"/>
          <p:nvPr/>
        </p:nvSpPr>
        <p:spPr>
          <a:xfrm>
            <a:off x="6483178" y="3509243"/>
            <a:ext cx="4283676"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Can use any standard browser event.</a:t>
            </a:r>
          </a:p>
          <a:p>
            <a:endParaRPr lang="en-US" dirty="0"/>
          </a:p>
          <a:p>
            <a:r>
              <a:rPr lang="en-US" dirty="0">
                <a:solidFill>
                  <a:schemeClr val="bg1"/>
                </a:solidFill>
                <a:hlinkClick r:id="rId3"/>
              </a:rPr>
              <a:t>https://developer.mozilla.org/</a:t>
            </a:r>
            <a:r>
              <a:rPr lang="en-US" dirty="0" err="1">
                <a:solidFill>
                  <a:schemeClr val="bg1"/>
                </a:solidFill>
                <a:hlinkClick r:id="rId3"/>
              </a:rPr>
              <a:t>en</a:t>
            </a:r>
            <a:r>
              <a:rPr lang="en-US" dirty="0">
                <a:solidFill>
                  <a:schemeClr val="bg1"/>
                </a:solidFill>
                <a:hlinkClick r:id="rId3"/>
              </a:rPr>
              <a:t>-US/docs/Web/</a:t>
            </a:r>
            <a:r>
              <a:rPr lang="en-US" dirty="0" err="1">
                <a:solidFill>
                  <a:schemeClr val="bg1"/>
                </a:solidFill>
                <a:hlinkClick r:id="rId3"/>
              </a:rPr>
              <a:t>Events#Standard_events</a:t>
            </a:r>
            <a:endParaRPr lang="en-US" dirty="0">
              <a:solidFill>
                <a:schemeClr val="bg1"/>
              </a:solidFill>
            </a:endParaRPr>
          </a:p>
        </p:txBody>
      </p:sp>
      <p:sp>
        <p:nvSpPr>
          <p:cNvPr id="7" name="Left Arrow 6"/>
          <p:cNvSpPr/>
          <p:nvPr/>
        </p:nvSpPr>
        <p:spPr>
          <a:xfrm rot="2678083">
            <a:off x="4807130" y="2950065"/>
            <a:ext cx="1788953" cy="506627"/>
          </a:xfrm>
          <a:prstGeom prst="leftArrow">
            <a:avLst>
              <a:gd name="adj1" fmla="val 66037"/>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449474" y="2627864"/>
            <a:ext cx="3853622"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$event is  template variable available in Angular</a:t>
            </a:r>
            <a:endParaRPr lang="en-US" dirty="0"/>
          </a:p>
        </p:txBody>
      </p:sp>
      <p:sp>
        <p:nvSpPr>
          <p:cNvPr id="10" name="Left Arrow 9"/>
          <p:cNvSpPr/>
          <p:nvPr/>
        </p:nvSpPr>
        <p:spPr>
          <a:xfrm rot="2678083">
            <a:off x="6783049" y="2473187"/>
            <a:ext cx="570753" cy="50662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6339015" y="5094721"/>
            <a:ext cx="4283676" cy="1477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Prevents the default browser behavior for that element.</a:t>
            </a:r>
          </a:p>
          <a:p>
            <a:endParaRPr lang="en-US" dirty="0"/>
          </a:p>
          <a:p>
            <a:r>
              <a:rPr lang="en-US" dirty="0">
                <a:solidFill>
                  <a:schemeClr val="bg1"/>
                </a:solidFill>
                <a:hlinkClick r:id="rId4"/>
              </a:rPr>
              <a:t>https://</a:t>
            </a:r>
            <a:r>
              <a:rPr lang="en-US" dirty="0" err="1">
                <a:solidFill>
                  <a:schemeClr val="bg1"/>
                </a:solidFill>
                <a:hlinkClick r:id="rId4"/>
              </a:rPr>
              <a:t>developer.mozilla.org</a:t>
            </a:r>
            <a:r>
              <a:rPr lang="en-US" dirty="0">
                <a:solidFill>
                  <a:schemeClr val="bg1"/>
                </a:solidFill>
                <a:hlinkClick r:id="rId4"/>
              </a:rPr>
              <a:t>/</a:t>
            </a:r>
            <a:r>
              <a:rPr lang="en-US" dirty="0" err="1">
                <a:solidFill>
                  <a:schemeClr val="bg1"/>
                </a:solidFill>
                <a:hlinkClick r:id="rId4"/>
              </a:rPr>
              <a:t>en</a:t>
            </a:r>
            <a:r>
              <a:rPr lang="en-US" dirty="0">
                <a:solidFill>
                  <a:schemeClr val="bg1"/>
                </a:solidFill>
                <a:hlinkClick r:id="rId4"/>
              </a:rPr>
              <a:t>-US/docs/Web/API/Event/</a:t>
            </a:r>
            <a:r>
              <a:rPr lang="en-US" dirty="0" err="1">
                <a:solidFill>
                  <a:schemeClr val="bg1"/>
                </a:solidFill>
                <a:hlinkClick r:id="rId4"/>
              </a:rPr>
              <a:t>preventDefault</a:t>
            </a:r>
            <a:endParaRPr lang="en-US" dirty="0">
              <a:solidFill>
                <a:schemeClr val="bg1"/>
              </a:solidFill>
            </a:endParaRPr>
          </a:p>
        </p:txBody>
      </p:sp>
      <p:sp>
        <p:nvSpPr>
          <p:cNvPr id="12" name="Left Arrow 11"/>
          <p:cNvSpPr/>
          <p:nvPr/>
        </p:nvSpPr>
        <p:spPr>
          <a:xfrm rot="2678083">
            <a:off x="4630055" y="5092828"/>
            <a:ext cx="1788953" cy="506627"/>
          </a:xfrm>
          <a:prstGeom prst="leftArrow">
            <a:avLst>
              <a:gd name="adj1" fmla="val 66037"/>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E5454087-695C-AC43-AA7F-3C3895E55714}" type="slidenum">
              <a:rPr lang="en-US" smtClean="0"/>
              <a:t>115</a:t>
            </a:fld>
            <a:endParaRPr lang="en-US" dirty="0"/>
          </a:p>
        </p:txBody>
      </p:sp>
    </p:spTree>
    <p:extLst>
      <p:ext uri="{BB962C8B-B14F-4D97-AF65-F5344CB8AC3E}">
        <p14:creationId xmlns:p14="http://schemas.microsoft.com/office/powerpoint/2010/main" val="1145691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1+#ppt_w/2"/>
                                          </p:val>
                                        </p:tav>
                                        <p:tav tm="100000">
                                          <p:val>
                                            <p:strVal val="#ppt_x"/>
                                          </p:val>
                                        </p:tav>
                                      </p:tavLst>
                                    </p:anim>
                                    <p:anim calcmode="lin" valueType="num">
                                      <p:cBhvr additive="base">
                                        <p:cTn id="18" dur="500" fill="hold"/>
                                        <p:tgtEl>
                                          <p:spTgt spid="10"/>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1+#ppt_w/2"/>
                                          </p:val>
                                        </p:tav>
                                        <p:tav tm="100000">
                                          <p:val>
                                            <p:strVal val="#ppt_x"/>
                                          </p:val>
                                        </p:tav>
                                      </p:tavLst>
                                    </p:anim>
                                    <p:anim calcmode="lin" valueType="num">
                                      <p:cBhvr additive="base">
                                        <p:cTn id="22"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1+#ppt_w/2"/>
                                          </p:val>
                                        </p:tav>
                                        <p:tav tm="100000">
                                          <p:val>
                                            <p:strVal val="#ppt_x"/>
                                          </p:val>
                                        </p:tav>
                                      </p:tavLst>
                                    </p:anim>
                                    <p:anim calcmode="lin" valueType="num">
                                      <p:cBhvr additive="base">
                                        <p:cTn id="32"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1" grpId="0" animBg="1"/>
      <p:bldP spid="12" grpId="0" animBg="1"/>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Event Binding</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code\demos\event-binding</a:t>
            </a:r>
            <a:endParaRPr lang="en-US" sz="1900" dirty="0">
              <a:solidFill>
                <a:schemeClr val="bg2">
                  <a:lumMod val="50000"/>
                </a:schemeClr>
              </a:solidFill>
            </a:endParaRPr>
          </a:p>
          <a:p>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116</a:t>
            </a:fld>
            <a:endParaRPr lang="en-US" dirty="0"/>
          </a:p>
        </p:txBody>
      </p:sp>
    </p:spTree>
    <p:extLst>
      <p:ext uri="{BB962C8B-B14F-4D97-AF65-F5344CB8AC3E}">
        <p14:creationId xmlns:p14="http://schemas.microsoft.com/office/powerpoint/2010/main" val="20663806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Pipes</a:t>
            </a:r>
            <a:endParaRPr lang="en-US" dirty="0"/>
          </a:p>
        </p:txBody>
      </p:sp>
      <p:sp>
        <p:nvSpPr>
          <p:cNvPr id="3" name="Text Placeholder 2"/>
          <p:cNvSpPr>
            <a:spLocks noGrp="1"/>
          </p:cNvSpPr>
          <p:nvPr>
            <p:ph type="body" idx="1"/>
          </p:nvPr>
        </p:nvSpPr>
        <p:spPr/>
        <p:txBody>
          <a:bodyPr/>
          <a:lstStyle/>
          <a:p>
            <a:r>
              <a:rPr lang="en-US" dirty="0" smtClean="0"/>
              <a:t>Angular</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58906"/>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117</a:t>
            </a:fld>
            <a:endParaRPr lang="en-US" dirty="0"/>
          </a:p>
        </p:txBody>
      </p:sp>
    </p:spTree>
    <p:extLst>
      <p:ext uri="{BB962C8B-B14F-4D97-AF65-F5344CB8AC3E}">
        <p14:creationId xmlns:p14="http://schemas.microsoft.com/office/powerpoint/2010/main" val="1947862553"/>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2176840" y="1713889"/>
            <a:ext cx="2421819" cy="2333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22" name="TextBox 21"/>
          <p:cNvSpPr txBox="1"/>
          <p:nvPr/>
        </p:nvSpPr>
        <p:spPr>
          <a:xfrm>
            <a:off x="2669833" y="272534"/>
            <a:ext cx="2596244" cy="800219"/>
          </a:xfrm>
          <a:prstGeom prst="rect">
            <a:avLst/>
          </a:prstGeom>
          <a:noFill/>
        </p:spPr>
        <p:txBody>
          <a:bodyPr wrap="square" rtlCol="0">
            <a:spAutoFit/>
          </a:bodyPr>
          <a:lstStyle/>
          <a:p>
            <a:r>
              <a:rPr lang="en-US" dirty="0" smtClean="0"/>
              <a:t>CLIENT</a:t>
            </a:r>
          </a:p>
          <a:p>
            <a:pPr marL="285750" indent="-285750">
              <a:buFont typeface="Arial" charset="0"/>
              <a:buChar char="•"/>
            </a:pPr>
            <a:r>
              <a:rPr lang="en-US" sz="1400" dirty="0" smtClean="0">
                <a:solidFill>
                  <a:schemeClr val="bg1">
                    <a:lumMod val="65000"/>
                  </a:schemeClr>
                </a:solidFill>
              </a:rPr>
              <a:t>Front-end</a:t>
            </a:r>
          </a:p>
          <a:p>
            <a:pPr marL="285750" indent="-285750">
              <a:buFont typeface="Arial" charset="0"/>
              <a:buChar char="•"/>
            </a:pPr>
            <a:r>
              <a:rPr lang="en-US" sz="1400" dirty="0" smtClean="0">
                <a:solidFill>
                  <a:schemeClr val="bg1">
                    <a:lumMod val="65000"/>
                  </a:schemeClr>
                </a:solidFill>
              </a:rPr>
              <a:t>JavaScript in browser</a:t>
            </a:r>
            <a:endParaRPr lang="en-US" sz="1400" dirty="0">
              <a:solidFill>
                <a:schemeClr val="bg1">
                  <a:lumMod val="65000"/>
                </a:schemeClr>
              </a:solidFill>
            </a:endParaRPr>
          </a:p>
        </p:txBody>
      </p:sp>
      <p:sp>
        <p:nvSpPr>
          <p:cNvPr id="25" name="TextBox 24"/>
          <p:cNvSpPr txBox="1"/>
          <p:nvPr/>
        </p:nvSpPr>
        <p:spPr>
          <a:xfrm>
            <a:off x="8895049" y="272534"/>
            <a:ext cx="2596244" cy="800219"/>
          </a:xfrm>
          <a:prstGeom prst="rect">
            <a:avLst/>
          </a:prstGeom>
          <a:noFill/>
        </p:spPr>
        <p:txBody>
          <a:bodyPr wrap="square" rtlCol="0">
            <a:spAutoFit/>
          </a:bodyPr>
          <a:lstStyle/>
          <a:p>
            <a:r>
              <a:rPr lang="en-US" dirty="0" smtClean="0"/>
              <a:t>SERVER</a:t>
            </a:r>
          </a:p>
          <a:p>
            <a:pPr marL="285750" indent="-285750">
              <a:buFont typeface="Arial" charset="0"/>
              <a:buChar char="•"/>
            </a:pPr>
            <a:r>
              <a:rPr lang="en-US" sz="1400" dirty="0" smtClean="0">
                <a:solidFill>
                  <a:schemeClr val="bg1">
                    <a:lumMod val="65000"/>
                  </a:schemeClr>
                </a:solidFill>
              </a:rPr>
              <a:t>Back-end</a:t>
            </a:r>
          </a:p>
          <a:p>
            <a:pPr marL="285750" indent="-285750">
              <a:buFont typeface="Arial" charset="0"/>
              <a:buChar char="•"/>
            </a:pPr>
            <a:r>
              <a:rPr lang="en-US" sz="1400" dirty="0" smtClean="0">
                <a:solidFill>
                  <a:schemeClr val="bg1">
                    <a:lumMod val="65000"/>
                  </a:schemeClr>
                </a:solidFill>
              </a:rPr>
              <a:t>Web/Application server</a:t>
            </a:r>
            <a:endParaRPr lang="en-US" sz="1400" dirty="0">
              <a:solidFill>
                <a:schemeClr val="bg1">
                  <a:lumMod val="65000"/>
                </a:schemeClr>
              </a:solidFill>
            </a:endParaRPr>
          </a:p>
        </p:txBody>
      </p:sp>
      <p:sp>
        <p:nvSpPr>
          <p:cNvPr id="31" name="TextBox 30"/>
          <p:cNvSpPr txBox="1"/>
          <p:nvPr/>
        </p:nvSpPr>
        <p:spPr>
          <a:xfrm>
            <a:off x="7160882" y="272534"/>
            <a:ext cx="2596244" cy="584775"/>
          </a:xfrm>
          <a:prstGeom prst="rect">
            <a:avLst/>
          </a:prstGeom>
          <a:noFill/>
        </p:spPr>
        <p:txBody>
          <a:bodyPr wrap="square" rtlCol="0">
            <a:spAutoFit/>
          </a:bodyPr>
          <a:lstStyle/>
          <a:p>
            <a:r>
              <a:rPr lang="en-US" dirty="0" smtClean="0"/>
              <a:t>NETWORK</a:t>
            </a:r>
          </a:p>
          <a:p>
            <a:r>
              <a:rPr lang="en-US" sz="1400" dirty="0" smtClean="0">
                <a:solidFill>
                  <a:schemeClr val="bg1">
                    <a:lumMod val="65000"/>
                  </a:schemeClr>
                </a:solidFill>
              </a:rPr>
              <a:t>(HTTP)</a:t>
            </a:r>
            <a:endParaRPr lang="en-US" sz="1400" dirty="0">
              <a:solidFill>
                <a:schemeClr val="bg1">
                  <a:lumMod val="65000"/>
                </a:schemeClr>
              </a:solidFill>
            </a:endParaRPr>
          </a:p>
        </p:txBody>
      </p:sp>
      <p:sp>
        <p:nvSpPr>
          <p:cNvPr id="41" name="Left Bracket 40"/>
          <p:cNvSpPr/>
          <p:nvPr/>
        </p:nvSpPr>
        <p:spPr>
          <a:xfrm rot="5400000">
            <a:off x="3559631" y="-1896959"/>
            <a:ext cx="45719" cy="6287726"/>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p:cNvSpPr txBox="1"/>
          <p:nvPr/>
        </p:nvSpPr>
        <p:spPr>
          <a:xfrm>
            <a:off x="2667126" y="1224044"/>
            <a:ext cx="3592384" cy="338554"/>
          </a:xfrm>
          <a:prstGeom prst="rect">
            <a:avLst/>
          </a:prstGeom>
          <a:noFill/>
        </p:spPr>
        <p:txBody>
          <a:bodyPr wrap="square" rtlCol="0">
            <a:spAutoFit/>
          </a:bodyPr>
          <a:lstStyle/>
          <a:p>
            <a:r>
              <a:rPr lang="en-US" sz="1600" dirty="0" smtClean="0">
                <a:solidFill>
                  <a:schemeClr val="bg1">
                    <a:lumMod val="50000"/>
                  </a:schemeClr>
                </a:solidFill>
              </a:rPr>
              <a:t>Angular</a:t>
            </a:r>
            <a:endParaRPr lang="en-US" sz="1600" dirty="0">
              <a:solidFill>
                <a:schemeClr val="bg1">
                  <a:lumMod val="50000"/>
                </a:schemeClr>
              </a:solidFill>
            </a:endParaRPr>
          </a:p>
        </p:txBody>
      </p:sp>
      <p:sp>
        <p:nvSpPr>
          <p:cNvPr id="43" name="Rectangle 42"/>
          <p:cNvSpPr/>
          <p:nvPr/>
        </p:nvSpPr>
        <p:spPr>
          <a:xfrm>
            <a:off x="2750678" y="2172355"/>
            <a:ext cx="1655511"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4" name="Rectangle 43"/>
          <p:cNvSpPr/>
          <p:nvPr/>
        </p:nvSpPr>
        <p:spPr>
          <a:xfrm>
            <a:off x="3042026" y="2726821"/>
            <a:ext cx="1249978" cy="7672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5" name="Rectangle 44"/>
          <p:cNvSpPr/>
          <p:nvPr/>
        </p:nvSpPr>
        <p:spPr>
          <a:xfrm>
            <a:off x="2254863" y="2172355"/>
            <a:ext cx="409456"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algn="ctr"/>
            <a:r>
              <a:rPr lang="en-US" sz="1600" dirty="0" smtClean="0"/>
              <a:t>Component</a:t>
            </a:r>
            <a:endParaRPr lang="en-US" sz="1600" dirty="0"/>
          </a:p>
        </p:txBody>
      </p:sp>
      <p:sp>
        <p:nvSpPr>
          <p:cNvPr id="57" name="Folded Corner 56"/>
          <p:cNvSpPr/>
          <p:nvPr/>
        </p:nvSpPr>
        <p:spPr>
          <a:xfrm>
            <a:off x="2513952" y="45498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713220" y="5576341"/>
            <a:ext cx="184731" cy="369332"/>
          </a:xfrm>
          <a:prstGeom prst="rect">
            <a:avLst/>
          </a:prstGeom>
          <a:noFill/>
        </p:spPr>
        <p:txBody>
          <a:bodyPr wrap="none" rtlCol="0">
            <a:spAutoFit/>
          </a:bodyPr>
          <a:lstStyle/>
          <a:p>
            <a:endParaRPr lang="en-US" dirty="0"/>
          </a:p>
        </p:txBody>
      </p:sp>
      <p:sp>
        <p:nvSpPr>
          <p:cNvPr id="56" name="Folded Corner 55"/>
          <p:cNvSpPr/>
          <p:nvPr/>
        </p:nvSpPr>
        <p:spPr>
          <a:xfrm>
            <a:off x="2382937" y="4355623"/>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olded Corner 61"/>
          <p:cNvSpPr/>
          <p:nvPr/>
        </p:nvSpPr>
        <p:spPr>
          <a:xfrm>
            <a:off x="2666352" y="47022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olded Corner 62"/>
          <p:cNvSpPr/>
          <p:nvPr/>
        </p:nvSpPr>
        <p:spPr>
          <a:xfrm>
            <a:off x="2818752" y="4854616"/>
            <a:ext cx="1314286" cy="1292026"/>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922203" y="4939733"/>
            <a:ext cx="1489624" cy="1015663"/>
          </a:xfrm>
          <a:prstGeom prst="rect">
            <a:avLst/>
          </a:prstGeom>
          <a:noFill/>
        </p:spPr>
        <p:txBody>
          <a:bodyPr wrap="square" rtlCol="0">
            <a:spAutoFit/>
          </a:bodyPr>
          <a:lstStyle/>
          <a:p>
            <a:r>
              <a:rPr lang="en-US" dirty="0" smtClean="0"/>
              <a:t>Templates</a:t>
            </a:r>
          </a:p>
          <a:p>
            <a:r>
              <a:rPr lang="en-US" sz="1400" dirty="0" smtClean="0"/>
              <a:t>&lt;div&gt;</a:t>
            </a:r>
          </a:p>
          <a:p>
            <a:r>
              <a:rPr lang="en-US" sz="1400" dirty="0" smtClean="0"/>
              <a:t>{{ template}}</a:t>
            </a:r>
          </a:p>
          <a:p>
            <a:r>
              <a:rPr lang="en-US" sz="1400" dirty="0" smtClean="0"/>
              <a:t>&lt;/div&gt;</a:t>
            </a:r>
            <a:endParaRPr lang="en-US" sz="1400" dirty="0"/>
          </a:p>
        </p:txBody>
      </p:sp>
      <p:cxnSp>
        <p:nvCxnSpPr>
          <p:cNvPr id="7" name="Straight Arrow Connector 6"/>
          <p:cNvCxnSpPr>
            <a:stCxn id="63" idx="0"/>
          </p:cNvCxnSpPr>
          <p:nvPr/>
        </p:nvCxnSpPr>
        <p:spPr>
          <a:xfrm flipV="1">
            <a:off x="3475895" y="3147928"/>
            <a:ext cx="0" cy="1706688"/>
          </a:xfrm>
          <a:prstGeom prst="straightConnector1">
            <a:avLst/>
          </a:prstGeom>
          <a:ln w="539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2897951" y="2518348"/>
            <a:ext cx="24252" cy="2166374"/>
          </a:xfrm>
          <a:prstGeom prst="straightConnector1">
            <a:avLst/>
          </a:prstGeom>
          <a:ln w="53975"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238570" y="6025834"/>
            <a:ext cx="7831510" cy="769441"/>
          </a:xfrm>
          <a:prstGeom prst="rect">
            <a:avLst/>
          </a:prstGeom>
          <a:noFill/>
        </p:spPr>
        <p:txBody>
          <a:bodyPr wrap="square" rtlCol="0">
            <a:spAutoFit/>
          </a:bodyPr>
          <a:lstStyle/>
          <a:p>
            <a:r>
              <a:rPr lang="en-US" sz="4400" dirty="0"/>
              <a:t>Architecture </a:t>
            </a:r>
            <a:r>
              <a:rPr lang="en-US" sz="4400" dirty="0" smtClean="0"/>
              <a:t>Diagram</a:t>
            </a:r>
            <a:r>
              <a:rPr lang="en-US" sz="4400" smtClean="0"/>
              <a:t>: Templates</a:t>
            </a:r>
            <a:endParaRPr lang="en-US" sz="4400" dirty="0"/>
          </a:p>
        </p:txBody>
      </p:sp>
      <p:cxnSp>
        <p:nvCxnSpPr>
          <p:cNvPr id="23" name="Straight Connector 22"/>
          <p:cNvCxnSpPr/>
          <p:nvPr/>
        </p:nvCxnSpPr>
        <p:spPr>
          <a:xfrm>
            <a:off x="7000244" y="32657"/>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435903" y="280"/>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323DE9B6-CD69-2240-8AAD-0E79682D9385}" type="slidenum">
              <a:rPr lang="en-US" smtClean="0"/>
              <a:t>118</a:t>
            </a:fld>
            <a:endParaRPr lang="en-US" dirty="0"/>
          </a:p>
        </p:txBody>
      </p:sp>
    </p:spTree>
    <p:extLst>
      <p:ext uri="{BB962C8B-B14F-4D97-AF65-F5344CB8AC3E}">
        <p14:creationId xmlns:p14="http://schemas.microsoft.com/office/powerpoint/2010/main" val="508471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p:tgtEl>
                                          <p:spTgt spid="57"/>
                                        </p:tgtEl>
                                        <p:attrNameLst>
                                          <p:attrName>ppt_y</p:attrName>
                                        </p:attrNameLst>
                                      </p:cBhvr>
                                      <p:tavLst>
                                        <p:tav tm="0">
                                          <p:val>
                                            <p:strVal val="#ppt_y+#ppt_h*1.125000"/>
                                          </p:val>
                                        </p:tav>
                                        <p:tav tm="100000">
                                          <p:val>
                                            <p:strVal val="#ppt_y"/>
                                          </p:val>
                                        </p:tav>
                                      </p:tavLst>
                                    </p:anim>
                                    <p:animEffect transition="in" filter="wipe(up)">
                                      <p:cBhvr>
                                        <p:cTn id="8" dur="500"/>
                                        <p:tgtEl>
                                          <p:spTgt spid="57"/>
                                        </p:tgtEl>
                                      </p:cBhvr>
                                    </p:animEffect>
                                  </p:childTnLst>
                                </p:cTn>
                              </p:par>
                              <p:par>
                                <p:cTn id="9" presetID="12" presetClass="entr" presetSubtype="4" fill="hold" grpId="0" nodeType="withEffect" nodePh="1">
                                  <p:stCondLst>
                                    <p:cond delay="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ppt_y</p:attrName>
                                        </p:attrNameLst>
                                      </p:cBhvr>
                                      <p:tavLst>
                                        <p:tav tm="0">
                                          <p:val>
                                            <p:strVal val="#ppt_y+#ppt_h*1.125000"/>
                                          </p:val>
                                        </p:tav>
                                        <p:tav tm="100000">
                                          <p:val>
                                            <p:strVal val="#ppt_y"/>
                                          </p:val>
                                        </p:tav>
                                      </p:tavLst>
                                    </p:anim>
                                    <p:animEffect transition="in" filter="wipe(up)">
                                      <p:cBhvr>
                                        <p:cTn id="12" dur="500"/>
                                        <p:tgtEl>
                                          <p:spTgt spid="3"/>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56"/>
                                        </p:tgtEl>
                                        <p:attrNameLst>
                                          <p:attrName>style.visibility</p:attrName>
                                        </p:attrNameLst>
                                      </p:cBhvr>
                                      <p:to>
                                        <p:strVal val="visible"/>
                                      </p:to>
                                    </p:set>
                                    <p:anim calcmode="lin" valueType="num">
                                      <p:cBhvr additive="base">
                                        <p:cTn id="15" dur="500"/>
                                        <p:tgtEl>
                                          <p:spTgt spid="56"/>
                                        </p:tgtEl>
                                        <p:attrNameLst>
                                          <p:attrName>ppt_y</p:attrName>
                                        </p:attrNameLst>
                                      </p:cBhvr>
                                      <p:tavLst>
                                        <p:tav tm="0">
                                          <p:val>
                                            <p:strVal val="#ppt_y+#ppt_h*1.125000"/>
                                          </p:val>
                                        </p:tav>
                                        <p:tav tm="100000">
                                          <p:val>
                                            <p:strVal val="#ppt_y"/>
                                          </p:val>
                                        </p:tav>
                                      </p:tavLst>
                                    </p:anim>
                                    <p:animEffect transition="in" filter="wipe(up)">
                                      <p:cBhvr>
                                        <p:cTn id="16" dur="500"/>
                                        <p:tgtEl>
                                          <p:spTgt spid="56"/>
                                        </p:tgtEl>
                                      </p:cBhvr>
                                    </p:animEffect>
                                  </p:childTnLst>
                                </p:cTn>
                              </p:par>
                              <p:par>
                                <p:cTn id="17" presetID="12" presetClass="entr" presetSubtype="4" fill="hold" grpId="0" nodeType="withEffect">
                                  <p:stCondLst>
                                    <p:cond delay="0"/>
                                  </p:stCondLst>
                                  <p:childTnLst>
                                    <p:set>
                                      <p:cBhvr>
                                        <p:cTn id="18" dur="1" fill="hold">
                                          <p:stCondLst>
                                            <p:cond delay="0"/>
                                          </p:stCondLst>
                                        </p:cTn>
                                        <p:tgtEl>
                                          <p:spTgt spid="62"/>
                                        </p:tgtEl>
                                        <p:attrNameLst>
                                          <p:attrName>style.visibility</p:attrName>
                                        </p:attrNameLst>
                                      </p:cBhvr>
                                      <p:to>
                                        <p:strVal val="visible"/>
                                      </p:to>
                                    </p:set>
                                    <p:anim calcmode="lin" valueType="num">
                                      <p:cBhvr additive="base">
                                        <p:cTn id="19" dur="500"/>
                                        <p:tgtEl>
                                          <p:spTgt spid="62"/>
                                        </p:tgtEl>
                                        <p:attrNameLst>
                                          <p:attrName>ppt_y</p:attrName>
                                        </p:attrNameLst>
                                      </p:cBhvr>
                                      <p:tavLst>
                                        <p:tav tm="0">
                                          <p:val>
                                            <p:strVal val="#ppt_y+#ppt_h*1.125000"/>
                                          </p:val>
                                        </p:tav>
                                        <p:tav tm="100000">
                                          <p:val>
                                            <p:strVal val="#ppt_y"/>
                                          </p:val>
                                        </p:tav>
                                      </p:tavLst>
                                    </p:anim>
                                    <p:animEffect transition="in" filter="wipe(up)">
                                      <p:cBhvr>
                                        <p:cTn id="20" dur="500"/>
                                        <p:tgtEl>
                                          <p:spTgt spid="62"/>
                                        </p:tgtEl>
                                      </p:cBhvr>
                                    </p:animEffect>
                                  </p:childTnLst>
                                </p:cTn>
                              </p:par>
                              <p:par>
                                <p:cTn id="21" presetID="12" presetClass="entr" presetSubtype="4" fill="hold" grpId="0" nodeType="withEffect">
                                  <p:stCondLst>
                                    <p:cond delay="0"/>
                                  </p:stCondLst>
                                  <p:childTnLst>
                                    <p:set>
                                      <p:cBhvr>
                                        <p:cTn id="22" dur="1" fill="hold">
                                          <p:stCondLst>
                                            <p:cond delay="0"/>
                                          </p:stCondLst>
                                        </p:cTn>
                                        <p:tgtEl>
                                          <p:spTgt spid="63"/>
                                        </p:tgtEl>
                                        <p:attrNameLst>
                                          <p:attrName>style.visibility</p:attrName>
                                        </p:attrNameLst>
                                      </p:cBhvr>
                                      <p:to>
                                        <p:strVal val="visible"/>
                                      </p:to>
                                    </p:set>
                                    <p:anim calcmode="lin" valueType="num">
                                      <p:cBhvr additive="base">
                                        <p:cTn id="23" dur="500"/>
                                        <p:tgtEl>
                                          <p:spTgt spid="63"/>
                                        </p:tgtEl>
                                        <p:attrNameLst>
                                          <p:attrName>ppt_y</p:attrName>
                                        </p:attrNameLst>
                                      </p:cBhvr>
                                      <p:tavLst>
                                        <p:tav tm="0">
                                          <p:val>
                                            <p:strVal val="#ppt_y+#ppt_h*1.125000"/>
                                          </p:val>
                                        </p:tav>
                                        <p:tav tm="100000">
                                          <p:val>
                                            <p:strVal val="#ppt_y"/>
                                          </p:val>
                                        </p:tav>
                                      </p:tavLst>
                                    </p:anim>
                                    <p:animEffect transition="in" filter="wipe(up)">
                                      <p:cBhvr>
                                        <p:cTn id="24" dur="500"/>
                                        <p:tgtEl>
                                          <p:spTgt spid="63"/>
                                        </p:tgtEl>
                                      </p:cBhvr>
                                    </p:animEffect>
                                  </p:childTnLst>
                                </p:cTn>
                              </p:par>
                              <p:par>
                                <p:cTn id="25" presetID="12" presetClass="entr" presetSubtype="4"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p:tgtEl>
                                          <p:spTgt spid="2"/>
                                        </p:tgtEl>
                                        <p:attrNameLst>
                                          <p:attrName>ppt_y</p:attrName>
                                        </p:attrNameLst>
                                      </p:cBhvr>
                                      <p:tavLst>
                                        <p:tav tm="0">
                                          <p:val>
                                            <p:strVal val="#ppt_y+#ppt_h*1.125000"/>
                                          </p:val>
                                        </p:tav>
                                        <p:tav tm="100000">
                                          <p:val>
                                            <p:strVal val="#ppt_y"/>
                                          </p:val>
                                        </p:tav>
                                      </p:tavLst>
                                    </p:anim>
                                    <p:animEffect transition="in" filter="wipe(up)">
                                      <p:cBhvr>
                                        <p:cTn id="28" dur="500"/>
                                        <p:tgtEl>
                                          <p:spTgt spid="2"/>
                                        </p:tgtEl>
                                      </p:cBhvr>
                                    </p:animEffect>
                                  </p:childTnLst>
                                </p:cTn>
                              </p:par>
                              <p:par>
                                <p:cTn id="29" presetID="12" presetClass="entr" presetSubtype="4" fill="hold"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p:tgtEl>
                                          <p:spTgt spid="7"/>
                                        </p:tgtEl>
                                        <p:attrNameLst>
                                          <p:attrName>ppt_y</p:attrName>
                                        </p:attrNameLst>
                                      </p:cBhvr>
                                      <p:tavLst>
                                        <p:tav tm="0">
                                          <p:val>
                                            <p:strVal val="#ppt_y+#ppt_h*1.125000"/>
                                          </p:val>
                                        </p:tav>
                                        <p:tav tm="100000">
                                          <p:val>
                                            <p:strVal val="#ppt_y"/>
                                          </p:val>
                                        </p:tav>
                                      </p:tavLst>
                                    </p:anim>
                                    <p:animEffect transition="in" filter="wipe(up)">
                                      <p:cBhvr>
                                        <p:cTn id="32" dur="500"/>
                                        <p:tgtEl>
                                          <p:spTgt spid="7"/>
                                        </p:tgtEl>
                                      </p:cBhvr>
                                    </p:animEffect>
                                  </p:childTnLst>
                                </p:cTn>
                              </p:par>
                              <p:par>
                                <p:cTn id="33" presetID="12" presetClass="entr" presetSubtype="4" fill="hold" nodeType="withEffect">
                                  <p:stCondLst>
                                    <p:cond delay="0"/>
                                  </p:stCondLst>
                                  <p:childTnLst>
                                    <p:set>
                                      <p:cBhvr>
                                        <p:cTn id="34" dur="1" fill="hold">
                                          <p:stCondLst>
                                            <p:cond delay="0"/>
                                          </p:stCondLst>
                                        </p:cTn>
                                        <p:tgtEl>
                                          <p:spTgt spid="64"/>
                                        </p:tgtEl>
                                        <p:attrNameLst>
                                          <p:attrName>style.visibility</p:attrName>
                                        </p:attrNameLst>
                                      </p:cBhvr>
                                      <p:to>
                                        <p:strVal val="visible"/>
                                      </p:to>
                                    </p:set>
                                    <p:anim calcmode="lin" valueType="num">
                                      <p:cBhvr additive="base">
                                        <p:cTn id="35" dur="500"/>
                                        <p:tgtEl>
                                          <p:spTgt spid="64"/>
                                        </p:tgtEl>
                                        <p:attrNameLst>
                                          <p:attrName>ppt_y</p:attrName>
                                        </p:attrNameLst>
                                      </p:cBhvr>
                                      <p:tavLst>
                                        <p:tav tm="0">
                                          <p:val>
                                            <p:strVal val="#ppt_y+#ppt_h*1.125000"/>
                                          </p:val>
                                        </p:tav>
                                        <p:tav tm="100000">
                                          <p:val>
                                            <p:strVal val="#ppt_y"/>
                                          </p:val>
                                        </p:tav>
                                      </p:tavLst>
                                    </p:anim>
                                    <p:animEffect transition="in" filter="wipe(up)">
                                      <p:cBhvr>
                                        <p:cTn id="36"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3" grpId="0"/>
      <p:bldP spid="56" grpId="0" animBg="1"/>
      <p:bldP spid="62" grpId="0" animBg="1"/>
      <p:bldP spid="63" grpId="0" animBg="1"/>
      <p:bldP spid="2" grpId="0"/>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Pipes?</a:t>
            </a:r>
            <a:endParaRPr lang="en-US" dirty="0"/>
          </a:p>
        </p:txBody>
      </p:sp>
      <p:sp>
        <p:nvSpPr>
          <p:cNvPr id="3" name="Content Placeholder 2"/>
          <p:cNvSpPr>
            <a:spLocks noGrp="1"/>
          </p:cNvSpPr>
          <p:nvPr>
            <p:ph idx="1"/>
          </p:nvPr>
        </p:nvSpPr>
        <p:spPr/>
        <p:txBody>
          <a:bodyPr/>
          <a:lstStyle/>
          <a:p>
            <a:r>
              <a:rPr lang="en-US" dirty="0"/>
              <a:t>A pipe takes in data as input and transforms it to a desired </a:t>
            </a:r>
            <a:r>
              <a:rPr lang="en-US" dirty="0" smtClean="0"/>
              <a:t>output</a:t>
            </a:r>
          </a:p>
          <a:p>
            <a:r>
              <a:rPr lang="en-US" dirty="0" smtClean="0"/>
              <a:t>Commonly used to format data</a:t>
            </a:r>
          </a:p>
          <a:p>
            <a:r>
              <a:rPr lang="en-US" dirty="0" smtClean="0"/>
              <a:t>Get their name from the pipe operator “|”</a:t>
            </a:r>
          </a:p>
          <a:p>
            <a:r>
              <a:rPr lang="en-US" dirty="0" smtClean="0"/>
              <a:t>Can format various types: String, Number, Data, Array</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119</a:t>
            </a:fld>
            <a:endParaRPr lang="en-US" dirty="0"/>
          </a:p>
        </p:txBody>
      </p:sp>
    </p:spTree>
    <p:extLst>
      <p:ext uri="{BB962C8B-B14F-4D97-AF65-F5344CB8AC3E}">
        <p14:creationId xmlns:p14="http://schemas.microsoft.com/office/powerpoint/2010/main" val="1555031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n</a:t>
            </a:r>
            <a:r>
              <a:rPr lang="en-US" dirty="0" err="1" smtClean="0"/>
              <a:t>pm</a:t>
            </a:r>
            <a:r>
              <a:rPr lang="en-US" dirty="0" smtClean="0"/>
              <a:t> Review</a:t>
            </a:r>
            <a:endParaRPr lang="en-US" dirty="0"/>
          </a:p>
        </p:txBody>
      </p:sp>
      <p:sp>
        <p:nvSpPr>
          <p:cNvPr id="3" name="Content Placeholder 2"/>
          <p:cNvSpPr>
            <a:spLocks noGrp="1"/>
          </p:cNvSpPr>
          <p:nvPr>
            <p:ph idx="1"/>
          </p:nvPr>
        </p:nvSpPr>
        <p:spPr>
          <a:xfrm>
            <a:off x="838200" y="1825625"/>
            <a:ext cx="10515600" cy="4674030"/>
          </a:xfrm>
        </p:spPr>
        <p:txBody>
          <a:bodyPr>
            <a:normAutofit fontScale="85000" lnSpcReduction="20000"/>
          </a:bodyPr>
          <a:lstStyle/>
          <a:p>
            <a:pPr fontAlgn="base"/>
            <a:r>
              <a:rPr lang="en-US" dirty="0" smtClean="0"/>
              <a:t>Take </a:t>
            </a:r>
            <a:r>
              <a:rPr lang="en-US" dirty="0"/>
              <a:t>2 minutes to write down your answers to the following questions on a piece of paper.</a:t>
            </a:r>
          </a:p>
          <a:p>
            <a:r>
              <a:rPr lang="en-US" dirty="0" err="1"/>
              <a:t>npm</a:t>
            </a:r>
            <a:r>
              <a:rPr lang="en-US" dirty="0"/>
              <a:t> is essentially the JavaScript language’s package manager </a:t>
            </a:r>
          </a:p>
          <a:p>
            <a:pPr fontAlgn="base"/>
            <a:r>
              <a:rPr lang="en-US" i="1" dirty="0"/>
              <a:t>Name at least one package manager that is used for a different language?</a:t>
            </a:r>
          </a:p>
          <a:p>
            <a:pPr lvl="1" fontAlgn="base"/>
            <a:r>
              <a:rPr lang="en-US" i="1" dirty="0"/>
              <a:t>If you aren’t familiar with any other package managers feel free to use the internet to search for the name of the package manager for a programming language.</a:t>
            </a:r>
            <a:endParaRPr lang="en-US" dirty="0"/>
          </a:p>
          <a:p>
            <a:pPr fontAlgn="base"/>
            <a:r>
              <a:rPr lang="en-US" dirty="0"/>
              <a:t>Write down the following two column headings on a piece of paper as show below.  </a:t>
            </a:r>
            <a:endParaRPr lang="en-US" dirty="0" smtClean="0"/>
          </a:p>
          <a:p>
            <a:pPr marL="0" indent="0" fontAlgn="base">
              <a:buNone/>
            </a:pPr>
            <a:r>
              <a:rPr lang="en-US" b="1" dirty="0" smtClean="0"/>
              <a:t>		dependencies </a:t>
            </a:r>
            <a:r>
              <a:rPr lang="en-US" b="1" dirty="0"/>
              <a:t>| </a:t>
            </a:r>
            <a:r>
              <a:rPr lang="en-US" b="1" dirty="0" err="1" smtClean="0"/>
              <a:t>devDependencies</a:t>
            </a:r>
            <a:endParaRPr lang="en-US" dirty="0" smtClean="0"/>
          </a:p>
          <a:p>
            <a:pPr fontAlgn="base"/>
            <a:r>
              <a:rPr lang="en-US" dirty="0" smtClean="0"/>
              <a:t>List </a:t>
            </a:r>
            <a:r>
              <a:rPr lang="en-US" dirty="0"/>
              <a:t>these packages under the heading you would most commonly use them.</a:t>
            </a:r>
          </a:p>
          <a:p>
            <a:pPr lvl="1" fontAlgn="base"/>
            <a:r>
              <a:rPr lang="en-US" dirty="0"/>
              <a:t>Jasmine (Unit Testing)</a:t>
            </a:r>
          </a:p>
          <a:p>
            <a:pPr lvl="1" fontAlgn="base"/>
            <a:r>
              <a:rPr lang="en-US" dirty="0"/>
              <a:t>Bootstrap (CSS framework)</a:t>
            </a:r>
          </a:p>
          <a:p>
            <a:pPr lvl="1" fontAlgn="base"/>
            <a:r>
              <a:rPr lang="en-US" dirty="0"/>
              <a:t>http-server (development web server)</a:t>
            </a:r>
          </a:p>
          <a:p>
            <a:pPr lvl="1" fontAlgn="base"/>
            <a:r>
              <a:rPr lang="en-US" dirty="0" err="1"/>
              <a:t>TypeScript</a:t>
            </a:r>
            <a:r>
              <a:rPr lang="en-US" dirty="0"/>
              <a:t> (compiles code to JavaScript that will be run in the </a:t>
            </a:r>
            <a:r>
              <a:rPr lang="en-US" dirty="0" smtClean="0"/>
              <a:t>browser</a:t>
            </a:r>
            <a:r>
              <a:rPr lang="en-US" dirty="0"/>
              <a:t>)</a:t>
            </a:r>
            <a:endParaRPr lang="en-US"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12</a:t>
            </a:fld>
            <a:endParaRPr lang="en-US" dirty="0"/>
          </a:p>
        </p:txBody>
      </p:sp>
    </p:spTree>
    <p:extLst>
      <p:ext uri="{BB962C8B-B14F-4D97-AF65-F5344CB8AC3E}">
        <p14:creationId xmlns:p14="http://schemas.microsoft.com/office/powerpoint/2010/main" val="18518255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Pipes</a:t>
            </a:r>
            <a:endParaRPr lang="en-US" dirty="0"/>
          </a:p>
        </p:txBody>
      </p:sp>
      <p:sp>
        <p:nvSpPr>
          <p:cNvPr id="3" name="Content Placeholder 2"/>
          <p:cNvSpPr>
            <a:spLocks noGrp="1"/>
          </p:cNvSpPr>
          <p:nvPr>
            <p:ph idx="1"/>
          </p:nvPr>
        </p:nvSpPr>
        <p:spPr/>
        <p:txBody>
          <a:bodyPr/>
          <a:lstStyle/>
          <a:p>
            <a:r>
              <a:rPr lang="en-US" dirty="0" smtClean="0"/>
              <a:t>Pipes can be used</a:t>
            </a:r>
          </a:p>
          <a:p>
            <a:pPr lvl="1"/>
            <a:r>
              <a:rPr lang="en-US" dirty="0" smtClean="0"/>
              <a:t>In HTML templates</a:t>
            </a:r>
          </a:p>
          <a:p>
            <a:pPr lvl="1"/>
            <a:r>
              <a:rPr lang="en-US" dirty="0" smtClean="0"/>
              <a:t>In JavaScript (often in components)</a:t>
            </a:r>
          </a:p>
          <a:p>
            <a:r>
              <a:rPr lang="en-US" dirty="0" smtClean="0"/>
              <a:t>Pipes can be</a:t>
            </a:r>
          </a:p>
          <a:p>
            <a:pPr lvl="1"/>
            <a:r>
              <a:rPr lang="en-US" dirty="0" smtClean="0"/>
              <a:t>Built-in to Angular</a:t>
            </a:r>
          </a:p>
          <a:p>
            <a:pPr lvl="1"/>
            <a:r>
              <a:rPr lang="en-US" dirty="0" smtClean="0"/>
              <a:t>Custom pipes created by application developers</a:t>
            </a:r>
          </a:p>
          <a:p>
            <a:pPr lvl="2"/>
            <a:r>
              <a:rPr lang="en-US" dirty="0" smtClean="0"/>
              <a:t>Custom pipes can be used to implement any type of formatting </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120</a:t>
            </a:fld>
            <a:endParaRPr lang="en-US" dirty="0"/>
          </a:p>
        </p:txBody>
      </p:sp>
    </p:spTree>
    <p:extLst>
      <p:ext uri="{BB962C8B-B14F-4D97-AF65-F5344CB8AC3E}">
        <p14:creationId xmlns:p14="http://schemas.microsoft.com/office/powerpoint/2010/main" val="1623195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Changes from AngularJS</a:t>
            </a:r>
            <a:endParaRPr lang="en-US" dirty="0"/>
          </a:p>
        </p:txBody>
      </p:sp>
      <p:sp>
        <p:nvSpPr>
          <p:cNvPr id="3" name="Content Placeholder 2"/>
          <p:cNvSpPr>
            <a:spLocks noGrp="1"/>
          </p:cNvSpPr>
          <p:nvPr>
            <p:ph idx="1"/>
          </p:nvPr>
        </p:nvSpPr>
        <p:spPr/>
        <p:txBody>
          <a:bodyPr/>
          <a:lstStyle/>
          <a:p>
            <a:r>
              <a:rPr lang="en-US" dirty="0" smtClean="0"/>
              <a:t>Filters in AngularJS are Pipes in Angular</a:t>
            </a:r>
          </a:p>
          <a:p>
            <a:r>
              <a:rPr lang="en-US" dirty="0" smtClean="0"/>
              <a:t>The “filter” filter is not built-in Angular</a:t>
            </a:r>
          </a:p>
          <a:p>
            <a:pPr lvl="1"/>
            <a:r>
              <a:rPr lang="en-US" dirty="0" smtClean="0"/>
              <a:t>Was used to filter out arrays based on a search term</a:t>
            </a:r>
          </a:p>
          <a:p>
            <a:r>
              <a:rPr lang="en-US" dirty="0" smtClean="0"/>
              <a:t>The “</a:t>
            </a:r>
            <a:r>
              <a:rPr lang="en-US" dirty="0" err="1" smtClean="0"/>
              <a:t>orderBy</a:t>
            </a:r>
            <a:r>
              <a:rPr lang="en-US" dirty="0" smtClean="0"/>
              <a:t>” filter is not built-in to Angular</a:t>
            </a:r>
          </a:p>
          <a:p>
            <a:pPr lvl="1"/>
            <a:r>
              <a:rPr lang="en-US" dirty="0" smtClean="0"/>
              <a:t>Was used to sort array elements for display</a:t>
            </a:r>
          </a:p>
          <a:p>
            <a:r>
              <a:rPr lang="en-US" dirty="0" smtClean="0"/>
              <a:t>”filter” and “</a:t>
            </a:r>
            <a:r>
              <a:rPr lang="en-US" dirty="0" err="1" smtClean="0"/>
              <a:t>orderBy</a:t>
            </a:r>
            <a:r>
              <a:rPr lang="en-US" dirty="0" smtClean="0"/>
              <a:t>”</a:t>
            </a:r>
          </a:p>
          <a:p>
            <a:pPr lvl="1"/>
            <a:r>
              <a:rPr lang="en-US" dirty="0" smtClean="0"/>
              <a:t>Prone to breaking if code was minified</a:t>
            </a:r>
          </a:p>
          <a:p>
            <a:pPr lvl="1"/>
            <a:r>
              <a:rPr lang="en-US" dirty="0" smtClean="0"/>
              <a:t>Could lead to performance issues</a:t>
            </a:r>
          </a:p>
          <a:p>
            <a:pPr lvl="1"/>
            <a:r>
              <a:rPr lang="en-US" dirty="0" smtClean="0"/>
              <a:t>Replacements can be implemented as a custom filter</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121</a:t>
            </a:fld>
            <a:endParaRPr lang="en-US" dirty="0"/>
          </a:p>
        </p:txBody>
      </p:sp>
    </p:spTree>
    <p:extLst>
      <p:ext uri="{BB962C8B-B14F-4D97-AF65-F5344CB8AC3E}">
        <p14:creationId xmlns:p14="http://schemas.microsoft.com/office/powerpoint/2010/main" val="1769530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a Built-in Pipe</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lstStyle/>
          <a:p>
            <a:pPr marL="0" indent="0">
              <a:buNone/>
            </a:pPr>
            <a:r>
              <a:rPr lang="en-US" dirty="0"/>
              <a:t>&lt;</a:t>
            </a:r>
            <a:r>
              <a:rPr lang="en-US" b="1" dirty="0">
                <a:solidFill>
                  <a:srgbClr val="000080"/>
                </a:solidFill>
              </a:rPr>
              <a:t>h4</a:t>
            </a:r>
            <a:r>
              <a:rPr lang="en-US" dirty="0"/>
              <a:t>&gt;{{</a:t>
            </a:r>
            <a:r>
              <a:rPr lang="en-US" dirty="0" err="1"/>
              <a:t>project.name</a:t>
            </a:r>
            <a:r>
              <a:rPr lang="en-US" dirty="0"/>
              <a:t> | uppercase}}&lt;/</a:t>
            </a:r>
            <a:r>
              <a:rPr lang="en-US" b="1" dirty="0">
                <a:solidFill>
                  <a:srgbClr val="000080"/>
                </a:solidFill>
              </a:rPr>
              <a:t>h4</a:t>
            </a:r>
            <a:r>
              <a:rPr lang="en-US" dirty="0"/>
              <a:t>&gt;</a:t>
            </a:r>
          </a:p>
        </p:txBody>
      </p:sp>
      <p:sp>
        <p:nvSpPr>
          <p:cNvPr id="4" name="Slide Number Placeholder 3"/>
          <p:cNvSpPr>
            <a:spLocks noGrp="1"/>
          </p:cNvSpPr>
          <p:nvPr>
            <p:ph type="sldNum" sz="quarter" idx="12"/>
          </p:nvPr>
        </p:nvSpPr>
        <p:spPr/>
        <p:txBody>
          <a:bodyPr/>
          <a:lstStyle/>
          <a:p>
            <a:fld id="{E5454087-695C-AC43-AA7F-3C3895E55714}" type="slidenum">
              <a:rPr lang="en-US" smtClean="0"/>
              <a:t>122</a:t>
            </a:fld>
            <a:endParaRPr lang="en-US" dirty="0"/>
          </a:p>
        </p:txBody>
      </p:sp>
    </p:spTree>
    <p:extLst>
      <p:ext uri="{BB962C8B-B14F-4D97-AF65-F5344CB8AC3E}">
        <p14:creationId xmlns:p14="http://schemas.microsoft.com/office/powerpoint/2010/main" val="1020886286"/>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Built-In Pipes</a:t>
            </a:r>
            <a:endParaRPr lang="en-US" dirty="0"/>
          </a:p>
        </p:txBody>
      </p:sp>
      <p:graphicFrame>
        <p:nvGraphicFramePr>
          <p:cNvPr id="4" name="Content Placeholder 3"/>
          <p:cNvGraphicFramePr>
            <a:graphicFrameLocks noGrp="1"/>
          </p:cNvGraphicFramePr>
          <p:nvPr>
            <p:ph idx="1"/>
            <p:extLst/>
          </p:nvPr>
        </p:nvGraphicFramePr>
        <p:xfrm>
          <a:off x="838200" y="1825625"/>
          <a:ext cx="10515600" cy="3457575"/>
        </p:xfrm>
        <a:graphic>
          <a:graphicData uri="http://schemas.openxmlformats.org/drawingml/2006/table">
            <a:tbl>
              <a:tblPr firstRow="1" bandRow="1">
                <a:tableStyleId>{5C22544A-7EE6-4342-B048-85BDC9FD1C3A}</a:tableStyleId>
              </a:tblPr>
              <a:tblGrid>
                <a:gridCol w="5257800"/>
                <a:gridCol w="5257800"/>
              </a:tblGrid>
              <a:tr h="384175">
                <a:tc>
                  <a:txBody>
                    <a:bodyPr/>
                    <a:lstStyle/>
                    <a:p>
                      <a:r>
                        <a:rPr lang="en-US" dirty="0" smtClean="0"/>
                        <a:t>Class</a:t>
                      </a:r>
                      <a:endParaRPr lang="en-US" dirty="0"/>
                    </a:p>
                  </a:txBody>
                  <a:tcPr/>
                </a:tc>
                <a:tc>
                  <a:txBody>
                    <a:bodyPr/>
                    <a:lstStyle/>
                    <a:p>
                      <a:r>
                        <a:rPr lang="en-US" dirty="0" smtClean="0"/>
                        <a:t>Name</a:t>
                      </a:r>
                      <a:endParaRPr lang="en-US" dirty="0"/>
                    </a:p>
                  </a:txBody>
                  <a:tcPr/>
                </a:tc>
              </a:tr>
              <a:tr h="384175">
                <a:tc>
                  <a:txBody>
                    <a:bodyPr/>
                    <a:lstStyle/>
                    <a:p>
                      <a:r>
                        <a:rPr lang="en-US" dirty="0" err="1" smtClean="0"/>
                        <a:t>PercentPipe</a:t>
                      </a:r>
                      <a:endParaRPr lang="en-US" dirty="0"/>
                    </a:p>
                  </a:txBody>
                  <a:tcPr/>
                </a:tc>
                <a:tc>
                  <a:txBody>
                    <a:bodyPr/>
                    <a:lstStyle/>
                    <a:p>
                      <a:r>
                        <a:rPr lang="en-US" dirty="0" smtClean="0"/>
                        <a:t>percent</a:t>
                      </a:r>
                      <a:endParaRPr lang="en-US" dirty="0"/>
                    </a:p>
                  </a:txBody>
                  <a:tcPr/>
                </a:tc>
              </a:tr>
              <a:tr h="384175">
                <a:tc>
                  <a:txBody>
                    <a:bodyPr/>
                    <a:lstStyle/>
                    <a:p>
                      <a:r>
                        <a:rPr lang="en-US" dirty="0" err="1" smtClean="0"/>
                        <a:t>UpperCasePipe</a:t>
                      </a:r>
                      <a:endParaRPr lang="en-US" dirty="0"/>
                    </a:p>
                  </a:txBody>
                  <a:tcPr/>
                </a:tc>
                <a:tc>
                  <a:txBody>
                    <a:bodyPr/>
                    <a:lstStyle/>
                    <a:p>
                      <a:r>
                        <a:rPr lang="en-US" dirty="0" smtClean="0"/>
                        <a:t>uppercase</a:t>
                      </a:r>
                      <a:endParaRPr lang="en-US" dirty="0"/>
                    </a:p>
                  </a:txBody>
                  <a:tcPr/>
                </a:tc>
              </a:tr>
              <a:tr h="384175">
                <a:tc>
                  <a:txBody>
                    <a:bodyPr/>
                    <a:lstStyle/>
                    <a:p>
                      <a:r>
                        <a:rPr lang="en-US" dirty="0" err="1" smtClean="0"/>
                        <a:t>LowerCasePipe</a:t>
                      </a:r>
                      <a:endParaRPr lang="en-US" dirty="0"/>
                    </a:p>
                  </a:txBody>
                  <a:tcPr/>
                </a:tc>
                <a:tc>
                  <a:txBody>
                    <a:bodyPr/>
                    <a:lstStyle/>
                    <a:p>
                      <a:r>
                        <a:rPr lang="en-US" dirty="0" smtClean="0"/>
                        <a:t>lowercase</a:t>
                      </a:r>
                      <a:endParaRPr lang="en-US" dirty="0"/>
                    </a:p>
                  </a:txBody>
                  <a:tcPr/>
                </a:tc>
              </a:tr>
              <a:tr h="384175">
                <a:tc>
                  <a:txBody>
                    <a:bodyPr/>
                    <a:lstStyle/>
                    <a:p>
                      <a:r>
                        <a:rPr lang="en-US" dirty="0" err="1" smtClean="0"/>
                        <a:t>TitleCasePipe</a:t>
                      </a:r>
                      <a:endParaRPr lang="en-US" dirty="0"/>
                    </a:p>
                  </a:txBody>
                  <a:tcPr/>
                </a:tc>
                <a:tc>
                  <a:txBody>
                    <a:bodyPr/>
                    <a:lstStyle/>
                    <a:p>
                      <a:r>
                        <a:rPr lang="en-US" dirty="0" err="1" smtClean="0"/>
                        <a:t>titlecase</a:t>
                      </a:r>
                      <a:endParaRPr lang="en-US" dirty="0"/>
                    </a:p>
                  </a:txBody>
                  <a:tcPr/>
                </a:tc>
              </a:tr>
              <a:tr h="384175">
                <a:tc>
                  <a:txBody>
                    <a:bodyPr/>
                    <a:lstStyle/>
                    <a:p>
                      <a:r>
                        <a:rPr lang="en-US" dirty="0" err="1" smtClean="0"/>
                        <a:t>DatePipe</a:t>
                      </a:r>
                      <a:endParaRPr lang="en-US" dirty="0"/>
                    </a:p>
                  </a:txBody>
                  <a:tcPr/>
                </a:tc>
                <a:tc>
                  <a:txBody>
                    <a:bodyPr/>
                    <a:lstStyle/>
                    <a:p>
                      <a:r>
                        <a:rPr lang="en-US" dirty="0" smtClean="0"/>
                        <a:t>date</a:t>
                      </a:r>
                      <a:endParaRPr lang="en-US" dirty="0"/>
                    </a:p>
                  </a:txBody>
                  <a:tcPr/>
                </a:tc>
              </a:tr>
              <a:tr h="384175">
                <a:tc>
                  <a:txBody>
                    <a:bodyPr/>
                    <a:lstStyle/>
                    <a:p>
                      <a:r>
                        <a:rPr lang="en-US" dirty="0" err="1" smtClean="0"/>
                        <a:t>DecimalPipe</a:t>
                      </a:r>
                      <a:endParaRPr lang="en-US" dirty="0"/>
                    </a:p>
                  </a:txBody>
                  <a:tcPr/>
                </a:tc>
                <a:tc>
                  <a:txBody>
                    <a:bodyPr/>
                    <a:lstStyle/>
                    <a:p>
                      <a:r>
                        <a:rPr lang="en-US" dirty="0" smtClean="0"/>
                        <a:t>decimal</a:t>
                      </a:r>
                      <a:endParaRPr lang="en-US" dirty="0"/>
                    </a:p>
                  </a:txBody>
                  <a:tcPr/>
                </a:tc>
              </a:tr>
              <a:tr h="384175">
                <a:tc>
                  <a:txBody>
                    <a:bodyPr/>
                    <a:lstStyle/>
                    <a:p>
                      <a:r>
                        <a:rPr lang="en-US" dirty="0" err="1" smtClean="0"/>
                        <a:t>CurrencyPipe</a:t>
                      </a:r>
                      <a:endParaRPr lang="en-US" dirty="0"/>
                    </a:p>
                  </a:txBody>
                  <a:tcPr/>
                </a:tc>
                <a:tc>
                  <a:txBody>
                    <a:bodyPr/>
                    <a:lstStyle/>
                    <a:p>
                      <a:r>
                        <a:rPr lang="en-US" dirty="0" smtClean="0"/>
                        <a:t>currency</a:t>
                      </a:r>
                    </a:p>
                  </a:txBody>
                  <a:tcPr/>
                </a:tc>
              </a:tr>
              <a:tr h="384175">
                <a:tc>
                  <a:txBody>
                    <a:bodyPr/>
                    <a:lstStyle/>
                    <a:p>
                      <a:endParaRPr lang="en-US" dirty="0"/>
                    </a:p>
                  </a:txBody>
                  <a:tcPr/>
                </a:tc>
                <a:tc>
                  <a:txBody>
                    <a:bodyPr/>
                    <a:lstStyle/>
                    <a:p>
                      <a:endParaRPr lang="en-US" dirty="0" smtClean="0"/>
                    </a:p>
                  </a:txBody>
                  <a:tcPr/>
                </a:tc>
              </a:tr>
            </a:tbl>
          </a:graphicData>
        </a:graphic>
      </p:graphicFrame>
      <p:sp>
        <p:nvSpPr>
          <p:cNvPr id="3" name="Slide Number Placeholder 2"/>
          <p:cNvSpPr>
            <a:spLocks noGrp="1"/>
          </p:cNvSpPr>
          <p:nvPr>
            <p:ph type="sldNum" sz="quarter" idx="12"/>
          </p:nvPr>
        </p:nvSpPr>
        <p:spPr/>
        <p:txBody>
          <a:bodyPr/>
          <a:lstStyle/>
          <a:p>
            <a:fld id="{E5454087-695C-AC43-AA7F-3C3895E55714}" type="slidenum">
              <a:rPr lang="en-US" smtClean="0"/>
              <a:t>123</a:t>
            </a:fld>
            <a:endParaRPr lang="en-US" dirty="0"/>
          </a:p>
        </p:txBody>
      </p:sp>
    </p:spTree>
    <p:extLst>
      <p:ext uri="{BB962C8B-B14F-4D97-AF65-F5344CB8AC3E}">
        <p14:creationId xmlns:p14="http://schemas.microsoft.com/office/powerpoint/2010/main" val="13167986"/>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Pipe Syntax</a:t>
            </a:r>
            <a:endParaRPr lang="en-US" dirty="0"/>
          </a:p>
        </p:txBody>
      </p:sp>
      <p:sp>
        <p:nvSpPr>
          <p:cNvPr id="3" name="Content Placeholder 2"/>
          <p:cNvSpPr>
            <a:spLocks noGrp="1"/>
          </p:cNvSpPr>
          <p:nvPr>
            <p:ph idx="1"/>
          </p:nvPr>
        </p:nvSpPr>
        <p:spPr/>
        <p:txBody>
          <a:bodyPr/>
          <a:lstStyle/>
          <a:p>
            <a:r>
              <a:rPr lang="en-US" dirty="0" smtClean="0"/>
              <a:t>Syntax</a:t>
            </a:r>
          </a:p>
          <a:p>
            <a:pPr marL="0" indent="0">
              <a:buNone/>
            </a:pPr>
            <a:r>
              <a:rPr lang="en-US" dirty="0" smtClean="0"/>
              <a:t>{{data-expression | pipe-name [:pipe-parameter: pipe-parameter-2</a:t>
            </a:r>
            <a:r>
              <a:rPr lang="is-IS" dirty="0" smtClean="0"/>
              <a:t>…</a:t>
            </a:r>
            <a:r>
              <a:rPr lang="en-US" dirty="0" smtClean="0"/>
              <a:t>]}}</a:t>
            </a:r>
          </a:p>
          <a:p>
            <a:r>
              <a:rPr lang="en-US" dirty="0" smtClean="0"/>
              <a:t>Example </a:t>
            </a:r>
          </a:p>
          <a:p>
            <a:pPr marL="0" indent="0">
              <a:buNone/>
            </a:pPr>
            <a:r>
              <a:rPr lang="en-US" dirty="0" err="1" smtClean="0"/>
              <a:t>releaseDate</a:t>
            </a:r>
            <a:r>
              <a:rPr lang="en-US" dirty="0" smtClean="0"/>
              <a:t>: Date(1977, 5, 25);</a:t>
            </a:r>
          </a:p>
          <a:p>
            <a:pPr marL="0" indent="0">
              <a:buNone/>
            </a:pPr>
            <a:r>
              <a:rPr lang="en-US" dirty="0" smtClean="0"/>
              <a:t>{{</a:t>
            </a:r>
            <a:r>
              <a:rPr lang="en-US" dirty="0" err="1" smtClean="0"/>
              <a:t>releaseDate</a:t>
            </a:r>
            <a:r>
              <a:rPr lang="en-US" dirty="0" smtClean="0"/>
              <a:t>| date: ”M-</a:t>
            </a:r>
            <a:r>
              <a:rPr lang="en-US" dirty="0" err="1" smtClean="0"/>
              <a:t>dd</a:t>
            </a:r>
            <a:r>
              <a:rPr lang="en-US" dirty="0" smtClean="0"/>
              <a:t>-</a:t>
            </a:r>
            <a:r>
              <a:rPr lang="en-US" dirty="0" err="1" smtClean="0"/>
              <a:t>yyyy</a:t>
            </a:r>
            <a:r>
              <a:rPr lang="en-US" dirty="0" smtClean="0"/>
              <a:t>”}}</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124</a:t>
            </a:fld>
            <a:endParaRPr lang="en-US" dirty="0"/>
          </a:p>
        </p:txBody>
      </p:sp>
    </p:spTree>
    <p:extLst>
      <p:ext uri="{BB962C8B-B14F-4D97-AF65-F5344CB8AC3E}">
        <p14:creationId xmlns:p14="http://schemas.microsoft.com/office/powerpoint/2010/main" val="1616497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Chaining Pipes</a:t>
            </a:r>
            <a:endParaRPr lang="en-US" dirty="0"/>
          </a:p>
        </p:txBody>
      </p:sp>
      <p:sp>
        <p:nvSpPr>
          <p:cNvPr id="3" name="Content Placeholder 2"/>
          <p:cNvSpPr>
            <a:spLocks noGrp="1"/>
          </p:cNvSpPr>
          <p:nvPr>
            <p:ph idx="1"/>
          </p:nvPr>
        </p:nvSpPr>
        <p:spPr/>
        <p:txBody>
          <a:bodyPr/>
          <a:lstStyle/>
          <a:p>
            <a:r>
              <a:rPr lang="en-US" dirty="0" smtClean="0"/>
              <a:t>Chained pipes are executed from left to right</a:t>
            </a:r>
          </a:p>
          <a:p>
            <a:pPr marL="457189" lvl="1" indent="0">
              <a:buNone/>
            </a:pPr>
            <a:r>
              <a:rPr lang="en-US" dirty="0" smtClean="0"/>
              <a:t>{{ </a:t>
            </a:r>
            <a:r>
              <a:rPr lang="en-US" dirty="0" err="1" smtClean="0"/>
              <a:t>releaseDate</a:t>
            </a:r>
            <a:r>
              <a:rPr lang="en-US" dirty="0" smtClean="0"/>
              <a:t>| date | uppercase}}</a:t>
            </a:r>
          </a:p>
          <a:p>
            <a:r>
              <a:rPr lang="en-US" dirty="0" smtClean="0"/>
              <a:t>The </a:t>
            </a:r>
            <a:r>
              <a:rPr lang="en-US" i="1" dirty="0" err="1" smtClean="0"/>
              <a:t>releaseDate</a:t>
            </a:r>
            <a:r>
              <a:rPr lang="en-US" dirty="0" smtClean="0"/>
              <a:t> property is converted to a date string</a:t>
            </a:r>
          </a:p>
          <a:p>
            <a:r>
              <a:rPr lang="en-US" dirty="0" smtClean="0"/>
              <a:t>The date string is then converted to uppercase</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125</a:t>
            </a:fld>
            <a:endParaRPr lang="en-US" dirty="0"/>
          </a:p>
        </p:txBody>
      </p:sp>
    </p:spTree>
    <p:extLst>
      <p:ext uri="{BB962C8B-B14F-4D97-AF65-F5344CB8AC3E}">
        <p14:creationId xmlns:p14="http://schemas.microsoft.com/office/powerpoint/2010/main" val="1108243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Decimal Pipe</a:t>
            </a:r>
            <a:endParaRPr lang="en-US" dirty="0"/>
          </a:p>
        </p:txBody>
      </p:sp>
      <p:sp>
        <p:nvSpPr>
          <p:cNvPr id="3" name="Content Placeholder 2"/>
          <p:cNvSpPr>
            <a:spLocks noGrp="1"/>
          </p:cNvSpPr>
          <p:nvPr>
            <p:ph idx="1"/>
          </p:nvPr>
        </p:nvSpPr>
        <p:spPr/>
        <p:txBody>
          <a:bodyPr/>
          <a:lstStyle/>
          <a:p>
            <a:r>
              <a:rPr lang="en-US" dirty="0" smtClean="0"/>
              <a:t>Takes a number as input</a:t>
            </a:r>
          </a:p>
          <a:p>
            <a:r>
              <a:rPr lang="en-US" dirty="0" smtClean="0"/>
              <a:t>And a </a:t>
            </a:r>
            <a:r>
              <a:rPr lang="en-US" i="1" dirty="0" err="1" smtClean="0"/>
              <a:t>digitInfo</a:t>
            </a:r>
            <a:r>
              <a:rPr lang="en-US" dirty="0" smtClean="0"/>
              <a:t> string </a:t>
            </a:r>
            <a:r>
              <a:rPr lang="en-US" dirty="0"/>
              <a:t>defining the number format </a:t>
            </a:r>
            <a:r>
              <a:rPr lang="en-US" dirty="0" smtClean="0"/>
              <a:t>{</a:t>
            </a:r>
            <a:r>
              <a:rPr lang="en-US" dirty="0" err="1" smtClean="0"/>
              <a:t>minIntegerDigits</a:t>
            </a:r>
            <a:r>
              <a:rPr lang="en-US" dirty="0" smtClean="0"/>
              <a:t>}.{</a:t>
            </a:r>
            <a:r>
              <a:rPr lang="en-US" dirty="0" err="1" smtClean="0"/>
              <a:t>minFractionDigits</a:t>
            </a:r>
            <a:r>
              <a:rPr lang="en-US" dirty="0" smtClean="0"/>
              <a:t>}-{</a:t>
            </a:r>
            <a:r>
              <a:rPr lang="en-US" dirty="0" err="1" smtClean="0"/>
              <a:t>maxFractionDigits</a:t>
            </a:r>
            <a:r>
              <a:rPr lang="en-US" dirty="0" smtClean="0"/>
              <a:t>}</a:t>
            </a:r>
          </a:p>
          <a:p>
            <a:r>
              <a:rPr lang="en-US" dirty="0" smtClean="0"/>
              <a:t>Example</a:t>
            </a:r>
          </a:p>
          <a:p>
            <a:pPr lvl="1"/>
            <a:r>
              <a:rPr lang="en-US" dirty="0" smtClean="0"/>
              <a:t>Usage: {{47.243 | number: “3.2-4”}}</a:t>
            </a:r>
          </a:p>
          <a:p>
            <a:pPr lvl="1"/>
            <a:r>
              <a:rPr lang="en-US" dirty="0" smtClean="0"/>
              <a:t>Output: 047.243</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126</a:t>
            </a:fld>
            <a:endParaRPr lang="en-US" dirty="0"/>
          </a:p>
        </p:txBody>
      </p:sp>
    </p:spTree>
    <p:extLst>
      <p:ext uri="{BB962C8B-B14F-4D97-AF65-F5344CB8AC3E}">
        <p14:creationId xmlns:p14="http://schemas.microsoft.com/office/powerpoint/2010/main" val="188153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CurrencyPipe</a:t>
            </a:r>
            <a:r>
              <a:rPr lang="en-US" dirty="0" smtClean="0"/>
              <a:t>	</a:t>
            </a:r>
            <a:endParaRPr lang="en-US" dirty="0"/>
          </a:p>
        </p:txBody>
      </p:sp>
      <p:sp>
        <p:nvSpPr>
          <p:cNvPr id="3" name="Content Placeholder 2"/>
          <p:cNvSpPr>
            <a:spLocks noGrp="1"/>
          </p:cNvSpPr>
          <p:nvPr>
            <p:ph idx="1"/>
          </p:nvPr>
        </p:nvSpPr>
        <p:spPr/>
        <p:txBody>
          <a:bodyPr>
            <a:normAutofit fontScale="85000" lnSpcReduction="20000"/>
          </a:bodyPr>
          <a:lstStyle/>
          <a:p>
            <a:r>
              <a:rPr lang="en-US" dirty="0"/>
              <a:t>Use </a:t>
            </a:r>
            <a:r>
              <a:rPr lang="en-US" dirty="0">
                <a:hlinkClick r:id="rId3"/>
              </a:rPr>
              <a:t>currency</a:t>
            </a:r>
            <a:r>
              <a:rPr lang="en-US" dirty="0"/>
              <a:t> to format a number as currency.</a:t>
            </a:r>
            <a:endParaRPr lang="en-US" dirty="0" smtClean="0"/>
          </a:p>
          <a:p>
            <a:r>
              <a:rPr lang="en-US" dirty="0" smtClean="0"/>
              <a:t>Takes a number and up to three parameters</a:t>
            </a:r>
          </a:p>
          <a:p>
            <a:pPr lvl="1"/>
            <a:r>
              <a:rPr lang="en-US" i="1" dirty="0" err="1"/>
              <a:t>currencyCode</a:t>
            </a:r>
            <a:r>
              <a:rPr lang="en-US" dirty="0"/>
              <a:t> is the </a:t>
            </a:r>
            <a:r>
              <a:rPr lang="en-US" dirty="0">
                <a:hlinkClick r:id="rId4"/>
              </a:rPr>
              <a:t>ISO 4217</a:t>
            </a:r>
            <a:r>
              <a:rPr lang="en-US" dirty="0"/>
              <a:t> currency code, such as USD for the US dollar and EUR for the euro.</a:t>
            </a:r>
          </a:p>
          <a:p>
            <a:pPr lvl="1"/>
            <a:r>
              <a:rPr lang="en-US" i="1" dirty="0" smtClean="0"/>
              <a:t>display</a:t>
            </a:r>
            <a:r>
              <a:rPr lang="en-US" dirty="0"/>
              <a:t> </a:t>
            </a:r>
            <a:r>
              <a:rPr lang="en-US" dirty="0" smtClean="0"/>
              <a:t> indicates </a:t>
            </a:r>
            <a:r>
              <a:rPr lang="en-US" dirty="0"/>
              <a:t>whether to use the currency symbol or code</a:t>
            </a:r>
            <a:r>
              <a:rPr lang="en-US" dirty="0" smtClean="0"/>
              <a:t>.</a:t>
            </a:r>
          </a:p>
          <a:p>
            <a:pPr lvl="2"/>
            <a:r>
              <a:rPr lang="en-US" dirty="0"/>
              <a:t>code: use code (e.g. USD).</a:t>
            </a:r>
          </a:p>
          <a:p>
            <a:pPr lvl="2"/>
            <a:r>
              <a:rPr lang="en-US" dirty="0"/>
              <a:t>symbol(default): use symbol (e.g. $).</a:t>
            </a:r>
          </a:p>
          <a:p>
            <a:pPr lvl="2"/>
            <a:r>
              <a:rPr lang="en-US" dirty="0"/>
              <a:t>symbol-narrow: some countries have two symbols for their currency, one regular and one narrow (e.g. the </a:t>
            </a:r>
            <a:r>
              <a:rPr lang="en-US" dirty="0" err="1"/>
              <a:t>canadian</a:t>
            </a:r>
            <a:r>
              <a:rPr lang="en-US" dirty="0"/>
              <a:t> dollar CAD has the symbol CA$ and the symbol-narrow $).</a:t>
            </a:r>
          </a:p>
          <a:p>
            <a:pPr lvl="2"/>
            <a:r>
              <a:rPr lang="en-US" dirty="0" err="1"/>
              <a:t>boolean</a:t>
            </a:r>
            <a:r>
              <a:rPr lang="en-US" dirty="0"/>
              <a:t> (deprecated from v5): true for symbol and false for code If there is no narrow symbol for the chosen currency, the regular symbol will be used</a:t>
            </a:r>
            <a:r>
              <a:rPr lang="en-US" dirty="0" smtClean="0"/>
              <a:t>.</a:t>
            </a:r>
            <a:endParaRPr lang="en-US" dirty="0"/>
          </a:p>
          <a:p>
            <a:pPr lvl="1"/>
            <a:r>
              <a:rPr lang="en-US" i="1" dirty="0" err="1" smtClean="0"/>
              <a:t>digitInfo</a:t>
            </a:r>
            <a:r>
              <a:rPr lang="en-US" dirty="0" smtClean="0"/>
              <a:t> defining the number format:</a:t>
            </a:r>
          </a:p>
          <a:p>
            <a:pPr lvl="2"/>
            <a:r>
              <a:rPr lang="en-US" dirty="0" smtClean="0"/>
              <a:t>”{</a:t>
            </a:r>
            <a:r>
              <a:rPr lang="en-US" dirty="0" err="1" smtClean="0"/>
              <a:t>minIntegerDigits</a:t>
            </a:r>
            <a:r>
              <a:rPr lang="en-US" dirty="0" smtClean="0"/>
              <a:t>}.{</a:t>
            </a:r>
            <a:r>
              <a:rPr lang="en-US" dirty="0" err="1" smtClean="0"/>
              <a:t>minFractionDigits</a:t>
            </a:r>
            <a:r>
              <a:rPr lang="en-US" dirty="0" smtClean="0"/>
              <a:t>}-{</a:t>
            </a:r>
            <a:r>
              <a:rPr lang="en-US" dirty="0" err="1" smtClean="0"/>
              <a:t>maxFractionDigits</a:t>
            </a:r>
            <a:r>
              <a:rPr lang="en-US" dirty="0" smtClean="0"/>
              <a:t>}”</a:t>
            </a:r>
          </a:p>
          <a:p>
            <a:pPr lvl="1"/>
            <a:r>
              <a:rPr lang="en-US" dirty="0" smtClean="0"/>
              <a:t>Example:</a:t>
            </a:r>
          </a:p>
          <a:p>
            <a:pPr lvl="2"/>
            <a:r>
              <a:rPr lang="en-US" dirty="0" smtClean="0"/>
              <a:t>Usage: {{</a:t>
            </a:r>
            <a:r>
              <a:rPr lang="nb-NO" dirty="0"/>
              <a:t>47.341</a:t>
            </a:r>
            <a:r>
              <a:rPr lang="en-US" dirty="0" smtClean="0"/>
              <a:t>| </a:t>
            </a:r>
            <a:r>
              <a:rPr lang="en-US" dirty="0"/>
              <a:t>currency: 'USD': '2.1-2</a:t>
            </a:r>
            <a:r>
              <a:rPr lang="en-US" dirty="0" smtClean="0"/>
              <a:t>'}}</a:t>
            </a:r>
          </a:p>
          <a:p>
            <a:pPr lvl="2"/>
            <a:r>
              <a:rPr lang="en-US" dirty="0" smtClean="0"/>
              <a:t>Output: </a:t>
            </a:r>
            <a:r>
              <a:rPr lang="en-US" dirty="0"/>
              <a:t>$47.34</a:t>
            </a:r>
            <a:endParaRPr lang="en-US"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127</a:t>
            </a:fld>
            <a:endParaRPr lang="en-US" dirty="0"/>
          </a:p>
        </p:txBody>
      </p:sp>
    </p:spTree>
    <p:extLst>
      <p:ext uri="{BB962C8B-B14F-4D97-AF65-F5344CB8AC3E}">
        <p14:creationId xmlns:p14="http://schemas.microsoft.com/office/powerpoint/2010/main" val="2078867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Input Property</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code\demos\pipes</a:t>
            </a:r>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128</a:t>
            </a:fld>
            <a:endParaRPr lang="en-US" dirty="0"/>
          </a:p>
        </p:txBody>
      </p:sp>
    </p:spTree>
    <p:extLst>
      <p:ext uri="{BB962C8B-B14F-4D97-AF65-F5344CB8AC3E}">
        <p14:creationId xmlns:p14="http://schemas.microsoft.com/office/powerpoint/2010/main" val="15667894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Pipes in JavaScript</a:t>
            </a:r>
            <a:endParaRPr lang="en-US" dirty="0"/>
          </a:p>
        </p:txBody>
      </p:sp>
      <p:sp>
        <p:nvSpPr>
          <p:cNvPr id="3" name="Content Placeholder 2"/>
          <p:cNvSpPr>
            <a:spLocks noGrp="1"/>
          </p:cNvSpPr>
          <p:nvPr>
            <p:ph idx="1"/>
          </p:nvPr>
        </p:nvSpPr>
        <p:spPr/>
        <p:txBody>
          <a:bodyPr>
            <a:normAutofit lnSpcReduction="10000"/>
          </a:bodyPr>
          <a:lstStyle/>
          <a:p>
            <a:r>
              <a:rPr lang="en-US" dirty="0" smtClean="0"/>
              <a:t>Syntax</a:t>
            </a:r>
          </a:p>
          <a:p>
            <a:pPr lvl="1"/>
            <a:r>
              <a:rPr lang="en-US" dirty="0" err="1"/>
              <a:t>p</a:t>
            </a:r>
            <a:r>
              <a:rPr lang="en-US" dirty="0" err="1" smtClean="0"/>
              <a:t>ipeClass.transform</a:t>
            </a:r>
            <a:r>
              <a:rPr lang="en-US" dirty="0" smtClean="0"/>
              <a:t>(value, param1, param2, </a:t>
            </a:r>
            <a:r>
              <a:rPr lang="en-US" dirty="0" err="1" smtClean="0"/>
              <a:t>etc</a:t>
            </a:r>
            <a:r>
              <a:rPr lang="en-US" dirty="0" smtClean="0"/>
              <a:t>);</a:t>
            </a:r>
          </a:p>
          <a:p>
            <a:r>
              <a:rPr lang="en-US" dirty="0" smtClean="0"/>
              <a:t>In the module:</a:t>
            </a:r>
          </a:p>
          <a:p>
            <a:pPr lvl="1"/>
            <a:r>
              <a:rPr lang="en-US" sz="1900" b="1" dirty="0">
                <a:solidFill>
                  <a:srgbClr val="000080"/>
                </a:solidFill>
              </a:rPr>
              <a:t>import </a:t>
            </a:r>
            <a:r>
              <a:rPr lang="en-US" sz="1900" dirty="0" smtClean="0"/>
              <a:t>{</a:t>
            </a:r>
            <a:r>
              <a:rPr lang="is-IS" sz="1900" dirty="0"/>
              <a:t> </a:t>
            </a:r>
            <a:r>
              <a:rPr lang="en-US" sz="1900" dirty="0" smtClean="0"/>
              <a:t> </a:t>
            </a:r>
            <a:r>
              <a:rPr lang="en-US" sz="1900" dirty="0" err="1" smtClean="0"/>
              <a:t>DatePipe</a:t>
            </a:r>
            <a:r>
              <a:rPr lang="en-US" sz="1900" dirty="0" smtClean="0"/>
              <a:t> } </a:t>
            </a:r>
            <a:r>
              <a:rPr lang="en-US" sz="1900" b="1" dirty="0">
                <a:solidFill>
                  <a:srgbClr val="000080"/>
                </a:solidFill>
              </a:rPr>
              <a:t>from </a:t>
            </a:r>
            <a:r>
              <a:rPr lang="en-US" sz="1900" b="1" dirty="0">
                <a:solidFill>
                  <a:srgbClr val="008000"/>
                </a:solidFill>
              </a:rPr>
              <a:t>'@angular/common</a:t>
            </a:r>
            <a:r>
              <a:rPr lang="en-US" sz="1900" b="1" dirty="0" smtClean="0">
                <a:solidFill>
                  <a:srgbClr val="008000"/>
                </a:solidFill>
              </a:rPr>
              <a:t>'</a:t>
            </a:r>
            <a:r>
              <a:rPr lang="en-US" sz="1900" dirty="0" smtClean="0"/>
              <a:t>;</a:t>
            </a:r>
          </a:p>
          <a:p>
            <a:pPr lvl="1"/>
            <a:r>
              <a:rPr lang="en-US" sz="1900" dirty="0" smtClean="0"/>
              <a:t>@</a:t>
            </a:r>
            <a:r>
              <a:rPr lang="en-US" sz="1900" dirty="0" err="1">
                <a:solidFill>
                  <a:srgbClr val="458383"/>
                </a:solidFill>
              </a:rPr>
              <a:t>NgModule</a:t>
            </a:r>
            <a:r>
              <a:rPr lang="en-US" sz="1900" dirty="0"/>
              <a:t>({</a:t>
            </a:r>
            <a:br>
              <a:rPr lang="en-US" sz="1900" dirty="0"/>
            </a:br>
            <a:r>
              <a:rPr lang="en-US" sz="1900" dirty="0" smtClean="0"/>
              <a:t>    </a:t>
            </a:r>
            <a:r>
              <a:rPr lang="en-US" sz="1900" b="1" dirty="0">
                <a:solidFill>
                  <a:srgbClr val="660E7A"/>
                </a:solidFill>
              </a:rPr>
              <a:t>providers</a:t>
            </a:r>
            <a:r>
              <a:rPr lang="en-US" sz="1900" dirty="0"/>
              <a:t>: </a:t>
            </a:r>
            <a:r>
              <a:rPr lang="en-US" sz="1900" dirty="0" smtClean="0"/>
              <a:t>[</a:t>
            </a:r>
            <a:r>
              <a:rPr lang="is-IS" sz="1900" dirty="0" smtClean="0"/>
              <a:t>…</a:t>
            </a:r>
            <a:r>
              <a:rPr lang="en-US" sz="1900" dirty="0" smtClean="0"/>
              <a:t>, </a:t>
            </a:r>
            <a:r>
              <a:rPr lang="en-US" sz="1900" dirty="0" err="1" smtClean="0"/>
              <a:t>DatePipe</a:t>
            </a:r>
            <a:r>
              <a:rPr lang="en-US" sz="1900" dirty="0" smtClean="0"/>
              <a:t>]</a:t>
            </a:r>
            <a:r>
              <a:rPr lang="en-US" sz="1900" dirty="0"/>
              <a:t/>
            </a:r>
            <a:br>
              <a:rPr lang="en-US" sz="1900" dirty="0"/>
            </a:br>
            <a:r>
              <a:rPr lang="en-US" sz="1900" dirty="0"/>
              <a:t>})</a:t>
            </a:r>
            <a:endParaRPr lang="en-US" sz="1900" dirty="0" smtClean="0"/>
          </a:p>
          <a:p>
            <a:r>
              <a:rPr lang="en-US" dirty="0" smtClean="0"/>
              <a:t>In the component:</a:t>
            </a:r>
          </a:p>
          <a:p>
            <a:pPr marL="457189" lvl="1" indent="0">
              <a:buNone/>
            </a:pPr>
            <a:r>
              <a:rPr lang="en-US" sz="1900" dirty="0" smtClean="0"/>
              <a:t>constructor(private </a:t>
            </a:r>
            <a:r>
              <a:rPr lang="en-US" sz="1900" dirty="0" err="1" smtClean="0"/>
              <a:t>datePipe</a:t>
            </a:r>
            <a:r>
              <a:rPr lang="en-US" sz="1900" dirty="0" smtClean="0"/>
              <a:t>: </a:t>
            </a:r>
            <a:r>
              <a:rPr lang="en-US" sz="1900" dirty="0" err="1" smtClean="0"/>
              <a:t>DatePipe</a:t>
            </a:r>
            <a:r>
              <a:rPr lang="en-US" sz="1900" dirty="0" smtClean="0"/>
              <a:t>){}</a:t>
            </a:r>
          </a:p>
          <a:p>
            <a:pPr marL="457189" lvl="1" indent="0">
              <a:buNone/>
            </a:pPr>
            <a:endParaRPr lang="en-US" sz="1900" dirty="0" smtClean="0"/>
          </a:p>
          <a:p>
            <a:pPr marL="457189" lvl="1" indent="0">
              <a:buNone/>
            </a:pPr>
            <a:r>
              <a:rPr lang="en-US" sz="1900" dirty="0" err="1" smtClean="0"/>
              <a:t>releaseDate</a:t>
            </a:r>
            <a:r>
              <a:rPr lang="en-US" sz="1900" dirty="0" smtClean="0"/>
              <a:t>: Date = new Date(1975, 5, 25);</a:t>
            </a:r>
          </a:p>
          <a:p>
            <a:pPr marL="457189" lvl="1" indent="0">
              <a:buNone/>
            </a:pPr>
            <a:r>
              <a:rPr lang="en-US" sz="1900" dirty="0" err="1" smtClean="0"/>
              <a:t>releaseDateFmt</a:t>
            </a:r>
            <a:r>
              <a:rPr lang="en-US" sz="1900" dirty="0" smtClean="0"/>
              <a:t>: string = </a:t>
            </a:r>
            <a:r>
              <a:rPr lang="en-US" sz="1900" dirty="0" err="1" smtClean="0"/>
              <a:t>this.datePipe.transform</a:t>
            </a:r>
            <a:r>
              <a:rPr lang="en-US" sz="1900" dirty="0" smtClean="0"/>
              <a:t>(</a:t>
            </a:r>
            <a:r>
              <a:rPr lang="en-US" sz="1900" dirty="0" err="1" smtClean="0"/>
              <a:t>this.releaseDate</a:t>
            </a:r>
            <a:r>
              <a:rPr lang="en-US" sz="1900" dirty="0" smtClean="0"/>
              <a:t>, “M-</a:t>
            </a:r>
            <a:r>
              <a:rPr lang="en-US" sz="1900" dirty="0" err="1" smtClean="0"/>
              <a:t>dd</a:t>
            </a:r>
            <a:r>
              <a:rPr lang="en-US" sz="1900" dirty="0" smtClean="0"/>
              <a:t>-</a:t>
            </a:r>
            <a:r>
              <a:rPr lang="en-US" sz="1900" dirty="0" err="1" smtClean="0"/>
              <a:t>yyyy</a:t>
            </a:r>
            <a:r>
              <a:rPr lang="en-US" sz="1900" dirty="0" smtClean="0"/>
              <a:t>”)</a:t>
            </a:r>
          </a:p>
          <a:p>
            <a:endParaRPr lang="en-US" dirty="0"/>
          </a:p>
        </p:txBody>
      </p:sp>
      <p:cxnSp>
        <p:nvCxnSpPr>
          <p:cNvPr id="4" name="Straight Connector 3"/>
          <p:cNvCxnSpPr/>
          <p:nvPr/>
        </p:nvCxnSpPr>
        <p:spPr>
          <a:xfrm>
            <a:off x="838200" y="5039938"/>
            <a:ext cx="10515600" cy="13853"/>
          </a:xfrm>
          <a:prstGeom prst="line">
            <a:avLst/>
          </a:prstGeom>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p:txBody>
          <a:bodyPr/>
          <a:lstStyle/>
          <a:p>
            <a:fld id="{E5454087-695C-AC43-AA7F-3C3895E55714}" type="slidenum">
              <a:rPr lang="en-US" smtClean="0"/>
              <a:t>129</a:t>
            </a:fld>
            <a:endParaRPr lang="en-US" dirty="0"/>
          </a:p>
        </p:txBody>
      </p:sp>
    </p:spTree>
    <p:extLst>
      <p:ext uri="{BB962C8B-B14F-4D97-AF65-F5344CB8AC3E}">
        <p14:creationId xmlns:p14="http://schemas.microsoft.com/office/powerpoint/2010/main" val="1074041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Lab</a:t>
            </a:r>
            <a:r>
              <a:rPr lang="en-US" sz="4400" dirty="0"/>
              <a:t/>
            </a:r>
            <a:br>
              <a:rPr lang="en-US" sz="4400" dirty="0"/>
            </a:br>
            <a:r>
              <a:rPr lang="en-US" sz="2400" dirty="0"/>
              <a:t>Node Package Manager (</a:t>
            </a:r>
            <a:r>
              <a:rPr lang="en-US" sz="2400" dirty="0" err="1"/>
              <a:t>npm</a:t>
            </a:r>
            <a:r>
              <a:rPr lang="en-US" sz="2400" dirty="0" smtClean="0"/>
              <a:t>)</a:t>
            </a:r>
            <a:endParaRPr lang="en-US" sz="2400" dirty="0"/>
          </a:p>
        </p:txBody>
      </p:sp>
      <p:sp>
        <p:nvSpPr>
          <p:cNvPr id="3" name="Text Placeholder 2"/>
          <p:cNvSpPr>
            <a:spLocks noGrp="1"/>
          </p:cNvSpPr>
          <p:nvPr>
            <p:ph type="body" idx="1"/>
          </p:nvPr>
        </p:nvSpPr>
        <p:spPr>
          <a:xfrm>
            <a:off x="831851" y="4562477"/>
            <a:ext cx="10515600" cy="1527175"/>
          </a:xfrm>
        </p:spPr>
        <p:txBody>
          <a:bodyPr>
            <a:normAutofit/>
          </a:bodyPr>
          <a:lstStyle/>
          <a:p>
            <a:r>
              <a:rPr lang="en-US" sz="2000" dirty="0" smtClean="0"/>
              <a:t>Open </a:t>
            </a:r>
            <a:r>
              <a:rPr lang="en-US" sz="2000" b="1" dirty="0" err="1" smtClean="0"/>
              <a:t>TypeScriptLabManual.pdf</a:t>
            </a:r>
            <a:r>
              <a:rPr lang="en-US" sz="2000" dirty="0" smtClean="0"/>
              <a:t>  and follow the directions to do the following sections:</a:t>
            </a:r>
          </a:p>
          <a:p>
            <a:r>
              <a:rPr lang="en-US" sz="2000" dirty="0" smtClean="0"/>
              <a:t>Create Project</a:t>
            </a:r>
          </a:p>
          <a:p>
            <a:r>
              <a:rPr lang="en-US" sz="2000" dirty="0" smtClean="0"/>
              <a:t>Install </a:t>
            </a:r>
            <a:r>
              <a:rPr lang="en-US" sz="2000" dirty="0" err="1" smtClean="0"/>
              <a:t>TypeScript</a:t>
            </a:r>
            <a:r>
              <a:rPr lang="en-US" sz="2000" dirty="0" smtClean="0"/>
              <a:t> &amp; </a:t>
            </a:r>
            <a:r>
              <a:rPr lang="en-US" sz="2000" dirty="0" err="1" smtClean="0"/>
              <a:t>RxJS</a:t>
            </a:r>
            <a:endParaRPr lang="en-US" sz="2000"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13</a:t>
            </a:fld>
            <a:endParaRPr lang="en-US" dirty="0"/>
          </a:p>
        </p:txBody>
      </p:sp>
    </p:spTree>
    <p:extLst>
      <p:ext uri="{BB962C8B-B14F-4D97-AF65-F5344CB8AC3E}">
        <p14:creationId xmlns:p14="http://schemas.microsoft.com/office/powerpoint/2010/main" val="1759845385"/>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Structure an Application</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Components</a:t>
            </a:r>
          </a:p>
          <a:p>
            <a:pPr lvl="1"/>
            <a:r>
              <a:rPr lang="en-US" dirty="0" smtClean="0"/>
              <a:t>If a component gets too complex split it into smaller components</a:t>
            </a:r>
          </a:p>
          <a:p>
            <a:pPr marL="514350" indent="-514350">
              <a:buFont typeface="+mj-lt"/>
              <a:buAutoNum type="arabicPeriod"/>
            </a:pPr>
            <a:r>
              <a:rPr lang="en-US" dirty="0" smtClean="0"/>
              <a:t>After you create more components, more questions arise</a:t>
            </a:r>
          </a:p>
          <a:p>
            <a:pPr lvl="1"/>
            <a:r>
              <a:rPr lang="en-US" dirty="0" smtClean="0"/>
              <a:t>What </a:t>
            </a:r>
            <a:r>
              <a:rPr lang="en-US" dirty="0"/>
              <a:t>types of components are there?</a:t>
            </a:r>
          </a:p>
          <a:p>
            <a:pPr lvl="1"/>
            <a:r>
              <a:rPr lang="en-US" dirty="0" smtClean="0"/>
              <a:t>How </a:t>
            </a:r>
            <a:r>
              <a:rPr lang="en-US" dirty="0"/>
              <a:t>should components interact?</a:t>
            </a:r>
          </a:p>
          <a:p>
            <a:pPr lvl="1"/>
            <a:r>
              <a:rPr lang="en-US" dirty="0" smtClean="0"/>
              <a:t>Should </a:t>
            </a:r>
            <a:r>
              <a:rPr lang="en-US" dirty="0"/>
              <a:t>I inject services into any component?</a:t>
            </a:r>
          </a:p>
          <a:p>
            <a:pPr lvl="1"/>
            <a:r>
              <a:rPr lang="en-US" dirty="0" smtClean="0"/>
              <a:t>How </a:t>
            </a:r>
            <a:r>
              <a:rPr lang="en-US" dirty="0"/>
              <a:t>do I make my components reusable across views?</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130</a:t>
            </a:fld>
            <a:endParaRPr lang="en-US" dirty="0"/>
          </a:p>
        </p:txBody>
      </p:sp>
    </p:spTree>
    <p:extLst>
      <p:ext uri="{BB962C8B-B14F-4D97-AF65-F5344CB8AC3E}">
        <p14:creationId xmlns:p14="http://schemas.microsoft.com/office/powerpoint/2010/main" val="2057583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 Architecture</a:t>
            </a:r>
            <a:endParaRPr lang="en-US" dirty="0"/>
          </a:p>
        </p:txBody>
      </p:sp>
      <p:sp>
        <p:nvSpPr>
          <p:cNvPr id="3" name="Text Placeholder 2"/>
          <p:cNvSpPr>
            <a:spLocks noGrp="1"/>
          </p:cNvSpPr>
          <p:nvPr>
            <p:ph type="body" idx="1"/>
          </p:nvPr>
        </p:nvSpPr>
        <p:spPr/>
        <p:txBody>
          <a:bodyPr/>
          <a:lstStyle/>
          <a:p>
            <a:r>
              <a:rPr lang="en-US" dirty="0" smtClean="0"/>
              <a:t>Smart/Container Components</a:t>
            </a:r>
            <a:endParaRPr lang="en-US" dirty="0"/>
          </a:p>
        </p:txBody>
      </p:sp>
      <p:sp>
        <p:nvSpPr>
          <p:cNvPr id="4" name="Content Placeholder 3"/>
          <p:cNvSpPr>
            <a:spLocks noGrp="1"/>
          </p:cNvSpPr>
          <p:nvPr>
            <p:ph sz="half" idx="2"/>
          </p:nvPr>
        </p:nvSpPr>
        <p:spPr>
          <a:xfrm>
            <a:off x="839789" y="2505075"/>
            <a:ext cx="5157787" cy="3684588"/>
          </a:xfrm>
        </p:spPr>
        <p:txBody>
          <a:bodyPr>
            <a:noAutofit/>
          </a:bodyPr>
          <a:lstStyle/>
          <a:p>
            <a:r>
              <a:rPr lang="en-US" sz="2400" dirty="0"/>
              <a:t>Are concerned with </a:t>
            </a:r>
            <a:r>
              <a:rPr lang="en-US" sz="2400" i="1" dirty="0"/>
              <a:t>how things </a:t>
            </a:r>
            <a:r>
              <a:rPr lang="en-US" sz="2400" i="1" dirty="0" smtClean="0"/>
              <a:t>work</a:t>
            </a:r>
            <a:endParaRPr lang="en-US" sz="2400" dirty="0"/>
          </a:p>
          <a:p>
            <a:r>
              <a:rPr lang="en-US" sz="2400" i="1" dirty="0" smtClean="0"/>
              <a:t>Sets data </a:t>
            </a:r>
            <a:r>
              <a:rPr lang="en-US" sz="2400" dirty="0" smtClean="0"/>
              <a:t>into child component input properties</a:t>
            </a:r>
          </a:p>
          <a:p>
            <a:r>
              <a:rPr lang="en-US" sz="2400" i="1" dirty="0" smtClean="0"/>
              <a:t>Receives events </a:t>
            </a:r>
            <a:r>
              <a:rPr lang="en-US" sz="2400" dirty="0" smtClean="0"/>
              <a:t>by subscribing to children</a:t>
            </a:r>
          </a:p>
          <a:p>
            <a:r>
              <a:rPr lang="en-US" sz="2400" i="1" dirty="0" smtClean="0"/>
              <a:t>Loads and modifies data </a:t>
            </a:r>
            <a:r>
              <a:rPr lang="en-US" sz="2400" dirty="0" smtClean="0"/>
              <a:t>via calls to an API</a:t>
            </a:r>
          </a:p>
          <a:p>
            <a:r>
              <a:rPr lang="en-US" sz="2400" dirty="0" smtClean="0"/>
              <a:t>Also know as </a:t>
            </a:r>
            <a:r>
              <a:rPr lang="en-US" sz="2400" i="1" dirty="0" smtClean="0"/>
              <a:t>container</a:t>
            </a:r>
            <a:r>
              <a:rPr lang="en-US" sz="2400" dirty="0" smtClean="0"/>
              <a:t> components or </a:t>
            </a:r>
            <a:r>
              <a:rPr lang="en-US" sz="2400" i="1" dirty="0" smtClean="0"/>
              <a:t>controller</a:t>
            </a:r>
            <a:r>
              <a:rPr lang="en-US" sz="2400" dirty="0" smtClean="0"/>
              <a:t> components</a:t>
            </a:r>
          </a:p>
        </p:txBody>
      </p:sp>
      <p:sp>
        <p:nvSpPr>
          <p:cNvPr id="5" name="Text Placeholder 4"/>
          <p:cNvSpPr>
            <a:spLocks noGrp="1"/>
          </p:cNvSpPr>
          <p:nvPr>
            <p:ph type="body" sz="quarter" idx="3"/>
          </p:nvPr>
        </p:nvSpPr>
        <p:spPr/>
        <p:txBody>
          <a:bodyPr/>
          <a:lstStyle/>
          <a:p>
            <a:r>
              <a:rPr lang="en-US" dirty="0" smtClean="0"/>
              <a:t>Presentation Components</a:t>
            </a:r>
            <a:endParaRPr lang="en-US" dirty="0"/>
          </a:p>
        </p:txBody>
      </p:sp>
      <p:sp>
        <p:nvSpPr>
          <p:cNvPr id="6" name="Content Placeholder 5"/>
          <p:cNvSpPr>
            <a:spLocks noGrp="1"/>
          </p:cNvSpPr>
          <p:nvPr>
            <p:ph sz="quarter" idx="4"/>
          </p:nvPr>
        </p:nvSpPr>
        <p:spPr/>
        <p:txBody>
          <a:bodyPr>
            <a:normAutofit/>
          </a:bodyPr>
          <a:lstStyle/>
          <a:p>
            <a:r>
              <a:rPr lang="en-US" sz="2400" dirty="0"/>
              <a:t>Are concerned with </a:t>
            </a:r>
            <a:r>
              <a:rPr lang="en-US" sz="2400" i="1" dirty="0"/>
              <a:t>how things </a:t>
            </a:r>
            <a:r>
              <a:rPr lang="en-US" sz="2400" i="1" dirty="0" smtClean="0"/>
              <a:t>look</a:t>
            </a:r>
            <a:endParaRPr lang="en-US" sz="2400" dirty="0" smtClean="0"/>
          </a:p>
          <a:p>
            <a:r>
              <a:rPr lang="en-US" sz="2400" i="1" dirty="0" smtClean="0"/>
              <a:t>Receive data </a:t>
            </a:r>
            <a:r>
              <a:rPr lang="en-US" sz="2400" dirty="0" smtClean="0"/>
              <a:t>via input properties from parent</a:t>
            </a:r>
          </a:p>
          <a:p>
            <a:r>
              <a:rPr lang="en-US" sz="2400" i="1" dirty="0" smtClean="0"/>
              <a:t>Send events </a:t>
            </a:r>
            <a:r>
              <a:rPr lang="en-US" sz="2400" dirty="0" smtClean="0"/>
              <a:t>with information</a:t>
            </a:r>
            <a:r>
              <a:rPr lang="en-US" sz="2400" i="1" dirty="0" smtClean="0"/>
              <a:t> </a:t>
            </a:r>
            <a:r>
              <a:rPr lang="en-US" sz="2400" dirty="0" smtClean="0"/>
              <a:t>to their parent</a:t>
            </a:r>
            <a:endParaRPr lang="en-US" sz="2400" dirty="0"/>
          </a:p>
          <a:p>
            <a:r>
              <a:rPr lang="en-US" sz="2400" dirty="0"/>
              <a:t>Don’t specify how the data is loaded or </a:t>
            </a:r>
            <a:r>
              <a:rPr lang="en-US" sz="2400" dirty="0" smtClean="0"/>
              <a:t>changed</a:t>
            </a:r>
          </a:p>
          <a:p>
            <a:r>
              <a:rPr lang="en-US" sz="2400" dirty="0" smtClean="0"/>
              <a:t>Also know as </a:t>
            </a:r>
            <a:r>
              <a:rPr lang="en-US" sz="2400" i="1" dirty="0" smtClean="0"/>
              <a:t>pure</a:t>
            </a:r>
            <a:r>
              <a:rPr lang="en-US" sz="2400" dirty="0" smtClean="0"/>
              <a:t> components or </a:t>
            </a:r>
            <a:r>
              <a:rPr lang="en-US" sz="2400" i="1" dirty="0" smtClean="0"/>
              <a:t>dumb</a:t>
            </a:r>
            <a:r>
              <a:rPr lang="en-US" sz="2400" dirty="0" smtClean="0"/>
              <a:t> components</a:t>
            </a:r>
            <a:endParaRPr lang="en-US" sz="2400" dirty="0"/>
          </a:p>
          <a:p>
            <a:endParaRPr lang="en-US" dirty="0"/>
          </a:p>
        </p:txBody>
      </p:sp>
      <p:sp>
        <p:nvSpPr>
          <p:cNvPr id="7" name="Slide Number Placeholder 6"/>
          <p:cNvSpPr>
            <a:spLocks noGrp="1"/>
          </p:cNvSpPr>
          <p:nvPr>
            <p:ph type="sldNum" sz="quarter" idx="12"/>
          </p:nvPr>
        </p:nvSpPr>
        <p:spPr/>
        <p:txBody>
          <a:bodyPr/>
          <a:lstStyle/>
          <a:p>
            <a:fld id="{323DE9B6-CD69-2240-8AAD-0E79682D9385}" type="slidenum">
              <a:rPr lang="en-US" smtClean="0"/>
              <a:t>131</a:t>
            </a:fld>
            <a:endParaRPr lang="en-US" dirty="0"/>
          </a:p>
        </p:txBody>
      </p:sp>
    </p:spTree>
    <p:extLst>
      <p:ext uri="{BB962C8B-B14F-4D97-AF65-F5344CB8AC3E}">
        <p14:creationId xmlns:p14="http://schemas.microsoft.com/office/powerpoint/2010/main" val="614903563"/>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Create Another Component</a:t>
            </a:r>
            <a:endParaRPr lang="en-US" dirty="0"/>
          </a:p>
        </p:txBody>
      </p:sp>
      <p:sp>
        <p:nvSpPr>
          <p:cNvPr id="3" name="Content Placeholder 2"/>
          <p:cNvSpPr>
            <a:spLocks noGrp="1"/>
          </p:cNvSpPr>
          <p:nvPr>
            <p:ph idx="1"/>
          </p:nvPr>
        </p:nvSpPr>
        <p:spPr/>
        <p:txBody>
          <a:bodyPr/>
          <a:lstStyle/>
          <a:p>
            <a:r>
              <a:rPr lang="en-US" dirty="0"/>
              <a:t>Is it possible for your code chunk to be reused? </a:t>
            </a:r>
            <a:endParaRPr lang="en-US" dirty="0" smtClean="0"/>
          </a:p>
          <a:p>
            <a:pPr lvl="1"/>
            <a:r>
              <a:rPr lang="en-US" dirty="0" smtClean="0"/>
              <a:t>If </a:t>
            </a:r>
            <a:r>
              <a:rPr lang="en-US" dirty="0"/>
              <a:t>yes, construction of a new component seems like a great idea</a:t>
            </a:r>
            <a:r>
              <a:rPr lang="en-US" dirty="0" smtClean="0"/>
              <a:t>.</a:t>
            </a:r>
          </a:p>
          <a:p>
            <a:pPr lvl="1"/>
            <a:r>
              <a:rPr lang="en-US" dirty="0" smtClean="0"/>
              <a:t>Even if the reuse is within a single component.</a:t>
            </a:r>
          </a:p>
          <a:p>
            <a:r>
              <a:rPr lang="en-US" dirty="0" smtClean="0"/>
              <a:t>Is </a:t>
            </a:r>
            <a:r>
              <a:rPr lang="en-US" dirty="0"/>
              <a:t>your code quite complex? </a:t>
            </a:r>
            <a:endParaRPr lang="en-US" dirty="0" smtClean="0"/>
          </a:p>
          <a:p>
            <a:pPr lvl="1"/>
            <a:r>
              <a:rPr lang="en-US" dirty="0" smtClean="0"/>
              <a:t>If </a:t>
            </a:r>
            <a:r>
              <a:rPr lang="en-US" dirty="0"/>
              <a:t>yes maybe its good idea to split in separate components in order to make your code more readable and maintainable.</a:t>
            </a:r>
          </a:p>
        </p:txBody>
      </p:sp>
      <p:sp>
        <p:nvSpPr>
          <p:cNvPr id="4" name="Slide Number Placeholder 3"/>
          <p:cNvSpPr>
            <a:spLocks noGrp="1"/>
          </p:cNvSpPr>
          <p:nvPr>
            <p:ph type="sldNum" sz="quarter" idx="12"/>
          </p:nvPr>
        </p:nvSpPr>
        <p:spPr/>
        <p:txBody>
          <a:bodyPr/>
          <a:lstStyle/>
          <a:p>
            <a:fld id="{E5454087-695C-AC43-AA7F-3C3895E55714}" type="slidenum">
              <a:rPr lang="en-US" smtClean="0"/>
              <a:t>132</a:t>
            </a:fld>
            <a:endParaRPr lang="en-US" dirty="0"/>
          </a:p>
        </p:txBody>
      </p:sp>
    </p:spTree>
    <p:extLst>
      <p:ext uri="{BB962C8B-B14F-4D97-AF65-F5344CB8AC3E}">
        <p14:creationId xmlns:p14="http://schemas.microsoft.com/office/powerpoint/2010/main" val="1737627695"/>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Introduce Containers</a:t>
            </a:r>
            <a:endParaRPr lang="en-US" dirty="0"/>
          </a:p>
        </p:txBody>
      </p:sp>
      <p:sp>
        <p:nvSpPr>
          <p:cNvPr id="3" name="Content Placeholder 2"/>
          <p:cNvSpPr>
            <a:spLocks noGrp="1"/>
          </p:cNvSpPr>
          <p:nvPr>
            <p:ph idx="1"/>
          </p:nvPr>
        </p:nvSpPr>
        <p:spPr/>
        <p:txBody>
          <a:bodyPr>
            <a:normAutofit fontScale="92500" lnSpcReduction="10000"/>
          </a:bodyPr>
          <a:lstStyle/>
          <a:p>
            <a:r>
              <a:rPr lang="en-US" dirty="0"/>
              <a:t>I suggest you to start building your app with just presentational components first. Eventually you’ll realize that you are passing too many props down the intermediate components. When you notice that some components don’t use the props they receive but merely forward them down and you have to rewire all those intermediate components any time the children need more data, it’s a good time to introduce some container components. This way you can get the data and the behavior props to the leaf components without burdening the unrelated components in the middle of the tree.</a:t>
            </a:r>
          </a:p>
          <a:p>
            <a:r>
              <a:rPr lang="en-US" dirty="0"/>
              <a:t>This is an ongoing process of refactoring so don’t try to get it right the first time. As you experiment with this pattern, you will develop an intuitive sense for when it’s time to extract some containers, just like you know when it’s time to extract a function</a:t>
            </a:r>
            <a:r>
              <a:rPr lang="en-US" dirty="0" smtClean="0"/>
              <a:t>.</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133</a:t>
            </a:fld>
            <a:endParaRPr lang="en-US" dirty="0"/>
          </a:p>
        </p:txBody>
      </p:sp>
    </p:spTree>
    <p:extLst>
      <p:ext uri="{BB962C8B-B14F-4D97-AF65-F5344CB8AC3E}">
        <p14:creationId xmlns:p14="http://schemas.microsoft.com/office/powerpoint/2010/main" val="198042562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 Events in a Component </a:t>
            </a:r>
            <a:endParaRPr lang="en-US" dirty="0"/>
          </a:p>
        </p:txBody>
      </p:sp>
      <p:sp>
        <p:nvSpPr>
          <p:cNvPr id="3" name="Content Placeholder 2"/>
          <p:cNvSpPr>
            <a:spLocks noGrp="1"/>
          </p:cNvSpPr>
          <p:nvPr>
            <p:ph idx="1"/>
          </p:nvPr>
        </p:nvSpPr>
        <p:spPr/>
        <p:txBody>
          <a:bodyPr/>
          <a:lstStyle/>
          <a:p>
            <a:r>
              <a:rPr lang="en-US" dirty="0" smtClean="0"/>
              <a:t>@Output</a:t>
            </a:r>
          </a:p>
          <a:p>
            <a:pPr lvl="1"/>
            <a:r>
              <a:rPr lang="en-US" dirty="0"/>
              <a:t>Decorator that marks a class </a:t>
            </a:r>
            <a:r>
              <a:rPr lang="en-US" dirty="0" smtClean="0"/>
              <a:t>property as sending a custom output event</a:t>
            </a:r>
          </a:p>
          <a:p>
            <a:r>
              <a:rPr lang="en-US" dirty="0" err="1" smtClean="0"/>
              <a:t>EventEmitter</a:t>
            </a:r>
            <a:endParaRPr lang="en-US" dirty="0" smtClean="0"/>
          </a:p>
          <a:p>
            <a:pPr lvl="1"/>
            <a:r>
              <a:rPr lang="en-US" dirty="0" smtClean="0"/>
              <a:t>Class used </a:t>
            </a:r>
            <a:r>
              <a:rPr lang="en-US" dirty="0"/>
              <a:t>in directives and components to emit custom events synchronously or asynchronously, and register handlers for those events by subscribing to an </a:t>
            </a:r>
            <a:r>
              <a:rPr lang="en-US" dirty="0" smtClean="0"/>
              <a:t>instance</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134</a:t>
            </a:fld>
            <a:endParaRPr lang="en-US" dirty="0"/>
          </a:p>
        </p:txBody>
      </p:sp>
    </p:spTree>
    <p:extLst>
      <p:ext uri="{BB962C8B-B14F-4D97-AF65-F5344CB8AC3E}">
        <p14:creationId xmlns:p14="http://schemas.microsoft.com/office/powerpoint/2010/main" val="864577676"/>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Output Events</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code\demos\output-events</a:t>
            </a:r>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135</a:t>
            </a:fld>
            <a:endParaRPr lang="en-US" dirty="0"/>
          </a:p>
        </p:txBody>
      </p:sp>
    </p:spTree>
    <p:extLst>
      <p:ext uri="{BB962C8B-B14F-4D97-AF65-F5344CB8AC3E}">
        <p14:creationId xmlns:p14="http://schemas.microsoft.com/office/powerpoint/2010/main" val="7968131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 Styles</a:t>
            </a:r>
            <a:endParaRPr lang="en-US" dirty="0"/>
          </a:p>
        </p:txBody>
      </p:sp>
      <p:sp>
        <p:nvSpPr>
          <p:cNvPr id="3" name="Content Placeholder 2"/>
          <p:cNvSpPr>
            <a:spLocks noGrp="1"/>
          </p:cNvSpPr>
          <p:nvPr>
            <p:ph idx="1"/>
          </p:nvPr>
        </p:nvSpPr>
        <p:spPr/>
        <p:txBody>
          <a:bodyPr/>
          <a:lstStyle/>
          <a:p>
            <a:r>
              <a:rPr lang="en-US" dirty="0" smtClean="0"/>
              <a:t>Angular </a:t>
            </a:r>
            <a:r>
              <a:rPr lang="en-US" dirty="0"/>
              <a:t>applications are styled with regular </a:t>
            </a:r>
            <a:r>
              <a:rPr lang="en-US" dirty="0" smtClean="0"/>
              <a:t>CSS</a:t>
            </a:r>
          </a:p>
          <a:p>
            <a:r>
              <a:rPr lang="en-US" dirty="0"/>
              <a:t>Angular has the ability to bundle </a:t>
            </a:r>
            <a:r>
              <a:rPr lang="en-US" i="1" dirty="0"/>
              <a:t>component </a:t>
            </a:r>
            <a:r>
              <a:rPr lang="en-US" i="1" dirty="0" smtClean="0"/>
              <a:t>styles </a:t>
            </a:r>
            <a:r>
              <a:rPr lang="en-US" dirty="0" smtClean="0"/>
              <a:t>with</a:t>
            </a:r>
            <a:r>
              <a:rPr lang="en-US" dirty="0"/>
              <a:t> </a:t>
            </a:r>
            <a:r>
              <a:rPr lang="en-US" dirty="0" smtClean="0"/>
              <a:t>our </a:t>
            </a:r>
            <a:r>
              <a:rPr lang="en-US" dirty="0"/>
              <a:t>components </a:t>
            </a:r>
            <a:endParaRPr lang="en-US" dirty="0" smtClean="0"/>
          </a:p>
          <a:p>
            <a:pPr lvl="1"/>
            <a:r>
              <a:rPr lang="en-US" dirty="0" smtClean="0"/>
              <a:t>enables </a:t>
            </a:r>
            <a:r>
              <a:rPr lang="en-US" dirty="0"/>
              <a:t>a more modular design than regular stylesheets</a:t>
            </a:r>
          </a:p>
        </p:txBody>
      </p:sp>
      <p:sp>
        <p:nvSpPr>
          <p:cNvPr id="4" name="Slide Number Placeholder 3"/>
          <p:cNvSpPr>
            <a:spLocks noGrp="1"/>
          </p:cNvSpPr>
          <p:nvPr>
            <p:ph type="sldNum" sz="quarter" idx="12"/>
          </p:nvPr>
        </p:nvSpPr>
        <p:spPr/>
        <p:txBody>
          <a:bodyPr/>
          <a:lstStyle/>
          <a:p>
            <a:fld id="{E5454087-695C-AC43-AA7F-3C3895E55714}" type="slidenum">
              <a:rPr lang="en-US" smtClean="0"/>
              <a:t>136</a:t>
            </a:fld>
            <a:endParaRPr lang="en-US" dirty="0"/>
          </a:p>
        </p:txBody>
      </p:sp>
    </p:spTree>
    <p:extLst>
      <p:ext uri="{BB962C8B-B14F-4D97-AF65-F5344CB8AC3E}">
        <p14:creationId xmlns:p14="http://schemas.microsoft.com/office/powerpoint/2010/main" val="2005224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04258"/>
            <a:ext cx="10515600" cy="5275942"/>
          </a:xfrm>
          <a:ln>
            <a:solidFill>
              <a:schemeClr val="accent3"/>
            </a:solidFill>
          </a:ln>
        </p:spPr>
        <p:txBody>
          <a:bodyPr>
            <a:noAutofit/>
          </a:bodyPr>
          <a:lstStyle/>
          <a:p>
            <a:pPr marL="0" indent="0">
              <a:buNone/>
            </a:pPr>
            <a:r>
              <a:rPr lang="en-US" sz="1800" dirty="0">
                <a:solidFill>
                  <a:srgbClr val="236EBF"/>
                </a:solidFill>
                <a:latin typeface="Fira Code iScript" charset="0"/>
              </a:rPr>
              <a:t>@</a:t>
            </a:r>
            <a:r>
              <a:rPr lang="en-US" sz="1800" dirty="0">
                <a:solidFill>
                  <a:srgbClr val="B1108E"/>
                </a:solidFill>
                <a:latin typeface="Fira Code iScript" charset="0"/>
              </a:rPr>
              <a:t>Component</a:t>
            </a: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selector: </a:t>
            </a:r>
            <a:r>
              <a:rPr lang="en-US" sz="1800" dirty="0">
                <a:solidFill>
                  <a:srgbClr val="A44185"/>
                </a:solidFill>
                <a:latin typeface="Fira Code iScript" charset="0"/>
              </a:rPr>
              <a:t>'styling-external'</a:t>
            </a: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template: </a:t>
            </a:r>
            <a:r>
              <a:rPr lang="en-US" sz="1800" dirty="0">
                <a:solidFill>
                  <a:srgbClr val="A44185"/>
                </a:solidFill>
                <a:latin typeface="Fira Code iScript" charset="0"/>
              </a:rPr>
              <a:t>'&lt;h1&gt;Styling Components: External&lt;/h1&gt;'</a:t>
            </a:r>
            <a:r>
              <a:rPr lang="en-US" sz="1800" dirty="0">
                <a:solidFill>
                  <a:srgbClr val="236EBF"/>
                </a:solidFill>
                <a:latin typeface="Fira Code iScript" charset="0"/>
              </a:rPr>
              <a:t>,</a:t>
            </a:r>
          </a:p>
          <a:p>
            <a:pPr marL="457189" lvl="1" indent="0">
              <a:buNone/>
            </a:pPr>
            <a:r>
              <a:rPr lang="en-US" sz="1800" dirty="0" err="1">
                <a:solidFill>
                  <a:srgbClr val="236EBF"/>
                </a:solidFill>
                <a:latin typeface="Fira Code iScript" charset="0"/>
              </a:rPr>
              <a:t>styleUrls</a:t>
            </a:r>
            <a:r>
              <a:rPr lang="en-US" sz="1800" dirty="0">
                <a:solidFill>
                  <a:srgbClr val="236EBF"/>
                </a:solidFill>
                <a:latin typeface="Fira Code iScript" charset="0"/>
              </a:rPr>
              <a:t>: [</a:t>
            </a:r>
            <a:r>
              <a:rPr lang="en-US" sz="1800" dirty="0">
                <a:solidFill>
                  <a:srgbClr val="A44185"/>
                </a:solidFill>
                <a:latin typeface="Fira Code iScript" charset="0"/>
              </a:rPr>
              <a:t>'./styling-</a:t>
            </a:r>
            <a:r>
              <a:rPr lang="en-US" sz="1800" dirty="0" err="1">
                <a:solidFill>
                  <a:srgbClr val="A44185"/>
                </a:solidFill>
                <a:latin typeface="Fira Code iScript" charset="0"/>
              </a:rPr>
              <a:t>external.css</a:t>
            </a:r>
            <a:r>
              <a:rPr lang="en-US" sz="1800" dirty="0">
                <a:solidFill>
                  <a:srgbClr val="A44185"/>
                </a:solidFill>
                <a:latin typeface="Fira Code iScript" charset="0"/>
              </a:rPr>
              <a:t>'</a:t>
            </a:r>
            <a:r>
              <a:rPr lang="en-US" sz="1800" dirty="0">
                <a:solidFill>
                  <a:srgbClr val="236EBF"/>
                </a:solidFill>
                <a:latin typeface="Fira Code iScript" charset="0"/>
              </a:rPr>
              <a:t>],</a:t>
            </a:r>
          </a:p>
          <a:p>
            <a:pPr marL="0" indent="0">
              <a:buNone/>
            </a:pP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export</a:t>
            </a:r>
            <a:r>
              <a:rPr lang="en-US" sz="1800" dirty="0">
                <a:solidFill>
                  <a:srgbClr val="236EBF"/>
                </a:solidFill>
                <a:latin typeface="Fira Code iScript" charset="0"/>
              </a:rPr>
              <a:t> </a:t>
            </a:r>
            <a:r>
              <a:rPr lang="en-US" sz="1800" dirty="0">
                <a:solidFill>
                  <a:srgbClr val="0991B6"/>
                </a:solidFill>
                <a:latin typeface="Fira Code iScript" charset="0"/>
              </a:rPr>
              <a:t>class</a:t>
            </a:r>
            <a:r>
              <a:rPr lang="en-US" sz="1800" dirty="0">
                <a:solidFill>
                  <a:srgbClr val="236EBF"/>
                </a:solidFill>
                <a:latin typeface="Fira Code iScript" charset="0"/>
              </a:rPr>
              <a:t> </a:t>
            </a:r>
            <a:r>
              <a:rPr lang="en-US" sz="1800" dirty="0" err="1">
                <a:solidFill>
                  <a:srgbClr val="0444AC"/>
                </a:solidFill>
                <a:latin typeface="Fira Code iScript" charset="0"/>
              </a:rPr>
              <a:t>StylingExternalComponent</a:t>
            </a:r>
            <a:r>
              <a:rPr lang="en-US" sz="1800" dirty="0">
                <a:solidFill>
                  <a:srgbClr val="236EBF"/>
                </a:solidFill>
                <a:latin typeface="Fira Code iScript" charset="0"/>
              </a:rPr>
              <a:t> </a:t>
            </a:r>
            <a:r>
              <a:rPr lang="en-US" sz="1800" dirty="0" smtClean="0">
                <a:solidFill>
                  <a:srgbClr val="236EBF"/>
                </a:solidFill>
                <a:latin typeface="Fira Code iScript" charset="0"/>
              </a:rPr>
              <a:t>{}</a:t>
            </a:r>
          </a:p>
          <a:p>
            <a:pPr marL="0" indent="0">
              <a:buNone/>
            </a:pPr>
            <a:endParaRPr lang="en-US" sz="1800" dirty="0">
              <a:solidFill>
                <a:srgbClr val="236EBF"/>
              </a:solidFill>
              <a:latin typeface="Fira Code iScript" charset="0"/>
            </a:endParaRPr>
          </a:p>
          <a:p>
            <a:pPr marL="0" indent="0">
              <a:buNone/>
            </a:pPr>
            <a:r>
              <a:rPr lang="en-US" sz="2400" dirty="0" smtClean="0">
                <a:solidFill>
                  <a:srgbClr val="5B9BD5"/>
                </a:solidFill>
                <a:latin typeface="Calibri Light" panose="020F0302020204030204"/>
              </a:rPr>
              <a:t>demos/components/styling-</a:t>
            </a:r>
            <a:r>
              <a:rPr lang="en-US" sz="2400" dirty="0" err="1" smtClean="0">
                <a:solidFill>
                  <a:srgbClr val="5B9BD5"/>
                </a:solidFill>
                <a:latin typeface="Calibri Light" panose="020F0302020204030204"/>
              </a:rPr>
              <a:t>external.css</a:t>
            </a:r>
            <a:endParaRPr lang="en-US" sz="1800" dirty="0" smtClean="0">
              <a:solidFill>
                <a:srgbClr val="236EBF"/>
              </a:solidFill>
              <a:latin typeface="Fira Code iScript" charset="0"/>
            </a:endParaRPr>
          </a:p>
          <a:p>
            <a:pPr marL="0" indent="0">
              <a:buNone/>
            </a:pPr>
            <a:r>
              <a:rPr lang="it-IT" sz="1800" dirty="0">
                <a:solidFill>
                  <a:srgbClr val="0444AC"/>
                </a:solidFill>
                <a:latin typeface="Fira Code iScript" charset="0"/>
              </a:rPr>
              <a:t>h1</a:t>
            </a:r>
            <a:r>
              <a:rPr lang="it-IT" sz="1800" dirty="0">
                <a:solidFill>
                  <a:srgbClr val="236EBF"/>
                </a:solidFill>
                <a:latin typeface="Fira Code iScript" charset="0"/>
              </a:rPr>
              <a:t> {</a:t>
            </a:r>
          </a:p>
          <a:p>
            <a:pPr marL="0" indent="0">
              <a:buNone/>
            </a:pPr>
            <a:r>
              <a:rPr lang="it-IT" sz="1800" dirty="0">
                <a:solidFill>
                  <a:srgbClr val="DC3EB7"/>
                </a:solidFill>
                <a:latin typeface="Fira Code iScript" charset="0"/>
              </a:rPr>
              <a:t>color</a:t>
            </a:r>
            <a:r>
              <a:rPr lang="it-IT" sz="1800" dirty="0">
                <a:solidFill>
                  <a:srgbClr val="236EBF"/>
                </a:solidFill>
                <a:latin typeface="Fira Code iScript" charset="0"/>
              </a:rPr>
              <a:t>: </a:t>
            </a:r>
            <a:r>
              <a:rPr lang="it-IT" sz="1800" dirty="0" err="1">
                <a:solidFill>
                  <a:srgbClr val="08134A"/>
                </a:solidFill>
                <a:latin typeface="Fira Code iScript" charset="0"/>
              </a:rPr>
              <a:t>rgb</a:t>
            </a:r>
            <a:r>
              <a:rPr lang="it-IT" sz="1800" dirty="0">
                <a:solidFill>
                  <a:srgbClr val="236EBF"/>
                </a:solidFill>
                <a:latin typeface="Fira Code iScript" charset="0"/>
              </a:rPr>
              <a:t>(</a:t>
            </a:r>
            <a:r>
              <a:rPr lang="it-IT" sz="1800" dirty="0">
                <a:solidFill>
                  <a:srgbClr val="174781"/>
                </a:solidFill>
                <a:latin typeface="Fira Code iScript" charset="0"/>
              </a:rPr>
              <a:t>255</a:t>
            </a:r>
            <a:r>
              <a:rPr lang="it-IT" sz="1800" dirty="0">
                <a:solidFill>
                  <a:srgbClr val="236EBF"/>
                </a:solidFill>
                <a:latin typeface="Fira Code iScript" charset="0"/>
              </a:rPr>
              <a:t>, </a:t>
            </a:r>
            <a:r>
              <a:rPr lang="it-IT" sz="1800" dirty="0">
                <a:solidFill>
                  <a:srgbClr val="174781"/>
                </a:solidFill>
                <a:latin typeface="Fira Code iScript" charset="0"/>
              </a:rPr>
              <a:t>165</a:t>
            </a:r>
            <a:r>
              <a:rPr lang="it-IT" sz="1800" dirty="0">
                <a:solidFill>
                  <a:srgbClr val="236EBF"/>
                </a:solidFill>
                <a:latin typeface="Fira Code iScript" charset="0"/>
              </a:rPr>
              <a:t>, </a:t>
            </a:r>
            <a:r>
              <a:rPr lang="it-IT" sz="1800" dirty="0">
                <a:solidFill>
                  <a:srgbClr val="174781"/>
                </a:solidFill>
                <a:latin typeface="Fira Code iScript" charset="0"/>
              </a:rPr>
              <a:t>0</a:t>
            </a:r>
            <a:r>
              <a:rPr lang="it-IT" sz="1800" dirty="0">
                <a:solidFill>
                  <a:srgbClr val="236EBF"/>
                </a:solidFill>
                <a:latin typeface="Fira Code iScript" charset="0"/>
              </a:rPr>
              <a:t>);</a:t>
            </a:r>
          </a:p>
          <a:p>
            <a:pPr marL="0" indent="0">
              <a:buNone/>
            </a:pPr>
            <a:r>
              <a:rPr lang="it-IT" sz="1800" dirty="0">
                <a:solidFill>
                  <a:srgbClr val="236EBF"/>
                </a:solidFill>
                <a:latin typeface="Fira Code iScript" charset="0"/>
              </a:rPr>
              <a:t>}</a:t>
            </a:r>
          </a:p>
          <a:p>
            <a:pPr marL="0" indent="0">
              <a:buNone/>
            </a:pPr>
            <a:endParaRPr lang="en-US" sz="1600" dirty="0" smtClean="0">
              <a:solidFill>
                <a:srgbClr val="236EBF"/>
              </a:solidFill>
              <a:latin typeface="Fira Code iScript" charset="0"/>
            </a:endParaRPr>
          </a:p>
          <a:p>
            <a:pPr marL="0" indent="0">
              <a:buNone/>
            </a:pPr>
            <a:endParaRPr lang="en-US" sz="1600" b="0" dirty="0">
              <a:solidFill>
                <a:srgbClr val="236EBF"/>
              </a:solidFill>
              <a:effectLst/>
              <a:latin typeface="Fira Code iScript" charset="0"/>
            </a:endParaRPr>
          </a:p>
          <a:p>
            <a:pPr marL="0" indent="0">
              <a:buNone/>
            </a:pPr>
            <a:endParaRPr lang="en-US" sz="1600" b="0" dirty="0">
              <a:solidFill>
                <a:srgbClr val="236EBF"/>
              </a:solidFill>
              <a:effectLst/>
              <a:latin typeface="Fira Code iScript" charset="0"/>
            </a:endParaRPr>
          </a:p>
        </p:txBody>
      </p:sp>
      <p:sp>
        <p:nvSpPr>
          <p:cNvPr id="2" name="Title 1"/>
          <p:cNvSpPr>
            <a:spLocks noGrp="1"/>
          </p:cNvSpPr>
          <p:nvPr>
            <p:ph type="title"/>
          </p:nvPr>
        </p:nvSpPr>
        <p:spPr>
          <a:xfrm>
            <a:off x="838200" y="365130"/>
            <a:ext cx="10515600" cy="1039132"/>
          </a:xfrm>
        </p:spPr>
        <p:txBody>
          <a:bodyPr>
            <a:normAutofit/>
          </a:bodyPr>
          <a:lstStyle/>
          <a:p>
            <a:r>
              <a:rPr lang="en-US" dirty="0" smtClean="0"/>
              <a:t>Component Styles</a:t>
            </a:r>
            <a:br>
              <a:rPr lang="en-US" dirty="0" smtClean="0"/>
            </a:br>
            <a:r>
              <a:rPr lang="en-US" sz="2400" dirty="0" smtClean="0">
                <a:solidFill>
                  <a:srgbClr val="5B9BD5"/>
                </a:solidFill>
              </a:rPr>
              <a:t>demos/components/styling-</a:t>
            </a:r>
            <a:r>
              <a:rPr lang="en-US" sz="2400" dirty="0" err="1" smtClean="0">
                <a:solidFill>
                  <a:srgbClr val="5B9BD5"/>
                </a:solidFill>
              </a:rPr>
              <a:t>external.ts</a:t>
            </a:r>
            <a:endParaRPr lang="en-US" dirty="0"/>
          </a:p>
        </p:txBody>
      </p:sp>
      <p:sp>
        <p:nvSpPr>
          <p:cNvPr id="5" name="TextBox 4"/>
          <p:cNvSpPr txBox="1"/>
          <p:nvPr/>
        </p:nvSpPr>
        <p:spPr>
          <a:xfrm>
            <a:off x="7028935" y="1034926"/>
            <a:ext cx="4324865"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External Styles</a:t>
            </a:r>
            <a:endParaRPr lang="en-US" dirty="0"/>
          </a:p>
        </p:txBody>
      </p:sp>
      <p:sp>
        <p:nvSpPr>
          <p:cNvPr id="9" name="TextBox 8"/>
          <p:cNvSpPr txBox="1"/>
          <p:nvPr/>
        </p:nvSpPr>
        <p:spPr>
          <a:xfrm>
            <a:off x="6964862" y="3072734"/>
            <a:ext cx="3853622"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Reference external style sheet.</a:t>
            </a:r>
            <a:endParaRPr lang="en-US" dirty="0"/>
          </a:p>
        </p:txBody>
      </p:sp>
      <p:sp>
        <p:nvSpPr>
          <p:cNvPr id="10" name="Left Arrow 9"/>
          <p:cNvSpPr/>
          <p:nvPr/>
        </p:nvSpPr>
        <p:spPr>
          <a:xfrm rot="2678083">
            <a:off x="6298437" y="2649231"/>
            <a:ext cx="570753" cy="50662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6491416" y="4629745"/>
            <a:ext cx="4283676" cy="1477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solidFill>
                  <a:schemeClr val="bg1"/>
                </a:solidFill>
              </a:rPr>
              <a:t>Use CSS to style your template. </a:t>
            </a:r>
          </a:p>
          <a:p>
            <a:endParaRPr lang="en-US" dirty="0" smtClean="0">
              <a:solidFill>
                <a:schemeClr val="bg1"/>
              </a:solidFill>
            </a:endParaRPr>
          </a:p>
          <a:p>
            <a:r>
              <a:rPr lang="en-US" dirty="0" smtClean="0">
                <a:solidFill>
                  <a:schemeClr val="bg1"/>
                </a:solidFill>
              </a:rPr>
              <a:t>By default these styles will be local to this component and not affect the rest of the page (</a:t>
            </a:r>
            <a:r>
              <a:rPr lang="en-US" dirty="0" err="1" smtClean="0">
                <a:solidFill>
                  <a:schemeClr val="bg1"/>
                </a:solidFill>
              </a:rPr>
              <a:t>ViewEncapsulation.Emulated</a:t>
            </a:r>
            <a:r>
              <a:rPr lang="en-US" dirty="0" smtClean="0">
                <a:solidFill>
                  <a:schemeClr val="bg1"/>
                </a:solidFill>
              </a:rPr>
              <a:t>).</a:t>
            </a:r>
          </a:p>
        </p:txBody>
      </p:sp>
      <p:sp>
        <p:nvSpPr>
          <p:cNvPr id="12" name="Left Arrow 11"/>
          <p:cNvSpPr/>
          <p:nvPr/>
        </p:nvSpPr>
        <p:spPr>
          <a:xfrm>
            <a:off x="4413813" y="4629745"/>
            <a:ext cx="1788953" cy="506627"/>
          </a:xfrm>
          <a:prstGeom prst="leftArrow">
            <a:avLst>
              <a:gd name="adj1" fmla="val 66037"/>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p:nvPr/>
        </p:nvCxnSpPr>
        <p:spPr>
          <a:xfrm flipV="1">
            <a:off x="877330" y="3645243"/>
            <a:ext cx="10478529" cy="49427"/>
          </a:xfrm>
          <a:prstGeom prst="line">
            <a:avLst/>
          </a:prstGeom>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E5454087-695C-AC43-AA7F-3C3895E55714}" type="slidenum">
              <a:rPr lang="en-US" smtClean="0"/>
              <a:t>137</a:t>
            </a:fld>
            <a:endParaRPr lang="en-US" dirty="0"/>
          </a:p>
        </p:txBody>
      </p:sp>
    </p:spTree>
    <p:extLst>
      <p:ext uri="{BB962C8B-B14F-4D97-AF65-F5344CB8AC3E}">
        <p14:creationId xmlns:p14="http://schemas.microsoft.com/office/powerpoint/2010/main" val="54863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1+#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1+#ppt_w/2"/>
                                          </p:val>
                                        </p:tav>
                                        <p:tav tm="100000">
                                          <p:val>
                                            <p:strVal val="#ppt_x"/>
                                          </p:val>
                                        </p:tav>
                                      </p:tavLst>
                                    </p:anim>
                                    <p:anim calcmode="lin" valueType="num">
                                      <p:cBhvr additive="base">
                                        <p:cTn id="22"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 Styles</a:t>
            </a:r>
            <a:br>
              <a:rPr lang="en-US" dirty="0" smtClean="0"/>
            </a:br>
            <a:r>
              <a:rPr lang="en-US" sz="2400" dirty="0" smtClean="0">
                <a:solidFill>
                  <a:srgbClr val="5B9BD5"/>
                </a:solidFill>
              </a:rPr>
              <a:t>View Encapsulation</a:t>
            </a:r>
            <a:endParaRPr lang="en-US" sz="2400" dirty="0"/>
          </a:p>
        </p:txBody>
      </p:sp>
      <p:sp>
        <p:nvSpPr>
          <p:cNvPr id="3" name="Content Placeholder 2"/>
          <p:cNvSpPr>
            <a:spLocks noGrp="1"/>
          </p:cNvSpPr>
          <p:nvPr>
            <p:ph idx="1"/>
          </p:nvPr>
        </p:nvSpPr>
        <p:spPr/>
        <p:txBody>
          <a:bodyPr>
            <a:normAutofit/>
          </a:bodyPr>
          <a:lstStyle/>
          <a:p>
            <a:r>
              <a:rPr lang="en-US" dirty="0"/>
              <a:t>Component CSS styles are </a:t>
            </a:r>
            <a:r>
              <a:rPr lang="en-US" i="1" dirty="0"/>
              <a:t>encapsulated</a:t>
            </a:r>
            <a:r>
              <a:rPr lang="en-US" dirty="0"/>
              <a:t> into the component's own view and do not affect the rest of the </a:t>
            </a:r>
            <a:r>
              <a:rPr lang="en-US" dirty="0" smtClean="0"/>
              <a:t>application (when using the default)</a:t>
            </a:r>
            <a:endParaRPr lang="en-US" dirty="0" smtClean="0">
              <a:ea typeface="Roboto Mono" charset="0"/>
              <a:cs typeface="Roboto Mono" charset="0"/>
            </a:endParaRPr>
          </a:p>
          <a:p>
            <a:r>
              <a:rPr lang="en-US" dirty="0" smtClean="0"/>
              <a:t>We can control </a:t>
            </a:r>
            <a:r>
              <a:rPr lang="en-US" dirty="0"/>
              <a:t>how this encapsulation happens on a </a:t>
            </a:r>
            <a:r>
              <a:rPr lang="en-US" i="1" dirty="0"/>
              <a:t>per component</a:t>
            </a:r>
            <a:r>
              <a:rPr lang="en-US" dirty="0"/>
              <a:t> basis by setting the </a:t>
            </a:r>
            <a:r>
              <a:rPr lang="en-US" i="1" dirty="0"/>
              <a:t>view encapsulation mode</a:t>
            </a:r>
            <a:r>
              <a:rPr lang="en-US" dirty="0"/>
              <a:t> in the component </a:t>
            </a:r>
            <a:r>
              <a:rPr lang="en-US" dirty="0" smtClean="0"/>
              <a:t>metadata</a:t>
            </a:r>
          </a:p>
          <a:p>
            <a:r>
              <a:rPr lang="en-US" dirty="0"/>
              <a:t>There are three modes to choose </a:t>
            </a:r>
            <a:r>
              <a:rPr lang="en-US" dirty="0" smtClean="0"/>
              <a:t>from</a:t>
            </a:r>
          </a:p>
          <a:p>
            <a:pPr lvl="1"/>
            <a:r>
              <a:rPr lang="en-US" dirty="0" smtClean="0"/>
              <a:t>Native</a:t>
            </a:r>
          </a:p>
          <a:p>
            <a:pPr lvl="1"/>
            <a:r>
              <a:rPr lang="en-US" dirty="0" smtClean="0"/>
              <a:t>Emulated</a:t>
            </a:r>
          </a:p>
          <a:p>
            <a:pPr lvl="1"/>
            <a:r>
              <a:rPr lang="en-US" dirty="0" smtClean="0"/>
              <a:t>None</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138</a:t>
            </a:fld>
            <a:endParaRPr lang="en-US" dirty="0"/>
          </a:p>
        </p:txBody>
      </p:sp>
    </p:spTree>
    <p:extLst>
      <p:ext uri="{BB962C8B-B14F-4D97-AF65-F5344CB8AC3E}">
        <p14:creationId xmlns:p14="http://schemas.microsoft.com/office/powerpoint/2010/main" val="605525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 Styles</a:t>
            </a:r>
            <a:br>
              <a:rPr lang="en-US" dirty="0" smtClean="0"/>
            </a:br>
            <a:r>
              <a:rPr lang="en-US" sz="2400" dirty="0">
                <a:solidFill>
                  <a:srgbClr val="5B9BD5"/>
                </a:solidFill>
              </a:rPr>
              <a:t>Emulated View Encapsulation</a:t>
            </a:r>
            <a:endParaRPr lang="en-US" sz="2400" dirty="0"/>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3"/>
          <a:stretch>
            <a:fillRect/>
          </a:stretch>
        </p:blipFill>
        <p:spPr>
          <a:xfrm>
            <a:off x="709484" y="1825625"/>
            <a:ext cx="10605524" cy="2919370"/>
          </a:xfrm>
          <a:prstGeom prst="rect">
            <a:avLst/>
          </a:prstGeom>
          <a:ln>
            <a:solidFill>
              <a:schemeClr val="bg2">
                <a:lumMod val="50000"/>
              </a:schemeClr>
            </a:solidFill>
          </a:ln>
        </p:spPr>
      </p:pic>
      <p:sp>
        <p:nvSpPr>
          <p:cNvPr id="4" name="Slide Number Placeholder 3"/>
          <p:cNvSpPr>
            <a:spLocks noGrp="1"/>
          </p:cNvSpPr>
          <p:nvPr>
            <p:ph type="sldNum" sz="quarter" idx="12"/>
          </p:nvPr>
        </p:nvSpPr>
        <p:spPr/>
        <p:txBody>
          <a:bodyPr/>
          <a:lstStyle/>
          <a:p>
            <a:fld id="{E5454087-695C-AC43-AA7F-3C3895E55714}" type="slidenum">
              <a:rPr lang="en-US" smtClean="0"/>
              <a:t>139</a:t>
            </a:fld>
            <a:endParaRPr lang="en-US" dirty="0"/>
          </a:p>
        </p:txBody>
      </p:sp>
    </p:spTree>
    <p:extLst>
      <p:ext uri="{BB962C8B-B14F-4D97-AF65-F5344CB8AC3E}">
        <p14:creationId xmlns:p14="http://schemas.microsoft.com/office/powerpoint/2010/main" val="8010885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package-</a:t>
            </a:r>
            <a:r>
              <a:rPr lang="en-US" dirty="0" err="1" smtClean="0"/>
              <a:t>lock.json</a:t>
            </a:r>
            <a:endParaRPr lang="en-US" dirty="0"/>
          </a:p>
        </p:txBody>
      </p:sp>
      <p:sp>
        <p:nvSpPr>
          <p:cNvPr id="3" name="Content Placeholder 2"/>
          <p:cNvSpPr>
            <a:spLocks noGrp="1"/>
          </p:cNvSpPr>
          <p:nvPr>
            <p:ph idx="1"/>
          </p:nvPr>
        </p:nvSpPr>
        <p:spPr/>
        <p:txBody>
          <a:bodyPr/>
          <a:lstStyle/>
          <a:p>
            <a:r>
              <a:rPr lang="en-US" dirty="0">
                <a:ea typeface="Palatino" charset="0"/>
                <a:cs typeface="Palatino" charset="0"/>
              </a:rPr>
              <a:t>In an ideal world, </a:t>
            </a:r>
            <a:r>
              <a:rPr lang="en-US" dirty="0" smtClean="0">
                <a:ea typeface="Palatino" charset="0"/>
                <a:cs typeface="Palatino" charset="0"/>
              </a:rPr>
              <a:t>the </a:t>
            </a:r>
            <a:r>
              <a:rPr lang="en-US" dirty="0">
                <a:ea typeface="Palatino" charset="0"/>
                <a:cs typeface="Palatino" charset="0"/>
              </a:rPr>
              <a:t>same </a:t>
            </a:r>
            <a:r>
              <a:rPr lang="en-US" b="1" dirty="0" err="1">
                <a:ea typeface="Palatino" charset="0"/>
                <a:cs typeface="Palatino" charset="0"/>
              </a:rPr>
              <a:t>package.json</a:t>
            </a:r>
            <a:r>
              <a:rPr lang="en-US" dirty="0">
                <a:ea typeface="Palatino" charset="0"/>
                <a:cs typeface="Palatino" charset="0"/>
              </a:rPr>
              <a:t> should produce the exact same </a:t>
            </a:r>
            <a:r>
              <a:rPr lang="en-US" b="1" dirty="0" err="1">
                <a:ea typeface="Palatino" charset="0"/>
                <a:cs typeface="Palatino" charset="0"/>
              </a:rPr>
              <a:t>node_modules</a:t>
            </a:r>
            <a:r>
              <a:rPr lang="en-US" dirty="0">
                <a:ea typeface="Palatino" charset="0"/>
                <a:cs typeface="Palatino" charset="0"/>
              </a:rPr>
              <a:t> tree, </a:t>
            </a:r>
            <a:r>
              <a:rPr lang="en-US" dirty="0" smtClean="0">
                <a:ea typeface="Palatino" charset="0"/>
                <a:cs typeface="Palatino" charset="0"/>
              </a:rPr>
              <a:t>at any time</a:t>
            </a:r>
          </a:p>
          <a:p>
            <a:r>
              <a:rPr lang="en-US" dirty="0">
                <a:ea typeface="Palatino" charset="0"/>
                <a:cs typeface="Palatino" charset="0"/>
              </a:rPr>
              <a:t>In some cases, this is indeed true. But in many others, </a:t>
            </a:r>
            <a:r>
              <a:rPr lang="en-US" dirty="0" err="1">
                <a:ea typeface="Palatino" charset="0"/>
                <a:cs typeface="Palatino" charset="0"/>
              </a:rPr>
              <a:t>npm</a:t>
            </a:r>
            <a:r>
              <a:rPr lang="en-US" dirty="0">
                <a:ea typeface="Palatino" charset="0"/>
                <a:cs typeface="Palatino" charset="0"/>
              </a:rPr>
              <a:t> is unable to do </a:t>
            </a:r>
            <a:r>
              <a:rPr lang="en-US" dirty="0" smtClean="0">
                <a:ea typeface="Palatino" charset="0"/>
                <a:cs typeface="Palatino" charset="0"/>
              </a:rPr>
              <a:t>this</a:t>
            </a:r>
          </a:p>
          <a:p>
            <a:r>
              <a:rPr lang="en-US" dirty="0" smtClean="0">
                <a:ea typeface="Palatino" charset="0"/>
                <a:cs typeface="Palatino" charset="0"/>
              </a:rPr>
              <a:t>To </a:t>
            </a:r>
            <a:r>
              <a:rPr lang="en-US" b="1" dirty="0">
                <a:ea typeface="Palatino" charset="0"/>
                <a:cs typeface="Palatino" charset="0"/>
              </a:rPr>
              <a:t>reliably</a:t>
            </a:r>
            <a:r>
              <a:rPr lang="en-US" dirty="0">
                <a:ea typeface="Palatino" charset="0"/>
                <a:cs typeface="Palatino" charset="0"/>
              </a:rPr>
              <a:t> produce the </a:t>
            </a:r>
            <a:r>
              <a:rPr lang="en-US" b="1" dirty="0">
                <a:ea typeface="Palatino" charset="0"/>
                <a:cs typeface="Palatino" charset="0"/>
              </a:rPr>
              <a:t>exact </a:t>
            </a:r>
            <a:r>
              <a:rPr lang="en-US" b="1" dirty="0" err="1">
                <a:ea typeface="Palatino" charset="0"/>
                <a:cs typeface="Palatino" charset="0"/>
              </a:rPr>
              <a:t>node_modules</a:t>
            </a:r>
            <a:r>
              <a:rPr lang="en-US" b="1" dirty="0">
                <a:ea typeface="Palatino" charset="0"/>
                <a:cs typeface="Palatino" charset="0"/>
              </a:rPr>
              <a:t> </a:t>
            </a:r>
            <a:r>
              <a:rPr lang="en-US" b="1" dirty="0" smtClean="0">
                <a:ea typeface="Palatino" charset="0"/>
                <a:cs typeface="Palatino" charset="0"/>
              </a:rPr>
              <a:t>tree</a:t>
            </a:r>
            <a:r>
              <a:rPr lang="en-US" dirty="0" smtClean="0">
                <a:ea typeface="Palatino" charset="0"/>
                <a:cs typeface="Palatino" charset="0"/>
              </a:rPr>
              <a:t>, </a:t>
            </a:r>
            <a:r>
              <a:rPr lang="en-US" b="1" dirty="0" smtClean="0">
                <a:ea typeface="Palatino" charset="0"/>
                <a:cs typeface="Palatino" charset="0"/>
              </a:rPr>
              <a:t>package-</a:t>
            </a:r>
            <a:r>
              <a:rPr lang="en-US" b="1" dirty="0" err="1" smtClean="0">
                <a:ea typeface="Palatino" charset="0"/>
                <a:cs typeface="Palatino" charset="0"/>
              </a:rPr>
              <a:t>lock.json</a:t>
            </a:r>
            <a:r>
              <a:rPr lang="en-US" dirty="0" smtClean="0">
                <a:ea typeface="Palatino" charset="0"/>
                <a:cs typeface="Palatino" charset="0"/>
              </a:rPr>
              <a:t> was created.</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14</a:t>
            </a:fld>
            <a:endParaRPr lang="en-US" dirty="0"/>
          </a:p>
        </p:txBody>
      </p:sp>
    </p:spTree>
    <p:extLst>
      <p:ext uri="{BB962C8B-B14F-4D97-AF65-F5344CB8AC3E}">
        <p14:creationId xmlns:p14="http://schemas.microsoft.com/office/powerpoint/2010/main" val="14363148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Input Property</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code\demos\component-styles</a:t>
            </a:r>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140</a:t>
            </a:fld>
            <a:endParaRPr lang="en-US" dirty="0"/>
          </a:p>
        </p:txBody>
      </p:sp>
    </p:spTree>
    <p:extLst>
      <p:ext uri="{BB962C8B-B14F-4D97-AF65-F5344CB8AC3E}">
        <p14:creationId xmlns:p14="http://schemas.microsoft.com/office/powerpoint/2010/main" val="5365828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Labs</a:t>
            </a:r>
            <a:endParaRPr lang="en-US" sz="4400" dirty="0"/>
          </a:p>
        </p:txBody>
      </p:sp>
      <p:sp>
        <p:nvSpPr>
          <p:cNvPr id="3" name="Text Placeholder 2"/>
          <p:cNvSpPr>
            <a:spLocks noGrp="1"/>
          </p:cNvSpPr>
          <p:nvPr>
            <p:ph type="body" idx="1"/>
          </p:nvPr>
        </p:nvSpPr>
        <p:spPr/>
        <p:txBody>
          <a:bodyPr>
            <a:normAutofit fontScale="47500" lnSpcReduction="20000"/>
          </a:bodyPr>
          <a:lstStyle/>
          <a:p>
            <a:r>
              <a:rPr lang="en-US" sz="2500" dirty="0"/>
              <a:t>Lab 8: Formatting Data for Display</a:t>
            </a:r>
          </a:p>
          <a:p>
            <a:r>
              <a:rPr lang="en-US" sz="2500" dirty="0"/>
              <a:t>Lab 9: More Reusable </a:t>
            </a:r>
            <a:r>
              <a:rPr lang="en-US" sz="2500" dirty="0" smtClean="0"/>
              <a:t>Components</a:t>
            </a:r>
          </a:p>
          <a:p>
            <a:r>
              <a:rPr lang="en-US" sz="2500" dirty="0" smtClean="0"/>
              <a:t>Lab 10: Responding to an Event</a:t>
            </a:r>
          </a:p>
          <a:p>
            <a:r>
              <a:rPr lang="en-US" sz="2500" dirty="0" smtClean="0"/>
              <a:t>Lab 11: Create a Form to Edit Your Data</a:t>
            </a:r>
          </a:p>
          <a:p>
            <a:r>
              <a:rPr lang="en-US" sz="2500" dirty="0"/>
              <a:t>Lab 12: Communicating from Child to Parent </a:t>
            </a:r>
            <a:r>
              <a:rPr lang="en-US" sz="2500" dirty="0" smtClean="0"/>
              <a:t>Component</a:t>
            </a:r>
          </a:p>
          <a:p>
            <a:r>
              <a:rPr lang="en-US" sz="2500" dirty="0" smtClean="0"/>
              <a:t>Attendees Hands-On Together</a:t>
            </a: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141</a:t>
            </a:fld>
            <a:endParaRPr lang="en-US" dirty="0"/>
          </a:p>
        </p:txBody>
      </p:sp>
    </p:spTree>
    <p:extLst>
      <p:ext uri="{BB962C8B-B14F-4D97-AF65-F5344CB8AC3E}">
        <p14:creationId xmlns:p14="http://schemas.microsoft.com/office/powerpoint/2010/main" val="482423082"/>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Directives</a:t>
            </a:r>
            <a:endParaRPr lang="en-US" dirty="0"/>
          </a:p>
        </p:txBody>
      </p:sp>
      <p:sp>
        <p:nvSpPr>
          <p:cNvPr id="3" name="Text Placeholder 2"/>
          <p:cNvSpPr>
            <a:spLocks noGrp="1"/>
          </p:cNvSpPr>
          <p:nvPr>
            <p:ph type="body" idx="1"/>
          </p:nvPr>
        </p:nvSpPr>
        <p:spPr/>
        <p:txBody>
          <a:bodyPr/>
          <a:lstStyle/>
          <a:p>
            <a:r>
              <a:rPr lang="en-US" dirty="0" smtClean="0"/>
              <a:t>Built-In to Angular</a:t>
            </a:r>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142</a:t>
            </a:fld>
            <a:endParaRPr lang="en-US" dirty="0"/>
          </a:p>
        </p:txBody>
      </p:sp>
    </p:spTree>
    <p:extLst>
      <p:ext uri="{BB962C8B-B14F-4D97-AF65-F5344CB8AC3E}">
        <p14:creationId xmlns:p14="http://schemas.microsoft.com/office/powerpoint/2010/main" val="704245304"/>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2176840" y="1713889"/>
            <a:ext cx="2421819" cy="2333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22" name="TextBox 21"/>
          <p:cNvSpPr txBox="1"/>
          <p:nvPr/>
        </p:nvSpPr>
        <p:spPr>
          <a:xfrm>
            <a:off x="2669833" y="272534"/>
            <a:ext cx="2596244" cy="800219"/>
          </a:xfrm>
          <a:prstGeom prst="rect">
            <a:avLst/>
          </a:prstGeom>
          <a:noFill/>
        </p:spPr>
        <p:txBody>
          <a:bodyPr wrap="square" rtlCol="0">
            <a:spAutoFit/>
          </a:bodyPr>
          <a:lstStyle/>
          <a:p>
            <a:r>
              <a:rPr lang="en-US" dirty="0" smtClean="0"/>
              <a:t>CLIENT</a:t>
            </a:r>
          </a:p>
          <a:p>
            <a:pPr marL="285750" indent="-285750">
              <a:buFont typeface="Arial" charset="0"/>
              <a:buChar char="•"/>
            </a:pPr>
            <a:r>
              <a:rPr lang="en-US" sz="1400" dirty="0" smtClean="0">
                <a:solidFill>
                  <a:schemeClr val="bg1">
                    <a:lumMod val="65000"/>
                  </a:schemeClr>
                </a:solidFill>
              </a:rPr>
              <a:t>Front-end</a:t>
            </a:r>
          </a:p>
          <a:p>
            <a:pPr marL="285750" indent="-285750">
              <a:buFont typeface="Arial" charset="0"/>
              <a:buChar char="•"/>
            </a:pPr>
            <a:r>
              <a:rPr lang="en-US" sz="1400" dirty="0" smtClean="0">
                <a:solidFill>
                  <a:schemeClr val="bg1">
                    <a:lumMod val="65000"/>
                  </a:schemeClr>
                </a:solidFill>
              </a:rPr>
              <a:t>JavaScript in browser</a:t>
            </a:r>
            <a:endParaRPr lang="en-US" sz="1400" dirty="0">
              <a:solidFill>
                <a:schemeClr val="bg1">
                  <a:lumMod val="65000"/>
                </a:schemeClr>
              </a:solidFill>
            </a:endParaRPr>
          </a:p>
        </p:txBody>
      </p:sp>
      <p:sp>
        <p:nvSpPr>
          <p:cNvPr id="25" name="TextBox 24"/>
          <p:cNvSpPr txBox="1"/>
          <p:nvPr/>
        </p:nvSpPr>
        <p:spPr>
          <a:xfrm>
            <a:off x="8895049" y="272534"/>
            <a:ext cx="2596244" cy="800219"/>
          </a:xfrm>
          <a:prstGeom prst="rect">
            <a:avLst/>
          </a:prstGeom>
          <a:noFill/>
        </p:spPr>
        <p:txBody>
          <a:bodyPr wrap="square" rtlCol="0">
            <a:spAutoFit/>
          </a:bodyPr>
          <a:lstStyle/>
          <a:p>
            <a:r>
              <a:rPr lang="en-US" dirty="0" smtClean="0"/>
              <a:t>SERVER</a:t>
            </a:r>
          </a:p>
          <a:p>
            <a:pPr marL="285750" indent="-285750">
              <a:buFont typeface="Arial" charset="0"/>
              <a:buChar char="•"/>
            </a:pPr>
            <a:r>
              <a:rPr lang="en-US" sz="1400" dirty="0" smtClean="0">
                <a:solidFill>
                  <a:schemeClr val="bg1">
                    <a:lumMod val="65000"/>
                  </a:schemeClr>
                </a:solidFill>
              </a:rPr>
              <a:t>Back-end</a:t>
            </a:r>
          </a:p>
          <a:p>
            <a:pPr marL="285750" indent="-285750">
              <a:buFont typeface="Arial" charset="0"/>
              <a:buChar char="•"/>
            </a:pPr>
            <a:r>
              <a:rPr lang="en-US" sz="1400" dirty="0" smtClean="0">
                <a:solidFill>
                  <a:schemeClr val="bg1">
                    <a:lumMod val="65000"/>
                  </a:schemeClr>
                </a:solidFill>
              </a:rPr>
              <a:t>Web/Application server</a:t>
            </a:r>
            <a:endParaRPr lang="en-US" sz="1400" dirty="0">
              <a:solidFill>
                <a:schemeClr val="bg1">
                  <a:lumMod val="65000"/>
                </a:schemeClr>
              </a:solidFill>
            </a:endParaRPr>
          </a:p>
        </p:txBody>
      </p:sp>
      <p:sp>
        <p:nvSpPr>
          <p:cNvPr id="31" name="TextBox 30"/>
          <p:cNvSpPr txBox="1"/>
          <p:nvPr/>
        </p:nvSpPr>
        <p:spPr>
          <a:xfrm>
            <a:off x="7160882" y="272534"/>
            <a:ext cx="2596244" cy="584775"/>
          </a:xfrm>
          <a:prstGeom prst="rect">
            <a:avLst/>
          </a:prstGeom>
          <a:noFill/>
        </p:spPr>
        <p:txBody>
          <a:bodyPr wrap="square" rtlCol="0">
            <a:spAutoFit/>
          </a:bodyPr>
          <a:lstStyle/>
          <a:p>
            <a:r>
              <a:rPr lang="en-US" dirty="0" smtClean="0"/>
              <a:t>NETWORK</a:t>
            </a:r>
          </a:p>
          <a:p>
            <a:r>
              <a:rPr lang="en-US" sz="1400" dirty="0" smtClean="0">
                <a:solidFill>
                  <a:schemeClr val="bg1">
                    <a:lumMod val="65000"/>
                  </a:schemeClr>
                </a:solidFill>
              </a:rPr>
              <a:t>(HTTP)</a:t>
            </a:r>
            <a:endParaRPr lang="en-US" sz="1400" dirty="0">
              <a:solidFill>
                <a:schemeClr val="bg1">
                  <a:lumMod val="65000"/>
                </a:schemeClr>
              </a:solidFill>
            </a:endParaRPr>
          </a:p>
        </p:txBody>
      </p:sp>
      <p:sp>
        <p:nvSpPr>
          <p:cNvPr id="41" name="Left Bracket 40"/>
          <p:cNvSpPr/>
          <p:nvPr/>
        </p:nvSpPr>
        <p:spPr>
          <a:xfrm rot="5400000">
            <a:off x="3559631" y="-1896959"/>
            <a:ext cx="45719" cy="6287726"/>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p:cNvSpPr txBox="1"/>
          <p:nvPr/>
        </p:nvSpPr>
        <p:spPr>
          <a:xfrm>
            <a:off x="2667126" y="1224044"/>
            <a:ext cx="3592384" cy="338554"/>
          </a:xfrm>
          <a:prstGeom prst="rect">
            <a:avLst/>
          </a:prstGeom>
          <a:noFill/>
        </p:spPr>
        <p:txBody>
          <a:bodyPr wrap="square" rtlCol="0">
            <a:spAutoFit/>
          </a:bodyPr>
          <a:lstStyle/>
          <a:p>
            <a:r>
              <a:rPr lang="en-US" sz="1600" dirty="0" smtClean="0">
                <a:solidFill>
                  <a:schemeClr val="bg1">
                    <a:lumMod val="50000"/>
                  </a:schemeClr>
                </a:solidFill>
              </a:rPr>
              <a:t>Angular</a:t>
            </a:r>
            <a:endParaRPr lang="en-US" sz="1600" dirty="0">
              <a:solidFill>
                <a:schemeClr val="bg1">
                  <a:lumMod val="50000"/>
                </a:schemeClr>
              </a:solidFill>
            </a:endParaRPr>
          </a:p>
        </p:txBody>
      </p:sp>
      <p:sp>
        <p:nvSpPr>
          <p:cNvPr id="43" name="Rectangle 42"/>
          <p:cNvSpPr/>
          <p:nvPr/>
        </p:nvSpPr>
        <p:spPr>
          <a:xfrm>
            <a:off x="2750678" y="2172355"/>
            <a:ext cx="1655511"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4" name="Rectangle 43"/>
          <p:cNvSpPr/>
          <p:nvPr/>
        </p:nvSpPr>
        <p:spPr>
          <a:xfrm>
            <a:off x="3042026" y="2726821"/>
            <a:ext cx="1249978" cy="7672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5" name="Rectangle 44"/>
          <p:cNvSpPr/>
          <p:nvPr/>
        </p:nvSpPr>
        <p:spPr>
          <a:xfrm>
            <a:off x="2254863" y="2172355"/>
            <a:ext cx="409456"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algn="ctr"/>
            <a:r>
              <a:rPr lang="en-US" sz="1600" dirty="0" smtClean="0"/>
              <a:t>Component</a:t>
            </a:r>
            <a:endParaRPr lang="en-US" sz="1600" dirty="0"/>
          </a:p>
        </p:txBody>
      </p:sp>
      <p:sp>
        <p:nvSpPr>
          <p:cNvPr id="57" name="Folded Corner 56"/>
          <p:cNvSpPr/>
          <p:nvPr/>
        </p:nvSpPr>
        <p:spPr>
          <a:xfrm>
            <a:off x="2513952" y="45498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713220" y="5576341"/>
            <a:ext cx="184731" cy="369332"/>
          </a:xfrm>
          <a:prstGeom prst="rect">
            <a:avLst/>
          </a:prstGeom>
          <a:noFill/>
        </p:spPr>
        <p:txBody>
          <a:bodyPr wrap="none" rtlCol="0">
            <a:spAutoFit/>
          </a:bodyPr>
          <a:lstStyle/>
          <a:p>
            <a:endParaRPr lang="en-US" dirty="0"/>
          </a:p>
        </p:txBody>
      </p:sp>
      <p:sp>
        <p:nvSpPr>
          <p:cNvPr id="56" name="Folded Corner 55"/>
          <p:cNvSpPr/>
          <p:nvPr/>
        </p:nvSpPr>
        <p:spPr>
          <a:xfrm>
            <a:off x="2382937" y="4355623"/>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olded Corner 61"/>
          <p:cNvSpPr/>
          <p:nvPr/>
        </p:nvSpPr>
        <p:spPr>
          <a:xfrm>
            <a:off x="2666352" y="47022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olded Corner 62"/>
          <p:cNvSpPr/>
          <p:nvPr/>
        </p:nvSpPr>
        <p:spPr>
          <a:xfrm>
            <a:off x="2818752" y="4854616"/>
            <a:ext cx="1314286" cy="1292026"/>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922203" y="4939733"/>
            <a:ext cx="1489624" cy="1015663"/>
          </a:xfrm>
          <a:prstGeom prst="rect">
            <a:avLst/>
          </a:prstGeom>
          <a:noFill/>
        </p:spPr>
        <p:txBody>
          <a:bodyPr wrap="square" rtlCol="0">
            <a:spAutoFit/>
          </a:bodyPr>
          <a:lstStyle/>
          <a:p>
            <a:r>
              <a:rPr lang="en-US" dirty="0" smtClean="0"/>
              <a:t>Templates</a:t>
            </a:r>
          </a:p>
          <a:p>
            <a:r>
              <a:rPr lang="en-US" sz="1400" dirty="0" smtClean="0"/>
              <a:t>&lt;div&gt;</a:t>
            </a:r>
          </a:p>
          <a:p>
            <a:r>
              <a:rPr lang="en-US" sz="1400" dirty="0" smtClean="0"/>
              <a:t>{{ template}}</a:t>
            </a:r>
          </a:p>
          <a:p>
            <a:r>
              <a:rPr lang="en-US" sz="1400" dirty="0" smtClean="0"/>
              <a:t>&lt;/div&gt;</a:t>
            </a:r>
            <a:endParaRPr lang="en-US" sz="1400" dirty="0"/>
          </a:p>
        </p:txBody>
      </p:sp>
      <p:cxnSp>
        <p:nvCxnSpPr>
          <p:cNvPr id="7" name="Straight Arrow Connector 6"/>
          <p:cNvCxnSpPr>
            <a:stCxn id="63" idx="0"/>
          </p:cNvCxnSpPr>
          <p:nvPr/>
        </p:nvCxnSpPr>
        <p:spPr>
          <a:xfrm flipV="1">
            <a:off x="3475895" y="3147928"/>
            <a:ext cx="0" cy="1706688"/>
          </a:xfrm>
          <a:prstGeom prst="straightConnector1">
            <a:avLst/>
          </a:prstGeom>
          <a:ln w="539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2897951" y="2518348"/>
            <a:ext cx="24252" cy="2166374"/>
          </a:xfrm>
          <a:prstGeom prst="straightConnector1">
            <a:avLst/>
          </a:prstGeom>
          <a:ln w="53975"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238570" y="6025834"/>
            <a:ext cx="7831510" cy="769441"/>
          </a:xfrm>
          <a:prstGeom prst="rect">
            <a:avLst/>
          </a:prstGeom>
          <a:noFill/>
        </p:spPr>
        <p:txBody>
          <a:bodyPr wrap="square" rtlCol="0">
            <a:spAutoFit/>
          </a:bodyPr>
          <a:lstStyle/>
          <a:p>
            <a:r>
              <a:rPr lang="en-US" sz="4400" dirty="0"/>
              <a:t>Architecture </a:t>
            </a:r>
            <a:r>
              <a:rPr lang="en-US" sz="4400" dirty="0" smtClean="0"/>
              <a:t>Diagram</a:t>
            </a:r>
            <a:r>
              <a:rPr lang="en-US" sz="4400" smtClean="0"/>
              <a:t>: Templates</a:t>
            </a:r>
            <a:endParaRPr lang="en-US" sz="4400" dirty="0"/>
          </a:p>
        </p:txBody>
      </p:sp>
      <p:cxnSp>
        <p:nvCxnSpPr>
          <p:cNvPr id="23" name="Straight Connector 22"/>
          <p:cNvCxnSpPr/>
          <p:nvPr/>
        </p:nvCxnSpPr>
        <p:spPr>
          <a:xfrm>
            <a:off x="7000244" y="32657"/>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435903" y="280"/>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323DE9B6-CD69-2240-8AAD-0E79682D9385}" type="slidenum">
              <a:rPr lang="en-US" smtClean="0"/>
              <a:t>143</a:t>
            </a:fld>
            <a:endParaRPr lang="en-US" dirty="0"/>
          </a:p>
        </p:txBody>
      </p:sp>
    </p:spTree>
    <p:extLst>
      <p:ext uri="{BB962C8B-B14F-4D97-AF65-F5344CB8AC3E}">
        <p14:creationId xmlns:p14="http://schemas.microsoft.com/office/powerpoint/2010/main" val="447799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p:tgtEl>
                                          <p:spTgt spid="57"/>
                                        </p:tgtEl>
                                        <p:attrNameLst>
                                          <p:attrName>ppt_y</p:attrName>
                                        </p:attrNameLst>
                                      </p:cBhvr>
                                      <p:tavLst>
                                        <p:tav tm="0">
                                          <p:val>
                                            <p:strVal val="#ppt_y+#ppt_h*1.125000"/>
                                          </p:val>
                                        </p:tav>
                                        <p:tav tm="100000">
                                          <p:val>
                                            <p:strVal val="#ppt_y"/>
                                          </p:val>
                                        </p:tav>
                                      </p:tavLst>
                                    </p:anim>
                                    <p:animEffect transition="in" filter="wipe(up)">
                                      <p:cBhvr>
                                        <p:cTn id="8" dur="500"/>
                                        <p:tgtEl>
                                          <p:spTgt spid="57"/>
                                        </p:tgtEl>
                                      </p:cBhvr>
                                    </p:animEffect>
                                  </p:childTnLst>
                                </p:cTn>
                              </p:par>
                              <p:par>
                                <p:cTn id="9" presetID="12" presetClass="entr" presetSubtype="4" fill="hold" grpId="0" nodeType="withEffect" nodePh="1">
                                  <p:stCondLst>
                                    <p:cond delay="0"/>
                                  </p:stCondLst>
                                  <p:endCondLst>
                                    <p:cond evt="begin" delay="0">
                                      <p:tn val="9"/>
                                    </p:cond>
                                  </p:end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ppt_y</p:attrName>
                                        </p:attrNameLst>
                                      </p:cBhvr>
                                      <p:tavLst>
                                        <p:tav tm="0">
                                          <p:val>
                                            <p:strVal val="#ppt_y+#ppt_h*1.125000"/>
                                          </p:val>
                                        </p:tav>
                                        <p:tav tm="100000">
                                          <p:val>
                                            <p:strVal val="#ppt_y"/>
                                          </p:val>
                                        </p:tav>
                                      </p:tavLst>
                                    </p:anim>
                                    <p:animEffect transition="in" filter="wipe(up)">
                                      <p:cBhvr>
                                        <p:cTn id="12" dur="500"/>
                                        <p:tgtEl>
                                          <p:spTgt spid="3"/>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56"/>
                                        </p:tgtEl>
                                        <p:attrNameLst>
                                          <p:attrName>style.visibility</p:attrName>
                                        </p:attrNameLst>
                                      </p:cBhvr>
                                      <p:to>
                                        <p:strVal val="visible"/>
                                      </p:to>
                                    </p:set>
                                    <p:anim calcmode="lin" valueType="num">
                                      <p:cBhvr additive="base">
                                        <p:cTn id="15" dur="500"/>
                                        <p:tgtEl>
                                          <p:spTgt spid="56"/>
                                        </p:tgtEl>
                                        <p:attrNameLst>
                                          <p:attrName>ppt_y</p:attrName>
                                        </p:attrNameLst>
                                      </p:cBhvr>
                                      <p:tavLst>
                                        <p:tav tm="0">
                                          <p:val>
                                            <p:strVal val="#ppt_y+#ppt_h*1.125000"/>
                                          </p:val>
                                        </p:tav>
                                        <p:tav tm="100000">
                                          <p:val>
                                            <p:strVal val="#ppt_y"/>
                                          </p:val>
                                        </p:tav>
                                      </p:tavLst>
                                    </p:anim>
                                    <p:animEffect transition="in" filter="wipe(up)">
                                      <p:cBhvr>
                                        <p:cTn id="16" dur="500"/>
                                        <p:tgtEl>
                                          <p:spTgt spid="56"/>
                                        </p:tgtEl>
                                      </p:cBhvr>
                                    </p:animEffect>
                                  </p:childTnLst>
                                </p:cTn>
                              </p:par>
                              <p:par>
                                <p:cTn id="17" presetID="12" presetClass="entr" presetSubtype="4" fill="hold" grpId="0" nodeType="withEffect">
                                  <p:stCondLst>
                                    <p:cond delay="0"/>
                                  </p:stCondLst>
                                  <p:childTnLst>
                                    <p:set>
                                      <p:cBhvr>
                                        <p:cTn id="18" dur="1" fill="hold">
                                          <p:stCondLst>
                                            <p:cond delay="0"/>
                                          </p:stCondLst>
                                        </p:cTn>
                                        <p:tgtEl>
                                          <p:spTgt spid="62"/>
                                        </p:tgtEl>
                                        <p:attrNameLst>
                                          <p:attrName>style.visibility</p:attrName>
                                        </p:attrNameLst>
                                      </p:cBhvr>
                                      <p:to>
                                        <p:strVal val="visible"/>
                                      </p:to>
                                    </p:set>
                                    <p:anim calcmode="lin" valueType="num">
                                      <p:cBhvr additive="base">
                                        <p:cTn id="19" dur="500"/>
                                        <p:tgtEl>
                                          <p:spTgt spid="62"/>
                                        </p:tgtEl>
                                        <p:attrNameLst>
                                          <p:attrName>ppt_y</p:attrName>
                                        </p:attrNameLst>
                                      </p:cBhvr>
                                      <p:tavLst>
                                        <p:tav tm="0">
                                          <p:val>
                                            <p:strVal val="#ppt_y+#ppt_h*1.125000"/>
                                          </p:val>
                                        </p:tav>
                                        <p:tav tm="100000">
                                          <p:val>
                                            <p:strVal val="#ppt_y"/>
                                          </p:val>
                                        </p:tav>
                                      </p:tavLst>
                                    </p:anim>
                                    <p:animEffect transition="in" filter="wipe(up)">
                                      <p:cBhvr>
                                        <p:cTn id="20" dur="500"/>
                                        <p:tgtEl>
                                          <p:spTgt spid="62"/>
                                        </p:tgtEl>
                                      </p:cBhvr>
                                    </p:animEffect>
                                  </p:childTnLst>
                                </p:cTn>
                              </p:par>
                              <p:par>
                                <p:cTn id="21" presetID="12" presetClass="entr" presetSubtype="4" fill="hold" grpId="0" nodeType="withEffect">
                                  <p:stCondLst>
                                    <p:cond delay="0"/>
                                  </p:stCondLst>
                                  <p:childTnLst>
                                    <p:set>
                                      <p:cBhvr>
                                        <p:cTn id="22" dur="1" fill="hold">
                                          <p:stCondLst>
                                            <p:cond delay="0"/>
                                          </p:stCondLst>
                                        </p:cTn>
                                        <p:tgtEl>
                                          <p:spTgt spid="63"/>
                                        </p:tgtEl>
                                        <p:attrNameLst>
                                          <p:attrName>style.visibility</p:attrName>
                                        </p:attrNameLst>
                                      </p:cBhvr>
                                      <p:to>
                                        <p:strVal val="visible"/>
                                      </p:to>
                                    </p:set>
                                    <p:anim calcmode="lin" valueType="num">
                                      <p:cBhvr additive="base">
                                        <p:cTn id="23" dur="500"/>
                                        <p:tgtEl>
                                          <p:spTgt spid="63"/>
                                        </p:tgtEl>
                                        <p:attrNameLst>
                                          <p:attrName>ppt_y</p:attrName>
                                        </p:attrNameLst>
                                      </p:cBhvr>
                                      <p:tavLst>
                                        <p:tav tm="0">
                                          <p:val>
                                            <p:strVal val="#ppt_y+#ppt_h*1.125000"/>
                                          </p:val>
                                        </p:tav>
                                        <p:tav tm="100000">
                                          <p:val>
                                            <p:strVal val="#ppt_y"/>
                                          </p:val>
                                        </p:tav>
                                      </p:tavLst>
                                    </p:anim>
                                    <p:animEffect transition="in" filter="wipe(up)">
                                      <p:cBhvr>
                                        <p:cTn id="24" dur="500"/>
                                        <p:tgtEl>
                                          <p:spTgt spid="63"/>
                                        </p:tgtEl>
                                      </p:cBhvr>
                                    </p:animEffect>
                                  </p:childTnLst>
                                </p:cTn>
                              </p:par>
                              <p:par>
                                <p:cTn id="25" presetID="12" presetClass="entr" presetSubtype="4"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p:tgtEl>
                                          <p:spTgt spid="2"/>
                                        </p:tgtEl>
                                        <p:attrNameLst>
                                          <p:attrName>ppt_y</p:attrName>
                                        </p:attrNameLst>
                                      </p:cBhvr>
                                      <p:tavLst>
                                        <p:tav tm="0">
                                          <p:val>
                                            <p:strVal val="#ppt_y+#ppt_h*1.125000"/>
                                          </p:val>
                                        </p:tav>
                                        <p:tav tm="100000">
                                          <p:val>
                                            <p:strVal val="#ppt_y"/>
                                          </p:val>
                                        </p:tav>
                                      </p:tavLst>
                                    </p:anim>
                                    <p:animEffect transition="in" filter="wipe(up)">
                                      <p:cBhvr>
                                        <p:cTn id="28" dur="500"/>
                                        <p:tgtEl>
                                          <p:spTgt spid="2"/>
                                        </p:tgtEl>
                                      </p:cBhvr>
                                    </p:animEffect>
                                  </p:childTnLst>
                                </p:cTn>
                              </p:par>
                              <p:par>
                                <p:cTn id="29" presetID="12" presetClass="entr" presetSubtype="4" fill="hold"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p:tgtEl>
                                          <p:spTgt spid="7"/>
                                        </p:tgtEl>
                                        <p:attrNameLst>
                                          <p:attrName>ppt_y</p:attrName>
                                        </p:attrNameLst>
                                      </p:cBhvr>
                                      <p:tavLst>
                                        <p:tav tm="0">
                                          <p:val>
                                            <p:strVal val="#ppt_y+#ppt_h*1.125000"/>
                                          </p:val>
                                        </p:tav>
                                        <p:tav tm="100000">
                                          <p:val>
                                            <p:strVal val="#ppt_y"/>
                                          </p:val>
                                        </p:tav>
                                      </p:tavLst>
                                    </p:anim>
                                    <p:animEffect transition="in" filter="wipe(up)">
                                      <p:cBhvr>
                                        <p:cTn id="32" dur="500"/>
                                        <p:tgtEl>
                                          <p:spTgt spid="7"/>
                                        </p:tgtEl>
                                      </p:cBhvr>
                                    </p:animEffect>
                                  </p:childTnLst>
                                </p:cTn>
                              </p:par>
                              <p:par>
                                <p:cTn id="33" presetID="12" presetClass="entr" presetSubtype="4" fill="hold" nodeType="withEffect">
                                  <p:stCondLst>
                                    <p:cond delay="0"/>
                                  </p:stCondLst>
                                  <p:childTnLst>
                                    <p:set>
                                      <p:cBhvr>
                                        <p:cTn id="34" dur="1" fill="hold">
                                          <p:stCondLst>
                                            <p:cond delay="0"/>
                                          </p:stCondLst>
                                        </p:cTn>
                                        <p:tgtEl>
                                          <p:spTgt spid="64"/>
                                        </p:tgtEl>
                                        <p:attrNameLst>
                                          <p:attrName>style.visibility</p:attrName>
                                        </p:attrNameLst>
                                      </p:cBhvr>
                                      <p:to>
                                        <p:strVal val="visible"/>
                                      </p:to>
                                    </p:set>
                                    <p:anim calcmode="lin" valueType="num">
                                      <p:cBhvr additive="base">
                                        <p:cTn id="35" dur="500"/>
                                        <p:tgtEl>
                                          <p:spTgt spid="64"/>
                                        </p:tgtEl>
                                        <p:attrNameLst>
                                          <p:attrName>ppt_y</p:attrName>
                                        </p:attrNameLst>
                                      </p:cBhvr>
                                      <p:tavLst>
                                        <p:tav tm="0">
                                          <p:val>
                                            <p:strVal val="#ppt_y+#ppt_h*1.125000"/>
                                          </p:val>
                                        </p:tav>
                                        <p:tav tm="100000">
                                          <p:val>
                                            <p:strVal val="#ppt_y"/>
                                          </p:val>
                                        </p:tav>
                                      </p:tavLst>
                                    </p:anim>
                                    <p:animEffect transition="in" filter="wipe(up)">
                                      <p:cBhvr>
                                        <p:cTn id="36"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3" grpId="0"/>
      <p:bldP spid="56" grpId="0" animBg="1"/>
      <p:bldP spid="62" grpId="0" animBg="1"/>
      <p:bldP spid="63" grpId="0" animBg="1"/>
      <p:bldP spid="2" grpId="0"/>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Directive?</a:t>
            </a:r>
            <a:endParaRPr lang="en-US" dirty="0"/>
          </a:p>
        </p:txBody>
      </p:sp>
      <p:sp>
        <p:nvSpPr>
          <p:cNvPr id="3" name="Content Placeholder 2"/>
          <p:cNvSpPr>
            <a:spLocks noGrp="1"/>
          </p:cNvSpPr>
          <p:nvPr>
            <p:ph idx="1"/>
          </p:nvPr>
        </p:nvSpPr>
        <p:spPr/>
        <p:txBody>
          <a:bodyPr/>
          <a:lstStyle/>
          <a:p>
            <a:r>
              <a:rPr lang="en-US" dirty="0" smtClean="0"/>
              <a:t>Angular transforms </a:t>
            </a:r>
            <a:r>
              <a:rPr lang="en-US" dirty="0"/>
              <a:t>the DOM according to the instructions given by </a:t>
            </a:r>
            <a:r>
              <a:rPr lang="en-US" b="1" dirty="0" smtClean="0"/>
              <a:t>directives</a:t>
            </a:r>
            <a:endParaRPr lang="en-US" dirty="0" smtClean="0"/>
          </a:p>
          <a:p>
            <a:r>
              <a:rPr lang="en-US" dirty="0"/>
              <a:t>A directive is a class with directive metadata</a:t>
            </a:r>
            <a:r>
              <a:rPr lang="en-US" dirty="0" smtClean="0"/>
              <a:t>.</a:t>
            </a:r>
          </a:p>
          <a:p>
            <a:pPr lvl="1"/>
            <a:r>
              <a:rPr lang="en-US" dirty="0" smtClean="0"/>
              <a:t>In </a:t>
            </a:r>
            <a:r>
              <a:rPr lang="en-US" dirty="0" err="1" smtClean="0"/>
              <a:t>TypeScript</a:t>
            </a:r>
            <a:r>
              <a:rPr lang="en-US" dirty="0"/>
              <a:t>,</a:t>
            </a:r>
            <a:r>
              <a:rPr lang="en-US" dirty="0" smtClean="0"/>
              <a:t> </a:t>
            </a:r>
            <a:r>
              <a:rPr lang="en-US" dirty="0"/>
              <a:t>we apply the @</a:t>
            </a:r>
            <a:r>
              <a:rPr lang="en-US" dirty="0" smtClean="0"/>
              <a:t>Directive decorator </a:t>
            </a:r>
            <a:r>
              <a:rPr lang="en-US" dirty="0"/>
              <a:t>to attach metadata to the </a:t>
            </a:r>
            <a:r>
              <a:rPr lang="en-US" dirty="0" smtClean="0"/>
              <a:t>class</a:t>
            </a:r>
          </a:p>
        </p:txBody>
      </p:sp>
      <p:pic>
        <p:nvPicPr>
          <p:cNvPr id="4" name="Picture 3"/>
          <p:cNvPicPr>
            <a:picLocks noChangeAspect="1"/>
          </p:cNvPicPr>
          <p:nvPr/>
        </p:nvPicPr>
        <p:blipFill>
          <a:blip r:embed="rId3"/>
          <a:stretch>
            <a:fillRect/>
          </a:stretch>
        </p:blipFill>
        <p:spPr>
          <a:xfrm>
            <a:off x="4997454" y="3822703"/>
            <a:ext cx="2197100" cy="2146300"/>
          </a:xfrm>
          <a:prstGeom prst="rect">
            <a:avLst/>
          </a:prstGeom>
        </p:spPr>
      </p:pic>
      <p:sp>
        <p:nvSpPr>
          <p:cNvPr id="5" name="Slide Number Placeholder 4"/>
          <p:cNvSpPr>
            <a:spLocks noGrp="1"/>
          </p:cNvSpPr>
          <p:nvPr>
            <p:ph type="sldNum" sz="quarter" idx="12"/>
          </p:nvPr>
        </p:nvSpPr>
        <p:spPr/>
        <p:txBody>
          <a:bodyPr/>
          <a:lstStyle/>
          <a:p>
            <a:fld id="{E5454087-695C-AC43-AA7F-3C3895E55714}" type="slidenum">
              <a:rPr lang="en-US" smtClean="0"/>
              <a:t>144</a:t>
            </a:fld>
            <a:endParaRPr lang="en-US" dirty="0"/>
          </a:p>
        </p:txBody>
      </p:sp>
    </p:spTree>
    <p:extLst>
      <p:ext uri="{BB962C8B-B14F-4D97-AF65-F5344CB8AC3E}">
        <p14:creationId xmlns:p14="http://schemas.microsoft.com/office/powerpoint/2010/main" val="689664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Kinds of Directives</a:t>
            </a:r>
            <a:endParaRPr lang="en-US" dirty="0"/>
          </a:p>
        </p:txBody>
      </p:sp>
      <p:sp>
        <p:nvSpPr>
          <p:cNvPr id="3" name="Content Placeholder 2"/>
          <p:cNvSpPr>
            <a:spLocks noGrp="1"/>
          </p:cNvSpPr>
          <p:nvPr>
            <p:ph idx="1"/>
          </p:nvPr>
        </p:nvSpPr>
        <p:spPr/>
        <p:txBody>
          <a:bodyPr/>
          <a:lstStyle/>
          <a:p>
            <a:r>
              <a:rPr lang="en-US" dirty="0" smtClean="0"/>
              <a:t>Component</a:t>
            </a:r>
          </a:p>
          <a:p>
            <a:pPr lvl="1"/>
            <a:r>
              <a:rPr lang="en-US" dirty="0"/>
              <a:t>A </a:t>
            </a:r>
            <a:r>
              <a:rPr lang="en-US" b="1" dirty="0"/>
              <a:t>component</a:t>
            </a:r>
            <a:r>
              <a:rPr lang="en-US" dirty="0"/>
              <a:t> is a </a:t>
            </a:r>
            <a:r>
              <a:rPr lang="en-US" i="1" dirty="0"/>
              <a:t>directive-with-a-template</a:t>
            </a:r>
            <a:endParaRPr lang="en-US" dirty="0" smtClean="0"/>
          </a:p>
          <a:p>
            <a:r>
              <a:rPr lang="en-US" dirty="0" smtClean="0"/>
              <a:t>Structural</a:t>
            </a:r>
          </a:p>
          <a:p>
            <a:pPr lvl="1"/>
            <a:r>
              <a:rPr lang="en-US" b="1" dirty="0"/>
              <a:t>Structural</a:t>
            </a:r>
            <a:r>
              <a:rPr lang="en-US" dirty="0"/>
              <a:t> directives alter layout by adding, removing, and replacing elements in </a:t>
            </a:r>
            <a:r>
              <a:rPr lang="en-US" dirty="0" smtClean="0"/>
              <a:t>DOM</a:t>
            </a:r>
          </a:p>
          <a:p>
            <a:r>
              <a:rPr lang="en-US" dirty="0" smtClean="0"/>
              <a:t>Attribute</a:t>
            </a:r>
          </a:p>
          <a:p>
            <a:pPr lvl="1"/>
            <a:r>
              <a:rPr lang="en-US" b="1" dirty="0"/>
              <a:t>Attribute</a:t>
            </a:r>
            <a:r>
              <a:rPr lang="en-US" dirty="0"/>
              <a:t> directives alter the appearance or behavior of an existing </a:t>
            </a:r>
            <a:r>
              <a:rPr lang="en-US" dirty="0" smtClean="0"/>
              <a:t>element</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145</a:t>
            </a:fld>
            <a:endParaRPr lang="en-US" dirty="0"/>
          </a:p>
        </p:txBody>
      </p:sp>
    </p:spTree>
    <p:extLst>
      <p:ext uri="{BB962C8B-B14F-4D97-AF65-F5344CB8AC3E}">
        <p14:creationId xmlns:p14="http://schemas.microsoft.com/office/powerpoint/2010/main" val="1000262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Structural Directives</a:t>
            </a:r>
            <a:endParaRPr lang="en-US" dirty="0"/>
          </a:p>
        </p:txBody>
      </p:sp>
      <p:sp>
        <p:nvSpPr>
          <p:cNvPr id="3" name="Content Placeholder 2"/>
          <p:cNvSpPr>
            <a:spLocks noGrp="1"/>
          </p:cNvSpPr>
          <p:nvPr>
            <p:ph idx="1"/>
          </p:nvPr>
        </p:nvSpPr>
        <p:spPr/>
        <p:txBody>
          <a:bodyPr/>
          <a:lstStyle/>
          <a:p>
            <a:pPr marL="228594" lvl="1">
              <a:spcBef>
                <a:spcPts val="1000"/>
              </a:spcBef>
            </a:pPr>
            <a:r>
              <a:rPr lang="en-US" b="1" dirty="0"/>
              <a:t>Structural</a:t>
            </a:r>
            <a:r>
              <a:rPr lang="en-US" dirty="0"/>
              <a:t> directives alter layout by adding, removing, and replacing elements in </a:t>
            </a:r>
            <a:r>
              <a:rPr lang="en-US" dirty="0" smtClean="0"/>
              <a:t>DOM</a:t>
            </a:r>
          </a:p>
          <a:p>
            <a:pPr lvl="1"/>
            <a:r>
              <a:rPr lang="en-US" dirty="0" err="1" smtClean="0"/>
              <a:t>ngIf</a:t>
            </a:r>
            <a:endParaRPr lang="en-US" dirty="0" smtClean="0"/>
          </a:p>
          <a:p>
            <a:pPr lvl="1"/>
            <a:r>
              <a:rPr lang="en-US" dirty="0" err="1" smtClean="0"/>
              <a:t>ngFor</a:t>
            </a:r>
            <a:endParaRPr lang="en-US" dirty="0" smtClean="0"/>
          </a:p>
          <a:p>
            <a:pPr lvl="1"/>
            <a:r>
              <a:rPr lang="en-US" dirty="0" err="1" smtClean="0"/>
              <a:t>ngSwitch</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146</a:t>
            </a:fld>
            <a:endParaRPr lang="en-US" dirty="0"/>
          </a:p>
        </p:txBody>
      </p:sp>
    </p:spTree>
    <p:extLst>
      <p:ext uri="{BB962C8B-B14F-4D97-AF65-F5344CB8AC3E}">
        <p14:creationId xmlns:p14="http://schemas.microsoft.com/office/powerpoint/2010/main" val="1526445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ngIf</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lstStyle/>
          <a:p>
            <a:r>
              <a:rPr lang="en-US" dirty="0" smtClean="0"/>
              <a:t>Takes </a:t>
            </a:r>
            <a:r>
              <a:rPr lang="en-US" dirty="0"/>
              <a:t>a </a:t>
            </a:r>
            <a:r>
              <a:rPr lang="en-US" dirty="0" err="1"/>
              <a:t>boolean</a:t>
            </a:r>
            <a:r>
              <a:rPr lang="en-US" dirty="0"/>
              <a:t> and makes an entire chunk of DOM appear or </a:t>
            </a:r>
            <a:r>
              <a:rPr lang="en-US" dirty="0" smtClean="0"/>
              <a:t>disappear</a:t>
            </a:r>
          </a:p>
          <a:p>
            <a:endParaRPr lang="en-US" dirty="0" smtClean="0"/>
          </a:p>
          <a:p>
            <a:pPr marL="0" indent="0">
              <a:buNone/>
            </a:pPr>
            <a:r>
              <a:rPr lang="en-US" sz="1800" dirty="0">
                <a:latin typeface="Roboto Mono" charset="0"/>
                <a:ea typeface="Roboto Mono" charset="0"/>
                <a:cs typeface="Roboto Mono" charset="0"/>
              </a:rPr>
              <a:t>&lt;</a:t>
            </a:r>
            <a:r>
              <a:rPr lang="en-US" sz="1800" b="1" dirty="0">
                <a:solidFill>
                  <a:srgbClr val="000080"/>
                </a:solidFill>
                <a:latin typeface="Roboto Mono" charset="0"/>
                <a:ea typeface="Roboto Mono" charset="0"/>
                <a:cs typeface="Roboto Mono" charset="0"/>
              </a:rPr>
              <a:t>p </a:t>
            </a:r>
            <a:r>
              <a:rPr lang="en-US" sz="1800" dirty="0">
                <a:latin typeface="Roboto Mono" charset="0"/>
                <a:ea typeface="Roboto Mono" charset="0"/>
                <a:cs typeface="Roboto Mono" charset="0"/>
              </a:rPr>
              <a:t>*</a:t>
            </a:r>
            <a:r>
              <a:rPr lang="en-US" sz="1800" dirty="0" err="1">
                <a:latin typeface="Roboto Mono" charset="0"/>
                <a:ea typeface="Roboto Mono" charset="0"/>
                <a:cs typeface="Roboto Mono" charset="0"/>
              </a:rPr>
              <a:t>ngIf</a:t>
            </a:r>
            <a:r>
              <a:rPr lang="en-US" sz="1800" dirty="0">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"condition"</a:t>
            </a:r>
            <a:r>
              <a:rPr lang="en-US" sz="1800" dirty="0">
                <a:latin typeface="Roboto Mono" charset="0"/>
                <a:ea typeface="Roboto Mono" charset="0"/>
                <a:cs typeface="Roboto Mono" charset="0"/>
              </a:rPr>
              <a:t>&gt;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condition is true and </a:t>
            </a:r>
            <a:r>
              <a:rPr lang="en-US" sz="1800" dirty="0" err="1">
                <a:latin typeface="Roboto Mono" charset="0"/>
                <a:ea typeface="Roboto Mono" charset="0"/>
                <a:cs typeface="Roboto Mono" charset="0"/>
              </a:rPr>
              <a:t>ngIf</a:t>
            </a:r>
            <a:r>
              <a:rPr lang="en-US" sz="1800" dirty="0">
                <a:latin typeface="Roboto Mono" charset="0"/>
                <a:ea typeface="Roboto Mono" charset="0"/>
                <a:cs typeface="Roboto Mono" charset="0"/>
              </a:rPr>
              <a:t> is true.</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&lt;/</a:t>
            </a:r>
            <a:r>
              <a:rPr lang="en-US" sz="1800" b="1" dirty="0">
                <a:solidFill>
                  <a:srgbClr val="000080"/>
                </a:solidFill>
                <a:latin typeface="Roboto Mono" charset="0"/>
                <a:ea typeface="Roboto Mono" charset="0"/>
                <a:cs typeface="Roboto Mono" charset="0"/>
              </a:rPr>
              <a:t>p</a:t>
            </a:r>
            <a:r>
              <a:rPr lang="en-US" sz="1800" dirty="0" smtClean="0">
                <a:latin typeface="Roboto Mono" charset="0"/>
                <a:ea typeface="Roboto Mono" charset="0"/>
                <a:cs typeface="Roboto Mono" charset="0"/>
              </a:rPr>
              <a:t>&gt;</a:t>
            </a:r>
          </a:p>
          <a:p>
            <a:pPr marL="0" indent="0">
              <a:buNone/>
            </a:pP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&lt;</a:t>
            </a:r>
            <a:r>
              <a:rPr lang="en-US" sz="1800" b="1" dirty="0">
                <a:solidFill>
                  <a:srgbClr val="000080"/>
                </a:solidFill>
                <a:latin typeface="Roboto Mono" charset="0"/>
                <a:ea typeface="Roboto Mono" charset="0"/>
                <a:cs typeface="Roboto Mono" charset="0"/>
              </a:rPr>
              <a:t>p </a:t>
            </a:r>
            <a:r>
              <a:rPr lang="en-US" sz="1800" dirty="0">
                <a:latin typeface="Roboto Mono" charset="0"/>
                <a:ea typeface="Roboto Mono" charset="0"/>
                <a:cs typeface="Roboto Mono" charset="0"/>
              </a:rPr>
              <a:t>*</a:t>
            </a:r>
            <a:r>
              <a:rPr lang="en-US" sz="1800" dirty="0" err="1">
                <a:latin typeface="Roboto Mono" charset="0"/>
                <a:ea typeface="Roboto Mono" charset="0"/>
                <a:cs typeface="Roboto Mono" charset="0"/>
              </a:rPr>
              <a:t>ngIf</a:t>
            </a:r>
            <a:r>
              <a:rPr lang="en-US" sz="1800" dirty="0">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"!condition"</a:t>
            </a:r>
            <a:r>
              <a:rPr lang="en-US" sz="1800" dirty="0">
                <a:latin typeface="Roboto Mono" charset="0"/>
                <a:ea typeface="Roboto Mono" charset="0"/>
                <a:cs typeface="Roboto Mono" charset="0"/>
              </a:rPr>
              <a:t>&gt;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condition is false and </a:t>
            </a:r>
            <a:r>
              <a:rPr lang="en-US" sz="1800" dirty="0" err="1">
                <a:latin typeface="Roboto Mono" charset="0"/>
                <a:ea typeface="Roboto Mono" charset="0"/>
                <a:cs typeface="Roboto Mono" charset="0"/>
              </a:rPr>
              <a:t>ngIf</a:t>
            </a:r>
            <a:r>
              <a:rPr lang="en-US" sz="1800" dirty="0">
                <a:latin typeface="Roboto Mono" charset="0"/>
                <a:ea typeface="Roboto Mono" charset="0"/>
                <a:cs typeface="Roboto Mono" charset="0"/>
              </a:rPr>
              <a:t> is false.</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&lt;/</a:t>
            </a:r>
            <a:r>
              <a:rPr lang="en-US" sz="1800" b="1" dirty="0">
                <a:solidFill>
                  <a:srgbClr val="000080"/>
                </a:solidFill>
                <a:latin typeface="Roboto Mono" charset="0"/>
                <a:ea typeface="Roboto Mono" charset="0"/>
                <a:cs typeface="Roboto Mono" charset="0"/>
              </a:rPr>
              <a:t>p</a:t>
            </a:r>
            <a:r>
              <a:rPr lang="en-US" sz="1800" dirty="0">
                <a:latin typeface="Roboto Mono" charset="0"/>
                <a:ea typeface="Roboto Mono" charset="0"/>
                <a:cs typeface="Roboto Mono" charset="0"/>
              </a:rPr>
              <a:t>&gt;</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147</a:t>
            </a:fld>
            <a:endParaRPr lang="en-US" dirty="0"/>
          </a:p>
        </p:txBody>
      </p:sp>
    </p:spTree>
    <p:extLst>
      <p:ext uri="{BB962C8B-B14F-4D97-AF65-F5344CB8AC3E}">
        <p14:creationId xmlns:p14="http://schemas.microsoft.com/office/powerpoint/2010/main" val="1055101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a:t>
            </a:r>
            <a:r>
              <a:rPr lang="en-US" dirty="0" err="1" smtClean="0"/>
              <a:t>ngIf</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a:t>
            </a:r>
            <a:r>
              <a:rPr lang="en-US" sz="1900" dirty="0" err="1" smtClean="0">
                <a:solidFill>
                  <a:schemeClr val="bg2">
                    <a:lumMod val="50000"/>
                  </a:schemeClr>
                </a:solidFill>
              </a:rPr>
              <a:t>ngIf</a:t>
            </a:r>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148</a:t>
            </a:fld>
            <a:endParaRPr lang="en-US" dirty="0"/>
          </a:p>
        </p:txBody>
      </p:sp>
    </p:spTree>
    <p:extLst>
      <p:ext uri="{BB962C8B-B14F-4D97-AF65-F5344CB8AC3E}">
        <p14:creationId xmlns:p14="http://schemas.microsoft.com/office/powerpoint/2010/main" val="8791416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009644"/>
          </a:xfrm>
        </p:spPr>
        <p:txBody>
          <a:bodyPr/>
          <a:lstStyle/>
          <a:p>
            <a:r>
              <a:rPr lang="en-US" sz="4400" dirty="0" smtClean="0"/>
              <a:t>Labs</a:t>
            </a:r>
            <a:endParaRPr lang="en-US" sz="4400" dirty="0"/>
          </a:p>
        </p:txBody>
      </p:sp>
      <p:sp>
        <p:nvSpPr>
          <p:cNvPr id="3" name="Text Placeholder 2"/>
          <p:cNvSpPr>
            <a:spLocks noGrp="1"/>
          </p:cNvSpPr>
          <p:nvPr>
            <p:ph type="body" idx="1"/>
          </p:nvPr>
        </p:nvSpPr>
        <p:spPr>
          <a:xfrm>
            <a:off x="831851" y="3608173"/>
            <a:ext cx="10515600" cy="2481479"/>
          </a:xfrm>
        </p:spPr>
        <p:txBody>
          <a:bodyPr>
            <a:normAutofit/>
          </a:bodyPr>
          <a:lstStyle/>
          <a:p>
            <a:r>
              <a:rPr lang="en-US" sz="1900" dirty="0" smtClean="0"/>
              <a:t>Lab 13: Hiding and Showing Components</a:t>
            </a:r>
          </a:p>
          <a:p>
            <a:r>
              <a:rPr lang="en-US" sz="1900" dirty="0" smtClean="0"/>
              <a:t>Lab 14: Preventing a Page Refresh</a:t>
            </a:r>
          </a:p>
          <a:p>
            <a:r>
              <a:rPr lang="en-US" sz="1900" dirty="0" smtClean="0"/>
              <a:t>Lab 15: More Component Communication</a:t>
            </a:r>
            <a:r>
              <a:rPr lang="en-US" sz="1900" i="1" dirty="0" smtClean="0"/>
              <a:t> (</a:t>
            </a:r>
            <a:r>
              <a:rPr lang="en-US" sz="1900" b="1" i="1" dirty="0" smtClean="0"/>
              <a:t>optional</a:t>
            </a:r>
            <a:r>
              <a:rPr lang="en-US" sz="1900" i="1" dirty="0" smtClean="0"/>
              <a:t>, do only if you are finishing labs early and want extra practice, similar to Lab 12)</a:t>
            </a:r>
          </a:p>
          <a:p>
            <a:r>
              <a:rPr lang="en-US" sz="1900" dirty="0" smtClean="0"/>
              <a:t>Attendees Hands-On Together</a:t>
            </a: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149</a:t>
            </a:fld>
            <a:endParaRPr lang="en-US" dirty="0"/>
          </a:p>
        </p:txBody>
      </p:sp>
    </p:spTree>
    <p:extLst>
      <p:ext uri="{BB962C8B-B14F-4D97-AF65-F5344CB8AC3E}">
        <p14:creationId xmlns:p14="http://schemas.microsoft.com/office/powerpoint/2010/main" val="13800123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Broken </a:t>
            </a:r>
            <a:r>
              <a:rPr lang="en-US" dirty="0" err="1" smtClean="0"/>
              <a:t>package.json</a:t>
            </a:r>
            <a:r>
              <a:rPr lang="en-US" dirty="0" smtClean="0"/>
              <a:t> scenarios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Different </a:t>
            </a:r>
            <a:r>
              <a:rPr lang="en-US" dirty="0"/>
              <a:t>versions of </a:t>
            </a:r>
            <a:r>
              <a:rPr lang="en-US" dirty="0" err="1"/>
              <a:t>npm</a:t>
            </a:r>
            <a:r>
              <a:rPr lang="en-US" dirty="0"/>
              <a:t> (or other package managers) may have been used to install a package, each using slightly different installation algorithms.</a:t>
            </a:r>
          </a:p>
          <a:p>
            <a:r>
              <a:rPr lang="en-US" dirty="0" smtClean="0"/>
              <a:t>A </a:t>
            </a:r>
            <a:r>
              <a:rPr lang="en-US" dirty="0"/>
              <a:t>new version of a direct </a:t>
            </a:r>
            <a:r>
              <a:rPr lang="en-US" dirty="0" err="1"/>
              <a:t>semver</a:t>
            </a:r>
            <a:r>
              <a:rPr lang="en-US" dirty="0"/>
              <a:t>-range package may have been published since the last time your packages were installed, and thus a newer version will be used.</a:t>
            </a:r>
          </a:p>
          <a:p>
            <a:r>
              <a:rPr lang="en-US" b="1" dirty="0"/>
              <a:t>A dependency of one of your dependencies may have published a new version, which will update even if you used pinned dependency specifiers (1.2.3 instead of ^1.2.3)</a:t>
            </a:r>
          </a:p>
          <a:p>
            <a:r>
              <a:rPr lang="en-US" dirty="0"/>
              <a:t>The registry you installed from is no longer available, or allows mutation of versions (unlike the primary </a:t>
            </a:r>
            <a:r>
              <a:rPr lang="en-US" dirty="0" err="1"/>
              <a:t>npm</a:t>
            </a:r>
            <a:r>
              <a:rPr lang="en-US" dirty="0"/>
              <a:t> registry), and a different version of a package exists under the same version number now.</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15</a:t>
            </a:fld>
            <a:endParaRPr lang="en-US" dirty="0"/>
          </a:p>
        </p:txBody>
      </p:sp>
    </p:spTree>
    <p:extLst>
      <p:ext uri="{BB962C8B-B14F-4D97-AF65-F5344CB8AC3E}">
        <p14:creationId xmlns:p14="http://schemas.microsoft.com/office/powerpoint/2010/main" val="2004731462"/>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or Hide</a:t>
            </a:r>
            <a:br>
              <a:rPr lang="en-US" dirty="0" smtClean="0"/>
            </a:br>
            <a:r>
              <a:rPr lang="en-US" sz="2400" dirty="0" err="1" smtClean="0">
                <a:solidFill>
                  <a:schemeClr val="accent1"/>
                </a:solidFill>
              </a:rPr>
              <a:t>ngIf</a:t>
            </a:r>
            <a:r>
              <a:rPr lang="en-US" sz="2400" dirty="0" smtClean="0">
                <a:solidFill>
                  <a:schemeClr val="accent1"/>
                </a:solidFill>
              </a:rPr>
              <a:t> or hidden</a:t>
            </a:r>
            <a:endParaRPr lang="en-US" sz="2400" dirty="0">
              <a:solidFill>
                <a:schemeClr val="accent1"/>
              </a:solidFill>
            </a:endParaRPr>
          </a:p>
        </p:txBody>
      </p:sp>
      <p:sp>
        <p:nvSpPr>
          <p:cNvPr id="3" name="Content Placeholder 2"/>
          <p:cNvSpPr>
            <a:spLocks noGrp="1"/>
          </p:cNvSpPr>
          <p:nvPr>
            <p:ph idx="1"/>
          </p:nvPr>
        </p:nvSpPr>
        <p:spPr>
          <a:ln>
            <a:solidFill>
              <a:schemeClr val="accent3">
                <a:lumMod val="60000"/>
                <a:lumOff val="40000"/>
              </a:schemeClr>
            </a:solidFill>
          </a:ln>
        </p:spPr>
        <p:txBody>
          <a:bodyPr>
            <a:noAutofit/>
          </a:bodyPr>
          <a:lstStyle/>
          <a:p>
            <a:pPr marL="0" indent="0">
              <a:lnSpc>
                <a:spcPct val="100000"/>
              </a:lnSpc>
              <a:spcBef>
                <a:spcPts val="0"/>
              </a:spcBef>
              <a:buNone/>
            </a:pPr>
            <a:r>
              <a:rPr lang="en-US" sz="1600" dirty="0">
                <a:latin typeface="Roboto Mono" charset="0"/>
                <a:ea typeface="Roboto Mono" charset="0"/>
                <a:cs typeface="Roboto Mono" charset="0"/>
              </a:rPr>
              <a:t>&lt;</a:t>
            </a:r>
            <a:r>
              <a:rPr lang="en-US" sz="1600" b="1" dirty="0">
                <a:solidFill>
                  <a:srgbClr val="000080"/>
                </a:solidFill>
                <a:latin typeface="Roboto Mono" charset="0"/>
                <a:ea typeface="Roboto Mono" charset="0"/>
                <a:cs typeface="Roboto Mono" charset="0"/>
              </a:rPr>
              <a:t>p </a:t>
            </a:r>
            <a:r>
              <a:rPr lang="en-US" sz="1600" dirty="0">
                <a:latin typeface="Roboto Mono" charset="0"/>
                <a:ea typeface="Roboto Mono" charset="0"/>
                <a:cs typeface="Roboto Mono" charset="0"/>
              </a:rPr>
              <a:t>*</a:t>
            </a:r>
            <a:r>
              <a:rPr lang="en-US" sz="1600" dirty="0" err="1">
                <a:latin typeface="Roboto Mono" charset="0"/>
                <a:ea typeface="Roboto Mono" charset="0"/>
                <a:cs typeface="Roboto Mono" charset="0"/>
              </a:rPr>
              <a:t>ngIf</a:t>
            </a:r>
            <a:r>
              <a:rPr lang="en-US" sz="1600" dirty="0">
                <a:latin typeface="Roboto Mono" charset="0"/>
                <a:ea typeface="Roboto Mono" charset="0"/>
                <a:cs typeface="Roboto Mono" charset="0"/>
              </a:rPr>
              <a:t>=</a:t>
            </a:r>
            <a:r>
              <a:rPr lang="en-US" sz="1600" b="1" dirty="0">
                <a:solidFill>
                  <a:srgbClr val="008000"/>
                </a:solidFill>
                <a:latin typeface="Roboto Mono" charset="0"/>
                <a:ea typeface="Roboto Mono" charset="0"/>
                <a:cs typeface="Roboto Mono" charset="0"/>
              </a:rPr>
              <a:t>"condition"</a:t>
            </a:r>
            <a:r>
              <a:rPr lang="en-US" sz="1600" dirty="0">
                <a:latin typeface="Roboto Mono" charset="0"/>
                <a:ea typeface="Roboto Mono" charset="0"/>
                <a:cs typeface="Roboto Mono" charset="0"/>
              </a:rPr>
              <a:t>&gt;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Element to be added or removed</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&lt;/</a:t>
            </a:r>
            <a:r>
              <a:rPr lang="en-US" sz="1600" b="1" dirty="0">
                <a:solidFill>
                  <a:srgbClr val="000080"/>
                </a:solidFill>
                <a:latin typeface="Roboto Mono" charset="0"/>
                <a:ea typeface="Roboto Mono" charset="0"/>
                <a:cs typeface="Roboto Mono" charset="0"/>
              </a:rPr>
              <a:t>p</a:t>
            </a:r>
            <a:r>
              <a:rPr lang="en-US" sz="1600" dirty="0">
                <a:latin typeface="Roboto Mono" charset="0"/>
                <a:ea typeface="Roboto Mono" charset="0"/>
                <a:cs typeface="Roboto Mono" charset="0"/>
              </a:rPr>
              <a:t>&gt;</a:t>
            </a:r>
            <a:br>
              <a:rPr lang="en-US" sz="1600" dirty="0">
                <a:latin typeface="Roboto Mono" charset="0"/>
                <a:ea typeface="Roboto Mono" charset="0"/>
                <a:cs typeface="Roboto Mono" charset="0"/>
              </a:rPr>
            </a:br>
            <a:r>
              <a:rPr lang="en-US" sz="1600" dirty="0" smtClean="0">
                <a:latin typeface="Roboto Mono" charset="0"/>
                <a:ea typeface="Roboto Mono" charset="0"/>
                <a:cs typeface="Roboto Mono" charset="0"/>
              </a:rPr>
              <a:t>&lt;</a:t>
            </a:r>
            <a:r>
              <a:rPr lang="en-US" sz="1600" b="1" dirty="0">
                <a:solidFill>
                  <a:srgbClr val="000080"/>
                </a:solidFill>
                <a:latin typeface="Roboto Mono" charset="0"/>
                <a:ea typeface="Roboto Mono" charset="0"/>
                <a:cs typeface="Roboto Mono" charset="0"/>
              </a:rPr>
              <a:t>button </a:t>
            </a:r>
            <a:r>
              <a:rPr lang="en-US" sz="1600" dirty="0">
                <a:latin typeface="Roboto Mono" charset="0"/>
                <a:ea typeface="Roboto Mono" charset="0"/>
                <a:cs typeface="Roboto Mono" charset="0"/>
              </a:rPr>
              <a:t>class=</a:t>
            </a:r>
            <a:r>
              <a:rPr lang="en-US" sz="1600" b="1" dirty="0">
                <a:solidFill>
                  <a:srgbClr val="008000"/>
                </a:solidFill>
                <a:latin typeface="Roboto Mono" charset="0"/>
                <a:ea typeface="Roboto Mono" charset="0"/>
                <a:cs typeface="Roboto Mono" charset="0"/>
              </a:rPr>
              <a:t>"</a:t>
            </a:r>
            <a:r>
              <a:rPr lang="en-US" sz="1600" b="1" dirty="0" err="1">
                <a:solidFill>
                  <a:srgbClr val="008000"/>
                </a:solidFill>
                <a:latin typeface="Roboto Mono" charset="0"/>
                <a:ea typeface="Roboto Mono" charset="0"/>
                <a:cs typeface="Roboto Mono" charset="0"/>
              </a:rPr>
              <a:t>btn</a:t>
            </a:r>
            <a:r>
              <a:rPr lang="en-US" sz="1600" b="1" dirty="0">
                <a:solidFill>
                  <a:srgbClr val="008000"/>
                </a:solidFill>
                <a:latin typeface="Roboto Mono" charset="0"/>
                <a:ea typeface="Roboto Mono" charset="0"/>
                <a:cs typeface="Roboto Mono" charset="0"/>
              </a:rPr>
              <a:t> </a:t>
            </a:r>
            <a:r>
              <a:rPr lang="en-US" sz="1600" b="1" dirty="0" err="1">
                <a:solidFill>
                  <a:srgbClr val="008000"/>
                </a:solidFill>
                <a:latin typeface="Roboto Mono" charset="0"/>
                <a:ea typeface="Roboto Mono" charset="0"/>
                <a:cs typeface="Roboto Mono" charset="0"/>
              </a:rPr>
              <a:t>btn</a:t>
            </a:r>
            <a:r>
              <a:rPr lang="en-US" sz="1600" b="1" dirty="0">
                <a:solidFill>
                  <a:srgbClr val="008000"/>
                </a:solidFill>
                <a:latin typeface="Roboto Mono" charset="0"/>
                <a:ea typeface="Roboto Mono" charset="0"/>
                <a:cs typeface="Roboto Mono" charset="0"/>
              </a:rPr>
              <a:t>-warning" </a:t>
            </a:r>
            <a:r>
              <a:rPr lang="en-US" sz="1600" dirty="0">
                <a:latin typeface="Roboto Mono" charset="0"/>
                <a:ea typeface="Roboto Mono" charset="0"/>
                <a:cs typeface="Roboto Mono" charset="0"/>
              </a:rPr>
              <a:t>(click)=</a:t>
            </a:r>
            <a:r>
              <a:rPr lang="en-US" sz="1600" b="1" dirty="0">
                <a:solidFill>
                  <a:srgbClr val="008000"/>
                </a:solidFill>
                <a:latin typeface="Roboto Mono" charset="0"/>
                <a:ea typeface="Roboto Mono" charset="0"/>
                <a:cs typeface="Roboto Mono" charset="0"/>
              </a:rPr>
              <a:t>"</a:t>
            </a:r>
            <a:r>
              <a:rPr lang="en-US" sz="1600" b="1" dirty="0" err="1">
                <a:solidFill>
                  <a:srgbClr val="008000"/>
                </a:solidFill>
                <a:latin typeface="Roboto Mono" charset="0"/>
                <a:ea typeface="Roboto Mono" charset="0"/>
                <a:cs typeface="Roboto Mono" charset="0"/>
              </a:rPr>
              <a:t>toggleIf</a:t>
            </a:r>
            <a:r>
              <a:rPr lang="en-US" sz="1600" b="1" dirty="0">
                <a:solidFill>
                  <a:srgbClr val="008000"/>
                </a:solidFill>
                <a:latin typeface="Roboto Mono" charset="0"/>
                <a:ea typeface="Roboto Mono" charset="0"/>
                <a:cs typeface="Roboto Mono" charset="0"/>
              </a:rPr>
              <a:t>()" </a:t>
            </a:r>
            <a:r>
              <a:rPr lang="en-US" sz="1600" dirty="0">
                <a:latin typeface="Roboto Mono" charset="0"/>
                <a:ea typeface="Roboto Mono" charset="0"/>
                <a:cs typeface="Roboto Mono" charset="0"/>
              </a:rPr>
              <a:t>&gt;add | remove&lt;/</a:t>
            </a:r>
            <a:r>
              <a:rPr lang="en-US" sz="1600" b="1" dirty="0">
                <a:solidFill>
                  <a:srgbClr val="000080"/>
                </a:solidFill>
                <a:latin typeface="Roboto Mono" charset="0"/>
                <a:ea typeface="Roboto Mono" charset="0"/>
                <a:cs typeface="Roboto Mono" charset="0"/>
              </a:rPr>
              <a:t>button</a:t>
            </a:r>
            <a:r>
              <a:rPr lang="en-US" sz="1600" dirty="0">
                <a:latin typeface="Roboto Mono" charset="0"/>
                <a:ea typeface="Roboto Mono" charset="0"/>
                <a:cs typeface="Roboto Mono" charset="0"/>
              </a:rPr>
              <a:t>&gt;</a:t>
            </a:r>
            <a:br>
              <a:rPr lang="en-US" sz="1600" dirty="0">
                <a:latin typeface="Roboto Mono" charset="0"/>
                <a:ea typeface="Roboto Mono" charset="0"/>
                <a:cs typeface="Roboto Mono" charset="0"/>
              </a:rPr>
            </a:br>
            <a:endParaRPr lang="en-US" sz="1600" dirty="0">
              <a:latin typeface="Roboto Mono" charset="0"/>
              <a:ea typeface="Roboto Mono" charset="0"/>
              <a:cs typeface="Roboto Mono" charset="0"/>
            </a:endParaRPr>
          </a:p>
          <a:p>
            <a:pPr marL="0" indent="0">
              <a:lnSpc>
                <a:spcPct val="100000"/>
              </a:lnSpc>
              <a:spcBef>
                <a:spcPts val="0"/>
              </a:spcBef>
              <a:buNone/>
            </a:pPr>
            <a:endParaRPr lang="en-US" sz="1600" dirty="0">
              <a:latin typeface="Roboto Mono" charset="0"/>
              <a:ea typeface="Roboto Mono" charset="0"/>
              <a:cs typeface="Roboto Mono" charset="0"/>
            </a:endParaRPr>
          </a:p>
          <a:p>
            <a:pPr marL="0" indent="0">
              <a:lnSpc>
                <a:spcPct val="100000"/>
              </a:lnSpc>
              <a:spcBef>
                <a:spcPts val="0"/>
              </a:spcBef>
              <a:buNone/>
            </a:pPr>
            <a:r>
              <a:rPr lang="en-US" sz="1600" dirty="0" smtClean="0">
                <a:latin typeface="Roboto Mono" charset="0"/>
                <a:ea typeface="Roboto Mono" charset="0"/>
                <a:cs typeface="Roboto Mono" charset="0"/>
              </a:rPr>
              <a:t>&lt;</a:t>
            </a:r>
            <a:r>
              <a:rPr lang="en-US" sz="1600" b="1" dirty="0">
                <a:solidFill>
                  <a:srgbClr val="000080"/>
                </a:solidFill>
                <a:latin typeface="Roboto Mono" charset="0"/>
                <a:ea typeface="Roboto Mono" charset="0"/>
                <a:cs typeface="Roboto Mono" charset="0"/>
              </a:rPr>
              <a:t>p </a:t>
            </a:r>
            <a:r>
              <a:rPr lang="en-US" sz="1600" dirty="0" smtClean="0">
                <a:latin typeface="Roboto Mono" charset="0"/>
                <a:ea typeface="Roboto Mono" charset="0"/>
                <a:cs typeface="Roboto Mono" charset="0"/>
              </a:rPr>
              <a:t>[hidden]=</a:t>
            </a:r>
            <a:r>
              <a:rPr lang="en-US" sz="1600" b="1" dirty="0" smtClean="0">
                <a:solidFill>
                  <a:srgbClr val="008000"/>
                </a:solidFill>
                <a:latin typeface="Roboto Mono" charset="0"/>
                <a:ea typeface="Roboto Mono" charset="0"/>
                <a:cs typeface="Roboto Mono" charset="0"/>
              </a:rPr>
              <a:t>”!</a:t>
            </a:r>
            <a:r>
              <a:rPr lang="en-US" sz="1600" b="1" dirty="0" err="1" smtClean="0">
                <a:solidFill>
                  <a:srgbClr val="008000"/>
                </a:solidFill>
                <a:latin typeface="Roboto Mono" charset="0"/>
                <a:ea typeface="Roboto Mono" charset="0"/>
                <a:cs typeface="Roboto Mono" charset="0"/>
              </a:rPr>
              <a:t>isVisible</a:t>
            </a:r>
            <a:r>
              <a:rPr lang="en-US" sz="1600" b="1" dirty="0" smtClean="0">
                <a:solidFill>
                  <a:srgbClr val="008000"/>
                </a:solidFill>
                <a:latin typeface="Roboto Mono" charset="0"/>
                <a:ea typeface="Roboto Mono" charset="0"/>
                <a:cs typeface="Roboto Mono" charset="0"/>
              </a:rPr>
              <a:t>" </a:t>
            </a:r>
            <a:r>
              <a:rPr lang="en-US" sz="1600" dirty="0">
                <a:latin typeface="Roboto Mono" charset="0"/>
                <a:ea typeface="Roboto Mono" charset="0"/>
                <a:cs typeface="Roboto Mono" charset="0"/>
              </a:rPr>
              <a:t>&gt;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Element to show or hide using CSS</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&lt;/</a:t>
            </a:r>
            <a:r>
              <a:rPr lang="en-US" sz="1600" b="1" dirty="0">
                <a:solidFill>
                  <a:srgbClr val="000080"/>
                </a:solidFill>
                <a:latin typeface="Roboto Mono" charset="0"/>
                <a:ea typeface="Roboto Mono" charset="0"/>
                <a:cs typeface="Roboto Mono" charset="0"/>
              </a:rPr>
              <a:t>p</a:t>
            </a:r>
            <a:r>
              <a:rPr lang="en-US" sz="1600" dirty="0" smtClean="0">
                <a:latin typeface="Roboto Mono" charset="0"/>
                <a:ea typeface="Roboto Mono" charset="0"/>
                <a:cs typeface="Roboto Mono" charset="0"/>
              </a:rPr>
              <a:t>&gt;</a:t>
            </a: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&lt;</a:t>
            </a:r>
            <a:r>
              <a:rPr lang="en-US" sz="1600" b="1" dirty="0">
                <a:solidFill>
                  <a:srgbClr val="000080"/>
                </a:solidFill>
                <a:latin typeface="Roboto Mono" charset="0"/>
                <a:ea typeface="Roboto Mono" charset="0"/>
                <a:cs typeface="Roboto Mono" charset="0"/>
              </a:rPr>
              <a:t>button </a:t>
            </a:r>
            <a:r>
              <a:rPr lang="en-US" sz="1600" dirty="0">
                <a:latin typeface="Roboto Mono" charset="0"/>
                <a:ea typeface="Roboto Mono" charset="0"/>
                <a:cs typeface="Roboto Mono" charset="0"/>
              </a:rPr>
              <a:t>class=</a:t>
            </a:r>
            <a:r>
              <a:rPr lang="en-US" sz="1600" b="1" dirty="0">
                <a:solidFill>
                  <a:srgbClr val="008000"/>
                </a:solidFill>
                <a:latin typeface="Roboto Mono" charset="0"/>
                <a:ea typeface="Roboto Mono" charset="0"/>
                <a:cs typeface="Roboto Mono" charset="0"/>
              </a:rPr>
              <a:t>"</a:t>
            </a:r>
            <a:r>
              <a:rPr lang="en-US" sz="1600" b="1" dirty="0" err="1">
                <a:solidFill>
                  <a:srgbClr val="008000"/>
                </a:solidFill>
                <a:latin typeface="Roboto Mono" charset="0"/>
                <a:ea typeface="Roboto Mono" charset="0"/>
                <a:cs typeface="Roboto Mono" charset="0"/>
              </a:rPr>
              <a:t>btn</a:t>
            </a:r>
            <a:r>
              <a:rPr lang="en-US" sz="1600" b="1" dirty="0">
                <a:solidFill>
                  <a:srgbClr val="008000"/>
                </a:solidFill>
                <a:latin typeface="Roboto Mono" charset="0"/>
                <a:ea typeface="Roboto Mono" charset="0"/>
                <a:cs typeface="Roboto Mono" charset="0"/>
              </a:rPr>
              <a:t> </a:t>
            </a:r>
            <a:r>
              <a:rPr lang="en-US" sz="1600" b="1" dirty="0" err="1">
                <a:solidFill>
                  <a:srgbClr val="008000"/>
                </a:solidFill>
                <a:latin typeface="Roboto Mono" charset="0"/>
                <a:ea typeface="Roboto Mono" charset="0"/>
                <a:cs typeface="Roboto Mono" charset="0"/>
              </a:rPr>
              <a:t>btn</a:t>
            </a:r>
            <a:r>
              <a:rPr lang="en-US" sz="1600" b="1" dirty="0">
                <a:solidFill>
                  <a:srgbClr val="008000"/>
                </a:solidFill>
                <a:latin typeface="Roboto Mono" charset="0"/>
                <a:ea typeface="Roboto Mono" charset="0"/>
                <a:cs typeface="Roboto Mono" charset="0"/>
              </a:rPr>
              <a:t>-warning"</a:t>
            </a:r>
            <a:r>
              <a:rPr lang="en-US" sz="1600" dirty="0">
                <a:latin typeface="Roboto Mono" charset="0"/>
                <a:ea typeface="Roboto Mono" charset="0"/>
                <a:cs typeface="Roboto Mono" charset="0"/>
              </a:rPr>
              <a:t>(click)=</a:t>
            </a:r>
            <a:r>
              <a:rPr lang="en-US" sz="1600" b="1" dirty="0">
                <a:solidFill>
                  <a:srgbClr val="008000"/>
                </a:solidFill>
                <a:latin typeface="Roboto Mono" charset="0"/>
                <a:ea typeface="Roboto Mono" charset="0"/>
                <a:cs typeface="Roboto Mono" charset="0"/>
              </a:rPr>
              <a:t>"</a:t>
            </a:r>
            <a:r>
              <a:rPr lang="en-US" sz="1600" b="1" dirty="0" err="1">
                <a:solidFill>
                  <a:srgbClr val="008000"/>
                </a:solidFill>
                <a:latin typeface="Roboto Mono" charset="0"/>
                <a:ea typeface="Roboto Mono" charset="0"/>
                <a:cs typeface="Roboto Mono" charset="0"/>
              </a:rPr>
              <a:t>toggleVisibility</a:t>
            </a:r>
            <a:r>
              <a:rPr lang="en-US" sz="1600" b="1"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&gt;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show | hide</a:t>
            </a:r>
          </a:p>
          <a:p>
            <a:pPr marL="0" indent="0">
              <a:lnSpc>
                <a:spcPct val="100000"/>
              </a:lnSpc>
              <a:spcBef>
                <a:spcPts val="0"/>
              </a:spcBef>
              <a:buNone/>
            </a:pPr>
            <a:r>
              <a:rPr lang="en-US" sz="1600" dirty="0">
                <a:latin typeface="Roboto Mono" charset="0"/>
                <a:ea typeface="Roboto Mono" charset="0"/>
                <a:cs typeface="Roboto Mono" charset="0"/>
              </a:rPr>
              <a:t>&lt;/</a:t>
            </a:r>
            <a:r>
              <a:rPr lang="en-US" sz="1600" b="1" dirty="0">
                <a:solidFill>
                  <a:srgbClr val="000080"/>
                </a:solidFill>
                <a:latin typeface="Roboto Mono" charset="0"/>
                <a:ea typeface="Roboto Mono" charset="0"/>
                <a:cs typeface="Roboto Mono" charset="0"/>
              </a:rPr>
              <a:t>button</a:t>
            </a:r>
            <a:r>
              <a:rPr lang="en-US" sz="1600" dirty="0">
                <a:latin typeface="Roboto Mono" charset="0"/>
                <a:ea typeface="Roboto Mono" charset="0"/>
                <a:cs typeface="Roboto Mono" charset="0"/>
              </a:rPr>
              <a:t>&gt;</a:t>
            </a:r>
            <a:br>
              <a:rPr lang="en-US" sz="1600" dirty="0">
                <a:latin typeface="Roboto Mono" charset="0"/>
                <a:ea typeface="Roboto Mono" charset="0"/>
                <a:cs typeface="Roboto Mono" charset="0"/>
              </a:rPr>
            </a:br>
            <a:endParaRPr lang="en-US" sz="1600" dirty="0">
              <a:latin typeface="Roboto Mono" charset="0"/>
              <a:ea typeface="Roboto Mono" charset="0"/>
              <a:cs typeface="Roboto Mono" charset="0"/>
            </a:endParaRPr>
          </a:p>
        </p:txBody>
      </p:sp>
      <p:cxnSp>
        <p:nvCxnSpPr>
          <p:cNvPr id="4" name="Straight Connector 3"/>
          <p:cNvCxnSpPr/>
          <p:nvPr/>
        </p:nvCxnSpPr>
        <p:spPr>
          <a:xfrm>
            <a:off x="838200" y="3176848"/>
            <a:ext cx="10515600" cy="13853"/>
          </a:xfrm>
          <a:prstGeom prst="line">
            <a:avLst/>
          </a:prstGeom>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p:txBody>
          <a:bodyPr/>
          <a:lstStyle/>
          <a:p>
            <a:fld id="{E5454087-695C-AC43-AA7F-3C3895E55714}" type="slidenum">
              <a:rPr lang="en-US" smtClean="0"/>
              <a:t>150</a:t>
            </a:fld>
            <a:endParaRPr lang="en-US" dirty="0"/>
          </a:p>
        </p:txBody>
      </p:sp>
    </p:spTree>
    <p:extLst>
      <p:ext uri="{BB962C8B-B14F-4D97-AF65-F5344CB8AC3E}">
        <p14:creationId xmlns:p14="http://schemas.microsoft.com/office/powerpoint/2010/main" val="1724504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Hide or Remove </a:t>
            </a:r>
            <a:r>
              <a:rPr lang="en-US" dirty="0"/>
              <a:t/>
            </a:r>
            <a:br>
              <a:rPr lang="en-US" dirty="0"/>
            </a:br>
            <a:r>
              <a:rPr lang="en-US" sz="2400" dirty="0">
                <a:solidFill>
                  <a:schemeClr val="accent1"/>
                </a:solidFill>
              </a:rPr>
              <a:t>hidden or </a:t>
            </a:r>
            <a:r>
              <a:rPr lang="en-US" sz="2400" dirty="0" err="1" smtClean="0">
                <a:solidFill>
                  <a:schemeClr val="accent1"/>
                </a:solidFill>
              </a:rPr>
              <a:t>ngIf</a:t>
            </a:r>
            <a:endParaRPr lang="en-US" dirty="0"/>
          </a:p>
        </p:txBody>
      </p:sp>
      <p:sp>
        <p:nvSpPr>
          <p:cNvPr id="3" name="Text Placeholder 2"/>
          <p:cNvSpPr>
            <a:spLocks noGrp="1"/>
          </p:cNvSpPr>
          <p:nvPr>
            <p:ph type="body" idx="1"/>
          </p:nvPr>
        </p:nvSpPr>
        <p:spPr/>
        <p:txBody>
          <a:bodyPr/>
          <a:lstStyle/>
          <a:p>
            <a:r>
              <a:rPr lang="en-US" dirty="0" smtClean="0"/>
              <a:t>Hide: using [hidden]</a:t>
            </a:r>
            <a:endParaRPr lang="en-US" dirty="0"/>
          </a:p>
        </p:txBody>
      </p:sp>
      <p:sp>
        <p:nvSpPr>
          <p:cNvPr id="4" name="Content Placeholder 3"/>
          <p:cNvSpPr>
            <a:spLocks noGrp="1"/>
          </p:cNvSpPr>
          <p:nvPr>
            <p:ph sz="half" idx="2"/>
          </p:nvPr>
        </p:nvSpPr>
        <p:spPr/>
        <p:txBody>
          <a:bodyPr>
            <a:normAutofit fontScale="92500" lnSpcReduction="10000"/>
          </a:bodyPr>
          <a:lstStyle/>
          <a:p>
            <a:pPr marL="0" indent="0">
              <a:buNone/>
            </a:pPr>
            <a:r>
              <a:rPr lang="en-US" sz="2400" dirty="0"/>
              <a:t>The component's behavior continues</a:t>
            </a:r>
          </a:p>
          <a:p>
            <a:pPr marL="0" indent="0">
              <a:buNone/>
            </a:pPr>
            <a:r>
              <a:rPr lang="en-US" sz="2400" dirty="0"/>
              <a:t>Remains attached to its DOM element</a:t>
            </a:r>
          </a:p>
          <a:p>
            <a:pPr marL="0" indent="0">
              <a:buNone/>
            </a:pPr>
            <a:r>
              <a:rPr lang="en-US" sz="2400" dirty="0"/>
              <a:t>Continues to listen to events</a:t>
            </a:r>
          </a:p>
          <a:p>
            <a:pPr marL="0" indent="0">
              <a:buNone/>
            </a:pPr>
            <a:r>
              <a:rPr lang="en-US" sz="2400" dirty="0"/>
              <a:t>Angular keeps checking for changes that could affect data bindings</a:t>
            </a:r>
          </a:p>
          <a:p>
            <a:pPr marL="0" indent="0">
              <a:buNone/>
            </a:pPr>
            <a:r>
              <a:rPr lang="en-US" sz="2400" dirty="0"/>
              <a:t>The component — and all of its descendent components — tie up resources</a:t>
            </a:r>
          </a:p>
          <a:p>
            <a:pPr marL="0" indent="0">
              <a:buNone/>
            </a:pPr>
            <a:r>
              <a:rPr lang="en-US" sz="2400" dirty="0"/>
              <a:t>Performance and memory burden can be </a:t>
            </a:r>
            <a:r>
              <a:rPr lang="en-US" sz="2400" dirty="0" smtClean="0"/>
              <a:t>substantial</a:t>
            </a:r>
          </a:p>
          <a:p>
            <a:pPr marL="0" indent="0">
              <a:buNone/>
            </a:pPr>
            <a:r>
              <a:rPr lang="en-US" sz="2400" dirty="0" smtClean="0"/>
              <a:t>Showing again is quick</a:t>
            </a:r>
            <a:endParaRPr lang="en-US" sz="2400" dirty="0"/>
          </a:p>
          <a:p>
            <a:endParaRPr lang="en-US" dirty="0"/>
          </a:p>
        </p:txBody>
      </p:sp>
      <p:sp>
        <p:nvSpPr>
          <p:cNvPr id="5" name="Text Placeholder 4"/>
          <p:cNvSpPr>
            <a:spLocks noGrp="1"/>
          </p:cNvSpPr>
          <p:nvPr>
            <p:ph type="body" sz="quarter" idx="3"/>
          </p:nvPr>
        </p:nvSpPr>
        <p:spPr/>
        <p:txBody>
          <a:bodyPr/>
          <a:lstStyle/>
          <a:p>
            <a:r>
              <a:rPr lang="en-US" dirty="0" smtClean="0"/>
              <a:t>Remove: using </a:t>
            </a:r>
            <a:r>
              <a:rPr lang="en-US" dirty="0" err="1" smtClean="0"/>
              <a:t>ngIf</a:t>
            </a:r>
            <a:endParaRPr lang="en-US" dirty="0"/>
          </a:p>
        </p:txBody>
      </p:sp>
      <p:sp>
        <p:nvSpPr>
          <p:cNvPr id="6" name="Content Placeholder 5"/>
          <p:cNvSpPr>
            <a:spLocks noGrp="1"/>
          </p:cNvSpPr>
          <p:nvPr>
            <p:ph sz="quarter" idx="4"/>
          </p:nvPr>
        </p:nvSpPr>
        <p:spPr/>
        <p:txBody>
          <a:bodyPr>
            <a:noAutofit/>
          </a:bodyPr>
          <a:lstStyle/>
          <a:p>
            <a:pPr marL="0" indent="0">
              <a:buNone/>
            </a:pPr>
            <a:r>
              <a:rPr lang="en-US" sz="2000" dirty="0"/>
              <a:t>The component's behavior stops</a:t>
            </a:r>
          </a:p>
          <a:p>
            <a:pPr marL="0" indent="0">
              <a:buNone/>
            </a:pPr>
            <a:r>
              <a:rPr lang="en-US" sz="2000" dirty="0"/>
              <a:t>DOM element is removed</a:t>
            </a:r>
          </a:p>
          <a:p>
            <a:pPr marL="0" indent="0">
              <a:buNone/>
            </a:pPr>
            <a:r>
              <a:rPr lang="en-US" sz="2000" dirty="0"/>
              <a:t>Stops listening to events</a:t>
            </a:r>
          </a:p>
          <a:p>
            <a:pPr marL="0" indent="0">
              <a:buNone/>
            </a:pPr>
            <a:r>
              <a:rPr lang="en-US" sz="2000" dirty="0"/>
              <a:t>Angular </a:t>
            </a:r>
            <a:r>
              <a:rPr lang="en-US" sz="2000" dirty="0" smtClean="0"/>
              <a:t>stops checking for changes in data bindings</a:t>
            </a:r>
          </a:p>
          <a:p>
            <a:pPr marL="0" indent="0">
              <a:buNone/>
            </a:pPr>
            <a:r>
              <a:rPr lang="en-US" sz="2000" dirty="0" smtClean="0"/>
              <a:t>The </a:t>
            </a:r>
            <a:r>
              <a:rPr lang="en-US" sz="2000" dirty="0"/>
              <a:t>component — and all of its descendent components — are cleaned up</a:t>
            </a:r>
          </a:p>
          <a:p>
            <a:pPr marL="0" indent="0">
              <a:buNone/>
            </a:pPr>
            <a:r>
              <a:rPr lang="en-US" sz="2000" dirty="0"/>
              <a:t>Performance and memory burden </a:t>
            </a:r>
            <a:r>
              <a:rPr lang="en-US" sz="2000" dirty="0" smtClean="0"/>
              <a:t>are </a:t>
            </a:r>
            <a:r>
              <a:rPr lang="en-US" sz="2000" dirty="0" err="1" smtClean="0"/>
              <a:t>signifantly</a:t>
            </a:r>
            <a:r>
              <a:rPr lang="en-US" sz="2000" dirty="0" smtClean="0"/>
              <a:t> reduced</a:t>
            </a:r>
          </a:p>
          <a:p>
            <a:pPr marL="0" indent="0">
              <a:buNone/>
            </a:pPr>
            <a:r>
              <a:rPr lang="en-US" sz="2000" dirty="0" smtClean="0"/>
              <a:t>Showing again can be slow</a:t>
            </a:r>
            <a:endParaRPr lang="en-US" sz="2000" dirty="0"/>
          </a:p>
          <a:p>
            <a:pPr marL="0" indent="0">
              <a:buNone/>
            </a:pPr>
            <a:endParaRPr lang="en-US" sz="2000" dirty="0">
              <a:latin typeface="Calibri Light" charset="0"/>
            </a:endParaRPr>
          </a:p>
        </p:txBody>
      </p:sp>
      <p:sp>
        <p:nvSpPr>
          <p:cNvPr id="7" name="Slide Number Placeholder 6"/>
          <p:cNvSpPr>
            <a:spLocks noGrp="1"/>
          </p:cNvSpPr>
          <p:nvPr>
            <p:ph type="sldNum" sz="quarter" idx="12"/>
          </p:nvPr>
        </p:nvSpPr>
        <p:spPr/>
        <p:txBody>
          <a:bodyPr/>
          <a:lstStyle/>
          <a:p>
            <a:fld id="{323DE9B6-CD69-2240-8AAD-0E79682D9385}" type="slidenum">
              <a:rPr lang="en-US" smtClean="0"/>
              <a:t>151</a:t>
            </a:fld>
            <a:endParaRPr lang="en-US" dirty="0"/>
          </a:p>
        </p:txBody>
      </p:sp>
    </p:spTree>
    <p:extLst>
      <p:ext uri="{BB962C8B-B14F-4D97-AF65-F5344CB8AC3E}">
        <p14:creationId xmlns:p14="http://schemas.microsoft.com/office/powerpoint/2010/main" val="2065203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p:bld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Remove or Hide </a:t>
            </a:r>
            <a:r>
              <a:rPr lang="en-US" dirty="0" smtClean="0"/>
              <a:t>Heuristic</a:t>
            </a:r>
            <a:br>
              <a:rPr lang="en-US" dirty="0" smtClean="0"/>
            </a:br>
            <a:r>
              <a:rPr lang="en-US" sz="2400" dirty="0" smtClean="0">
                <a:solidFill>
                  <a:schemeClr val="accent1"/>
                </a:solidFill>
              </a:rPr>
              <a:t>hidden or </a:t>
            </a:r>
            <a:r>
              <a:rPr lang="en-US" sz="2400" dirty="0" err="1">
                <a:solidFill>
                  <a:schemeClr val="accent1"/>
                </a:solidFill>
              </a:rPr>
              <a:t>ngIf</a:t>
            </a:r>
            <a:endParaRPr lang="en-US" sz="2400" dirty="0">
              <a:solidFill>
                <a:schemeClr val="accent1"/>
              </a:solidFill>
            </a:endParaRPr>
          </a:p>
        </p:txBody>
      </p:sp>
      <p:sp>
        <p:nvSpPr>
          <p:cNvPr id="3" name="Content Placeholder 2"/>
          <p:cNvSpPr>
            <a:spLocks noGrp="1"/>
          </p:cNvSpPr>
          <p:nvPr>
            <p:ph idx="1"/>
          </p:nvPr>
        </p:nvSpPr>
        <p:spPr/>
        <p:txBody>
          <a:bodyPr/>
          <a:lstStyle/>
          <a:p>
            <a:r>
              <a:rPr lang="en-US" dirty="0"/>
              <a:t>I</a:t>
            </a:r>
            <a:r>
              <a:rPr lang="en-US" dirty="0" smtClean="0"/>
              <a:t>n general, </a:t>
            </a:r>
            <a:r>
              <a:rPr lang="en-US" dirty="0"/>
              <a:t>it is best to </a:t>
            </a:r>
            <a:r>
              <a:rPr lang="en-US" b="1" dirty="0"/>
              <a:t>use</a:t>
            </a:r>
            <a:r>
              <a:rPr lang="en-US" dirty="0"/>
              <a:t> </a:t>
            </a:r>
            <a:r>
              <a:rPr lang="en-US" b="1" dirty="0" err="1"/>
              <a:t>ngIf</a:t>
            </a:r>
            <a:r>
              <a:rPr lang="en-US" dirty="0"/>
              <a:t> to remove unwanted components rather than hide </a:t>
            </a:r>
            <a:r>
              <a:rPr lang="en-US" dirty="0" smtClean="0"/>
              <a:t>them </a:t>
            </a:r>
          </a:p>
          <a:p>
            <a:r>
              <a:rPr lang="en-US" dirty="0" smtClean="0"/>
              <a:t>The </a:t>
            </a:r>
            <a:r>
              <a:rPr lang="en-US" i="1" dirty="0" smtClean="0"/>
              <a:t>more complicated </a:t>
            </a:r>
            <a:r>
              <a:rPr lang="en-US" dirty="0" smtClean="0"/>
              <a:t>the element is, the </a:t>
            </a:r>
            <a:r>
              <a:rPr lang="en-US" i="1" dirty="0" smtClean="0"/>
              <a:t>more likely </a:t>
            </a:r>
            <a:r>
              <a:rPr lang="en-US" dirty="0" smtClean="0"/>
              <a:t>this will be the </a:t>
            </a:r>
            <a:r>
              <a:rPr lang="en-US" i="1" dirty="0" smtClean="0"/>
              <a:t>right choice</a:t>
            </a:r>
          </a:p>
        </p:txBody>
      </p:sp>
      <p:sp>
        <p:nvSpPr>
          <p:cNvPr id="4" name="Slide Number Placeholder 3"/>
          <p:cNvSpPr>
            <a:spLocks noGrp="1"/>
          </p:cNvSpPr>
          <p:nvPr>
            <p:ph type="sldNum" sz="quarter" idx="12"/>
          </p:nvPr>
        </p:nvSpPr>
        <p:spPr/>
        <p:txBody>
          <a:bodyPr/>
          <a:lstStyle/>
          <a:p>
            <a:fld id="{E5454087-695C-AC43-AA7F-3C3895E55714}" type="slidenum">
              <a:rPr lang="en-US" smtClean="0"/>
              <a:t>152</a:t>
            </a:fld>
            <a:endParaRPr lang="en-US" dirty="0"/>
          </a:p>
        </p:txBody>
      </p:sp>
    </p:spTree>
    <p:extLst>
      <p:ext uri="{BB962C8B-B14F-4D97-AF65-F5344CB8AC3E}">
        <p14:creationId xmlns:p14="http://schemas.microsoft.com/office/powerpoint/2010/main" val="1166209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 </a:t>
            </a:r>
            <a:r>
              <a:rPr lang="en-US" dirty="0" smtClean="0"/>
              <a:t>How Structural Directives Work</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a:bodyPr>
          <a:lstStyle/>
          <a:p>
            <a:pPr marL="0" indent="0">
              <a:lnSpc>
                <a:spcPct val="100000"/>
              </a:lnSpc>
              <a:spcBef>
                <a:spcPts val="0"/>
              </a:spcBef>
              <a:buNone/>
            </a:pPr>
            <a:r>
              <a:rPr lang="en-US" sz="1800" i="1" dirty="0">
                <a:solidFill>
                  <a:srgbClr val="808080"/>
                </a:solidFill>
                <a:latin typeface="Roboto Mono" charset="0"/>
                <a:ea typeface="Roboto Mono" charset="0"/>
                <a:cs typeface="Roboto Mono" charset="0"/>
              </a:rPr>
              <a:t>&lt;!-- Examples (A) and (B) are the same --&gt;</a:t>
            </a:r>
          </a:p>
          <a:p>
            <a:pPr marL="0" indent="0">
              <a:lnSpc>
                <a:spcPct val="100000"/>
              </a:lnSpc>
              <a:spcBef>
                <a:spcPts val="0"/>
              </a:spcBef>
              <a:buNone/>
            </a:pPr>
            <a:r>
              <a:rPr lang="en-US" sz="1800" i="1" dirty="0">
                <a:solidFill>
                  <a:srgbClr val="808080"/>
                </a:solidFill>
                <a:latin typeface="Roboto Mono" charset="0"/>
                <a:ea typeface="Roboto Mono" charset="0"/>
                <a:cs typeface="Roboto Mono" charset="0"/>
              </a:rPr>
              <a:t/>
            </a:r>
            <a:br>
              <a:rPr lang="en-US" sz="1800" i="1" dirty="0">
                <a:solidFill>
                  <a:srgbClr val="808080"/>
                </a:solidFill>
                <a:latin typeface="Roboto Mono" charset="0"/>
                <a:ea typeface="Roboto Mono" charset="0"/>
                <a:cs typeface="Roboto Mono" charset="0"/>
              </a:rPr>
            </a:br>
            <a:r>
              <a:rPr lang="en-US" sz="1800" i="1" dirty="0">
                <a:solidFill>
                  <a:srgbClr val="808080"/>
                </a:solidFill>
                <a:latin typeface="Roboto Mono" charset="0"/>
                <a:ea typeface="Roboto Mono" charset="0"/>
                <a:cs typeface="Roboto Mono" charset="0"/>
              </a:rPr>
              <a:t>&lt;!-- (A) *</a:t>
            </a:r>
            <a:r>
              <a:rPr lang="en-US" sz="1800" i="1" dirty="0" err="1">
                <a:solidFill>
                  <a:srgbClr val="808080"/>
                </a:solidFill>
                <a:latin typeface="Roboto Mono" charset="0"/>
                <a:ea typeface="Roboto Mono" charset="0"/>
                <a:cs typeface="Roboto Mono" charset="0"/>
              </a:rPr>
              <a:t>ngIf</a:t>
            </a:r>
            <a:r>
              <a:rPr lang="en-US" sz="1800" i="1" dirty="0">
                <a:solidFill>
                  <a:srgbClr val="808080"/>
                </a:solidFill>
                <a:latin typeface="Roboto Mono" charset="0"/>
                <a:ea typeface="Roboto Mono" charset="0"/>
                <a:cs typeface="Roboto Mono" charset="0"/>
              </a:rPr>
              <a:t> paragraph --&gt;</a:t>
            </a:r>
            <a:br>
              <a:rPr lang="en-US" sz="1800" i="1" dirty="0">
                <a:solidFill>
                  <a:srgbClr val="808080"/>
                </a:solidFill>
                <a:latin typeface="Roboto Mono" charset="0"/>
                <a:ea typeface="Roboto Mono" charset="0"/>
                <a:cs typeface="Roboto Mono" charset="0"/>
              </a:rPr>
            </a:br>
            <a:r>
              <a:rPr lang="en-US" sz="1800" dirty="0">
                <a:latin typeface="Roboto Mono" charset="0"/>
                <a:ea typeface="Roboto Mono" charset="0"/>
                <a:cs typeface="Roboto Mono" charset="0"/>
              </a:rPr>
              <a:t>&lt;</a:t>
            </a:r>
            <a:r>
              <a:rPr lang="en-US" sz="1800" b="1" dirty="0">
                <a:solidFill>
                  <a:srgbClr val="000080"/>
                </a:solidFill>
                <a:latin typeface="Roboto Mono" charset="0"/>
                <a:ea typeface="Roboto Mono" charset="0"/>
                <a:cs typeface="Roboto Mono" charset="0"/>
              </a:rPr>
              <a:t>p </a:t>
            </a:r>
            <a:r>
              <a:rPr lang="en-US" sz="1800" dirty="0">
                <a:latin typeface="Roboto Mono" charset="0"/>
                <a:ea typeface="Roboto Mono" charset="0"/>
                <a:cs typeface="Roboto Mono" charset="0"/>
              </a:rPr>
              <a:t>*</a:t>
            </a:r>
            <a:r>
              <a:rPr lang="en-US" sz="1800" dirty="0" err="1">
                <a:latin typeface="Roboto Mono" charset="0"/>
                <a:ea typeface="Roboto Mono" charset="0"/>
                <a:cs typeface="Roboto Mono" charset="0"/>
              </a:rPr>
              <a:t>ngIf</a:t>
            </a:r>
            <a:r>
              <a:rPr lang="en-US" sz="1800" dirty="0">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"condition"</a:t>
            </a:r>
            <a:r>
              <a:rPr lang="en-US" sz="1800" dirty="0">
                <a:latin typeface="Roboto Mono" charset="0"/>
                <a:ea typeface="Roboto Mono" charset="0"/>
                <a:cs typeface="Roboto Mono" charset="0"/>
              </a:rPr>
              <a:t>&gt;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Our heroes are true!</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&lt;/</a:t>
            </a:r>
            <a:r>
              <a:rPr lang="en-US" sz="1800" b="1" dirty="0">
                <a:solidFill>
                  <a:srgbClr val="000080"/>
                </a:solidFill>
                <a:latin typeface="Roboto Mono" charset="0"/>
                <a:ea typeface="Roboto Mono" charset="0"/>
                <a:cs typeface="Roboto Mono" charset="0"/>
              </a:rPr>
              <a:t>p</a:t>
            </a:r>
            <a:r>
              <a:rPr lang="en-US" sz="1800" dirty="0">
                <a:latin typeface="Roboto Mono" charset="0"/>
                <a:ea typeface="Roboto Mono" charset="0"/>
                <a:cs typeface="Roboto Mono" charset="0"/>
              </a:rPr>
              <a:t>&gt;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i="1" dirty="0">
                <a:solidFill>
                  <a:srgbClr val="808080"/>
                </a:solidFill>
                <a:latin typeface="Roboto Mono" charset="0"/>
                <a:ea typeface="Roboto Mono" charset="0"/>
                <a:cs typeface="Roboto Mono" charset="0"/>
              </a:rPr>
              <a:t>&lt;!-- (B) [</a:t>
            </a:r>
            <a:r>
              <a:rPr lang="en-US" sz="1800" i="1" dirty="0" err="1">
                <a:solidFill>
                  <a:srgbClr val="808080"/>
                </a:solidFill>
                <a:latin typeface="Roboto Mono" charset="0"/>
                <a:ea typeface="Roboto Mono" charset="0"/>
                <a:cs typeface="Roboto Mono" charset="0"/>
              </a:rPr>
              <a:t>ngIf</a:t>
            </a:r>
            <a:r>
              <a:rPr lang="en-US" sz="1800" i="1" dirty="0">
                <a:solidFill>
                  <a:srgbClr val="808080"/>
                </a:solidFill>
                <a:latin typeface="Roboto Mono" charset="0"/>
                <a:ea typeface="Roboto Mono" charset="0"/>
                <a:cs typeface="Roboto Mono" charset="0"/>
              </a:rPr>
              <a:t>] with template --&gt;</a:t>
            </a:r>
            <a:br>
              <a:rPr lang="en-US" sz="1800" i="1" dirty="0">
                <a:solidFill>
                  <a:srgbClr val="808080"/>
                </a:solidFill>
                <a:latin typeface="Roboto Mono" charset="0"/>
                <a:ea typeface="Roboto Mono" charset="0"/>
                <a:cs typeface="Roboto Mono" charset="0"/>
              </a:rPr>
            </a:br>
            <a:r>
              <a:rPr lang="en-US" sz="1800" dirty="0" smtClean="0">
                <a:latin typeface="Roboto Mono" charset="0"/>
                <a:ea typeface="Roboto Mono" charset="0"/>
                <a:cs typeface="Roboto Mono" charset="0"/>
              </a:rPr>
              <a:t>&lt;</a:t>
            </a:r>
            <a:r>
              <a:rPr lang="en-US" sz="1800" b="1" dirty="0" smtClean="0">
                <a:solidFill>
                  <a:srgbClr val="000080"/>
                </a:solidFill>
                <a:latin typeface="Roboto Mono" charset="0"/>
                <a:ea typeface="Roboto Mono" charset="0"/>
                <a:cs typeface="Roboto Mono" charset="0"/>
              </a:rPr>
              <a:t>ng-template </a:t>
            </a:r>
            <a:r>
              <a:rPr lang="en-US" sz="1800" dirty="0">
                <a:latin typeface="Roboto Mono" charset="0"/>
                <a:ea typeface="Roboto Mono" charset="0"/>
                <a:cs typeface="Roboto Mono" charset="0"/>
              </a:rPr>
              <a:t>[</a:t>
            </a:r>
            <a:r>
              <a:rPr lang="en-US" sz="1800" dirty="0" err="1">
                <a:latin typeface="Roboto Mono" charset="0"/>
                <a:ea typeface="Roboto Mono" charset="0"/>
                <a:cs typeface="Roboto Mono" charset="0"/>
              </a:rPr>
              <a:t>ngIf</a:t>
            </a:r>
            <a:r>
              <a:rPr lang="en-US" sz="1800" dirty="0">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"condition"</a:t>
            </a:r>
            <a:r>
              <a:rPr lang="en-US" sz="1800" dirty="0">
                <a:latin typeface="Roboto Mono" charset="0"/>
                <a:ea typeface="Roboto Mono" charset="0"/>
                <a:cs typeface="Roboto Mono" charset="0"/>
              </a:rPr>
              <a:t>&gt;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&lt;</a:t>
            </a:r>
            <a:r>
              <a:rPr lang="en-US" sz="1800" b="1" dirty="0">
                <a:solidFill>
                  <a:srgbClr val="000080"/>
                </a:solidFill>
                <a:latin typeface="Roboto Mono" charset="0"/>
                <a:ea typeface="Roboto Mono" charset="0"/>
                <a:cs typeface="Roboto Mono" charset="0"/>
              </a:rPr>
              <a:t>p</a:t>
            </a:r>
            <a:r>
              <a:rPr lang="en-US" sz="1800" dirty="0">
                <a:latin typeface="Roboto Mono" charset="0"/>
                <a:ea typeface="Roboto Mono" charset="0"/>
                <a:cs typeface="Roboto Mono" charset="0"/>
              </a:rPr>
              <a:t>&gt;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Our heroes are true!</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&lt;/</a:t>
            </a:r>
            <a:r>
              <a:rPr lang="en-US" sz="1800" b="1" dirty="0">
                <a:solidFill>
                  <a:srgbClr val="000080"/>
                </a:solidFill>
                <a:latin typeface="Roboto Mono" charset="0"/>
                <a:ea typeface="Roboto Mono" charset="0"/>
                <a:cs typeface="Roboto Mono" charset="0"/>
              </a:rPr>
              <a:t>p</a:t>
            </a:r>
            <a:r>
              <a:rPr lang="en-US" sz="1800" dirty="0">
                <a:latin typeface="Roboto Mono" charset="0"/>
                <a:ea typeface="Roboto Mono" charset="0"/>
                <a:cs typeface="Roboto Mono" charset="0"/>
              </a:rPr>
              <a:t>&gt;</a:t>
            </a:r>
            <a:br>
              <a:rPr lang="en-US" sz="1800" dirty="0">
                <a:latin typeface="Roboto Mono" charset="0"/>
                <a:ea typeface="Roboto Mono" charset="0"/>
                <a:cs typeface="Roboto Mono" charset="0"/>
              </a:rPr>
            </a:br>
            <a:r>
              <a:rPr lang="en-US" sz="1800" dirty="0" smtClean="0">
                <a:latin typeface="Roboto Mono" charset="0"/>
                <a:ea typeface="Roboto Mono" charset="0"/>
                <a:cs typeface="Roboto Mono" charset="0"/>
              </a:rPr>
              <a:t>&lt;/</a:t>
            </a:r>
            <a:r>
              <a:rPr lang="en-US" sz="1800" b="1" dirty="0">
                <a:solidFill>
                  <a:srgbClr val="000080"/>
                </a:solidFill>
                <a:latin typeface="Roboto Mono" charset="0"/>
                <a:ea typeface="Roboto Mono" charset="0"/>
                <a:cs typeface="Roboto Mono" charset="0"/>
              </a:rPr>
              <a:t>ng-template</a:t>
            </a:r>
            <a:r>
              <a:rPr lang="en-US" sz="1800" dirty="0">
                <a:latin typeface="Roboto Mono" charset="0"/>
                <a:ea typeface="Roboto Mono" charset="0"/>
                <a:cs typeface="Roboto Mono" charset="0"/>
              </a:rPr>
              <a:t>&gt;</a:t>
            </a:r>
          </a:p>
        </p:txBody>
      </p:sp>
      <p:cxnSp>
        <p:nvCxnSpPr>
          <p:cNvPr id="4" name="Straight Connector 3"/>
          <p:cNvCxnSpPr/>
          <p:nvPr/>
        </p:nvCxnSpPr>
        <p:spPr>
          <a:xfrm>
            <a:off x="838200" y="3677228"/>
            <a:ext cx="10515600" cy="13853"/>
          </a:xfrm>
          <a:prstGeom prst="line">
            <a:avLst/>
          </a:prstGeom>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p:txBody>
          <a:bodyPr/>
          <a:lstStyle/>
          <a:p>
            <a:fld id="{E5454087-695C-AC43-AA7F-3C3895E55714}" type="slidenum">
              <a:rPr lang="en-US" smtClean="0"/>
              <a:t>153</a:t>
            </a:fld>
            <a:endParaRPr lang="en-US" dirty="0"/>
          </a:p>
        </p:txBody>
      </p:sp>
    </p:spTree>
    <p:extLst>
      <p:ext uri="{BB962C8B-B14F-4D97-AF65-F5344CB8AC3E}">
        <p14:creationId xmlns:p14="http://schemas.microsoft.com/office/powerpoint/2010/main" val="1740540545"/>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NgSwitch</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fontScale="85000" lnSpcReduction="20000"/>
          </a:bodyPr>
          <a:lstStyle/>
          <a:p>
            <a:pPr marL="0" indent="0">
              <a:lnSpc>
                <a:spcPct val="100000"/>
              </a:lnSpc>
              <a:spcBef>
                <a:spcPts val="0"/>
              </a:spcBef>
              <a:buNone/>
            </a:pPr>
            <a:r>
              <a:rPr lang="en-US" sz="1600" dirty="0">
                <a:latin typeface="Roboto Mono" charset="0"/>
                <a:ea typeface="Roboto Mono" charset="0"/>
                <a:cs typeface="Roboto Mono" charset="0"/>
              </a:rPr>
              <a:t>@Component({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660E7A"/>
                </a:solidFill>
                <a:latin typeface="Roboto Mono" charset="0"/>
                <a:ea typeface="Roboto Mono" charset="0"/>
                <a:cs typeface="Roboto Mono" charset="0"/>
              </a:rPr>
              <a:t>selector</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'my-app'</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660E7A"/>
                </a:solidFill>
                <a:latin typeface="Roboto Mono" charset="0"/>
                <a:ea typeface="Roboto Mono" charset="0"/>
                <a:cs typeface="Roboto Mono" charset="0"/>
              </a:rPr>
              <a:t>template</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&lt;div class="container"&gt;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&lt;button (click)="value=1"&gt;select - 1&lt;/button&gt;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&lt;button (click)="value=2"&gt;select - 2&lt;/button&gt;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&lt;button (click)="value=3"&gt;select - 3&lt;/button&gt;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&lt;h5&gt;You selected : {{</a:t>
            </a:r>
            <a:r>
              <a:rPr lang="en-US" sz="1600" b="1" dirty="0">
                <a:solidFill>
                  <a:srgbClr val="660E7A"/>
                </a:solidFill>
                <a:latin typeface="Roboto Mono" charset="0"/>
                <a:ea typeface="Roboto Mono" charset="0"/>
                <a:cs typeface="Roboto Mono" charset="0"/>
              </a:rPr>
              <a:t>value</a:t>
            </a:r>
            <a:r>
              <a:rPr lang="en-US" sz="1600" b="1" dirty="0">
                <a:solidFill>
                  <a:srgbClr val="008000"/>
                </a:solidFill>
                <a:latin typeface="Roboto Mono" charset="0"/>
                <a:ea typeface="Roboto Mono" charset="0"/>
                <a:cs typeface="Roboto Mono" charset="0"/>
              </a:rPr>
              <a:t>}}&lt;/h5&gt;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a:t>
            </a:r>
            <a:r>
              <a:rPr lang="en-US" sz="1600" b="1" dirty="0" err="1">
                <a:solidFill>
                  <a:srgbClr val="008000"/>
                </a:solidFill>
                <a:latin typeface="Roboto Mono" charset="0"/>
                <a:ea typeface="Roboto Mono" charset="0"/>
                <a:cs typeface="Roboto Mono" charset="0"/>
              </a:rPr>
              <a:t>hr</a:t>
            </a:r>
            <a:r>
              <a:rPr lang="en-US" sz="1600" b="1" dirty="0">
                <a:solidFill>
                  <a:srgbClr val="008000"/>
                </a:solidFill>
                <a:latin typeface="Roboto Mono" charset="0"/>
                <a:ea typeface="Roboto Mono" charset="0"/>
                <a:cs typeface="Roboto Mono" charset="0"/>
              </a:rPr>
              <a:t>&gt;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&lt;div [</a:t>
            </a:r>
            <a:r>
              <a:rPr lang="en-US" sz="1600" b="1" dirty="0" err="1">
                <a:solidFill>
                  <a:srgbClr val="008000"/>
                </a:solidFill>
                <a:latin typeface="Roboto Mono" charset="0"/>
                <a:ea typeface="Roboto Mono" charset="0"/>
                <a:cs typeface="Roboto Mono" charset="0"/>
              </a:rPr>
              <a:t>ngSwitch</a:t>
            </a:r>
            <a:r>
              <a:rPr lang="en-US" sz="1600" b="1" dirty="0">
                <a:solidFill>
                  <a:srgbClr val="008000"/>
                </a:solidFill>
                <a:latin typeface="Roboto Mono" charset="0"/>
                <a:ea typeface="Roboto Mono" charset="0"/>
                <a:cs typeface="Roboto Mono" charset="0"/>
              </a:rPr>
              <a:t>]="</a:t>
            </a:r>
            <a:r>
              <a:rPr lang="en-US" sz="1600" b="1" dirty="0">
                <a:solidFill>
                  <a:srgbClr val="660E7A"/>
                </a:solidFill>
                <a:latin typeface="Roboto Mono" charset="0"/>
                <a:ea typeface="Roboto Mono" charset="0"/>
                <a:cs typeface="Roboto Mono" charset="0"/>
              </a:rPr>
              <a:t>value</a:t>
            </a:r>
            <a:r>
              <a:rPr lang="en-US" sz="1600" b="1" dirty="0">
                <a:solidFill>
                  <a:srgbClr val="008000"/>
                </a:solidFill>
                <a:latin typeface="Roboto Mono" charset="0"/>
                <a:ea typeface="Roboto Mono" charset="0"/>
                <a:cs typeface="Roboto Mono" charset="0"/>
              </a:rPr>
              <a:t>"&gt;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&lt;div *</a:t>
            </a:r>
            <a:r>
              <a:rPr lang="en-US" sz="1600" b="1" dirty="0" err="1">
                <a:solidFill>
                  <a:srgbClr val="008000"/>
                </a:solidFill>
                <a:latin typeface="Roboto Mono" charset="0"/>
                <a:ea typeface="Roboto Mono" charset="0"/>
                <a:cs typeface="Roboto Mono" charset="0"/>
              </a:rPr>
              <a:t>ngSwitchCase</a:t>
            </a:r>
            <a:r>
              <a:rPr lang="en-US" sz="1600" b="1" dirty="0">
                <a:solidFill>
                  <a:srgbClr val="008000"/>
                </a:solidFill>
                <a:latin typeface="Roboto Mono" charset="0"/>
                <a:ea typeface="Roboto Mono" charset="0"/>
                <a:cs typeface="Roboto Mono" charset="0"/>
              </a:rPr>
              <a:t>="1"&gt;1. Template - &lt;b&gt;{{</a:t>
            </a:r>
            <a:r>
              <a:rPr lang="en-US" sz="1600" b="1" dirty="0">
                <a:solidFill>
                  <a:srgbClr val="660E7A"/>
                </a:solidFill>
                <a:latin typeface="Roboto Mono" charset="0"/>
                <a:ea typeface="Roboto Mono" charset="0"/>
                <a:cs typeface="Roboto Mono" charset="0"/>
              </a:rPr>
              <a:t>value</a:t>
            </a:r>
            <a:r>
              <a:rPr lang="en-US" sz="1600" b="1" dirty="0">
                <a:solidFill>
                  <a:srgbClr val="008000"/>
                </a:solidFill>
                <a:latin typeface="Roboto Mono" charset="0"/>
                <a:ea typeface="Roboto Mono" charset="0"/>
                <a:cs typeface="Roboto Mono" charset="0"/>
              </a:rPr>
              <a:t>}}&lt;/b&gt; &lt;/div&gt;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&lt;div *</a:t>
            </a:r>
            <a:r>
              <a:rPr lang="en-US" sz="1600" b="1" dirty="0" err="1">
                <a:solidFill>
                  <a:srgbClr val="008000"/>
                </a:solidFill>
                <a:latin typeface="Roboto Mono" charset="0"/>
                <a:ea typeface="Roboto Mono" charset="0"/>
                <a:cs typeface="Roboto Mono" charset="0"/>
              </a:rPr>
              <a:t>ngSwitchCase</a:t>
            </a:r>
            <a:r>
              <a:rPr lang="en-US" sz="1600" b="1" dirty="0">
                <a:solidFill>
                  <a:srgbClr val="008000"/>
                </a:solidFill>
                <a:latin typeface="Roboto Mono" charset="0"/>
                <a:ea typeface="Roboto Mono" charset="0"/>
                <a:cs typeface="Roboto Mono" charset="0"/>
              </a:rPr>
              <a:t>="2"&gt;2. Template - &lt;b&gt;{{</a:t>
            </a:r>
            <a:r>
              <a:rPr lang="en-US" sz="1600" b="1" dirty="0">
                <a:solidFill>
                  <a:srgbClr val="660E7A"/>
                </a:solidFill>
                <a:latin typeface="Roboto Mono" charset="0"/>
                <a:ea typeface="Roboto Mono" charset="0"/>
                <a:cs typeface="Roboto Mono" charset="0"/>
              </a:rPr>
              <a:t>value</a:t>
            </a:r>
            <a:r>
              <a:rPr lang="en-US" sz="1600" b="1" dirty="0">
                <a:solidFill>
                  <a:srgbClr val="008000"/>
                </a:solidFill>
                <a:latin typeface="Roboto Mono" charset="0"/>
                <a:ea typeface="Roboto Mono" charset="0"/>
                <a:cs typeface="Roboto Mono" charset="0"/>
              </a:rPr>
              <a:t>}}&lt;/b&gt; &lt;/div&gt;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&lt;div *</a:t>
            </a:r>
            <a:r>
              <a:rPr lang="en-US" sz="1600" b="1" dirty="0" err="1">
                <a:solidFill>
                  <a:srgbClr val="008000"/>
                </a:solidFill>
                <a:latin typeface="Roboto Mono" charset="0"/>
                <a:ea typeface="Roboto Mono" charset="0"/>
                <a:cs typeface="Roboto Mono" charset="0"/>
              </a:rPr>
              <a:t>ngSwitchCase</a:t>
            </a:r>
            <a:r>
              <a:rPr lang="en-US" sz="1600" b="1" dirty="0">
                <a:solidFill>
                  <a:srgbClr val="008000"/>
                </a:solidFill>
                <a:latin typeface="Roboto Mono" charset="0"/>
                <a:ea typeface="Roboto Mono" charset="0"/>
                <a:cs typeface="Roboto Mono" charset="0"/>
              </a:rPr>
              <a:t>="3"&gt;3. Template - &lt;b&gt;{{</a:t>
            </a:r>
            <a:r>
              <a:rPr lang="en-US" sz="1600" b="1" dirty="0">
                <a:solidFill>
                  <a:srgbClr val="660E7A"/>
                </a:solidFill>
                <a:latin typeface="Roboto Mono" charset="0"/>
                <a:ea typeface="Roboto Mono" charset="0"/>
                <a:cs typeface="Roboto Mono" charset="0"/>
              </a:rPr>
              <a:t>value</a:t>
            </a:r>
            <a:r>
              <a:rPr lang="en-US" sz="1600" b="1" dirty="0">
                <a:solidFill>
                  <a:srgbClr val="008000"/>
                </a:solidFill>
                <a:latin typeface="Roboto Mono" charset="0"/>
                <a:ea typeface="Roboto Mono" charset="0"/>
                <a:cs typeface="Roboto Mono" charset="0"/>
              </a:rPr>
              <a:t>}}&lt;/b&gt; &lt;/div&gt;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&lt;div *</a:t>
            </a:r>
            <a:r>
              <a:rPr lang="en-US" sz="1600" b="1" dirty="0" err="1">
                <a:solidFill>
                  <a:srgbClr val="008000"/>
                </a:solidFill>
                <a:latin typeface="Roboto Mono" charset="0"/>
                <a:ea typeface="Roboto Mono" charset="0"/>
                <a:cs typeface="Roboto Mono" charset="0"/>
              </a:rPr>
              <a:t>ngSwitchDefault</a:t>
            </a:r>
            <a:r>
              <a:rPr lang="en-US" sz="1600" b="1" dirty="0">
                <a:solidFill>
                  <a:srgbClr val="008000"/>
                </a:solidFill>
                <a:latin typeface="Roboto Mono" charset="0"/>
                <a:ea typeface="Roboto Mono" charset="0"/>
                <a:cs typeface="Roboto Mono" charset="0"/>
              </a:rPr>
              <a:t>&gt;Default Template&lt;/div&gt;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&lt;/div&gt;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&lt;/div&gt;</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b="1" dirty="0">
                <a:solidFill>
                  <a:srgbClr val="000080"/>
                </a:solidFill>
                <a:latin typeface="Roboto Mono" charset="0"/>
                <a:ea typeface="Roboto Mono" charset="0"/>
                <a:cs typeface="Roboto Mono" charset="0"/>
              </a:rPr>
              <a:t>export class </a:t>
            </a:r>
            <a:r>
              <a:rPr lang="en-US" sz="1600" dirty="0" err="1">
                <a:latin typeface="Roboto Mono" charset="0"/>
                <a:ea typeface="Roboto Mono" charset="0"/>
                <a:cs typeface="Roboto Mono" charset="0"/>
              </a:rPr>
              <a:t>AppComponent</a:t>
            </a:r>
            <a:r>
              <a:rPr lang="en-US" sz="1600" dirty="0">
                <a:latin typeface="Roboto Mono" charset="0"/>
                <a:ea typeface="Roboto Mono" charset="0"/>
                <a:cs typeface="Roboto Mono" charset="0"/>
              </a:rPr>
              <a:t> </a:t>
            </a:r>
            <a:r>
              <a:rPr lang="en-US" sz="1600" dirty="0" smtClean="0">
                <a:latin typeface="Roboto Mono" charset="0"/>
                <a:ea typeface="Roboto Mono" charset="0"/>
                <a:cs typeface="Roboto Mono" charset="0"/>
              </a:rPr>
              <a:t>{</a:t>
            </a:r>
          </a:p>
          <a:p>
            <a:pPr marL="0" indent="0">
              <a:lnSpc>
                <a:spcPct val="100000"/>
              </a:lnSpc>
              <a:spcBef>
                <a:spcPts val="0"/>
              </a:spcBef>
              <a:buNone/>
            </a:pPr>
            <a:r>
              <a:rPr lang="en-US" sz="1600" dirty="0" smtClean="0">
                <a:latin typeface="Roboto Mono" charset="0"/>
                <a:ea typeface="Roboto Mono" charset="0"/>
                <a:cs typeface="Roboto Mono" charset="0"/>
              </a:rPr>
              <a:t>	value: number;</a:t>
            </a:r>
            <a:endParaRPr lang="en-US" sz="1600" dirty="0">
              <a:latin typeface="Roboto Mono" charset="0"/>
              <a:ea typeface="Roboto Mono" charset="0"/>
              <a:cs typeface="Roboto Mono" charset="0"/>
            </a:endParaRPr>
          </a:p>
          <a:p>
            <a:pPr marL="0" indent="0">
              <a:lnSpc>
                <a:spcPct val="100000"/>
              </a:lnSpc>
              <a:spcBef>
                <a:spcPts val="0"/>
              </a:spcBef>
              <a:buNone/>
            </a:pPr>
            <a:r>
              <a:rPr lang="en-US" sz="1600" dirty="0" smtClean="0">
                <a:latin typeface="Roboto Mono" charset="0"/>
                <a:ea typeface="Roboto Mono" charset="0"/>
                <a:cs typeface="Roboto Mono" charset="0"/>
              </a:rPr>
              <a:t>}</a:t>
            </a:r>
            <a:endParaRPr lang="en-US" sz="1800" dirty="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154</a:t>
            </a:fld>
            <a:endParaRPr lang="en-US" dirty="0"/>
          </a:p>
        </p:txBody>
      </p:sp>
    </p:spTree>
    <p:extLst>
      <p:ext uri="{BB962C8B-B14F-4D97-AF65-F5344CB8AC3E}">
        <p14:creationId xmlns:p14="http://schemas.microsoft.com/office/powerpoint/2010/main" val="1909922111"/>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a:t>
            </a:r>
            <a:r>
              <a:rPr lang="en-US" dirty="0" err="1" smtClean="0"/>
              <a:t>ngSwitch</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a:t>
            </a:r>
            <a:r>
              <a:rPr lang="en-US" sz="1900" dirty="0" err="1" smtClean="0">
                <a:solidFill>
                  <a:schemeClr val="bg2">
                    <a:lumMod val="50000"/>
                  </a:schemeClr>
                </a:solidFill>
              </a:rPr>
              <a:t>ngSwitch</a:t>
            </a:r>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155</a:t>
            </a:fld>
            <a:endParaRPr lang="en-US" dirty="0"/>
          </a:p>
        </p:txBody>
      </p:sp>
    </p:spTree>
    <p:extLst>
      <p:ext uri="{BB962C8B-B14F-4D97-AF65-F5344CB8AC3E}">
        <p14:creationId xmlns:p14="http://schemas.microsoft.com/office/powerpoint/2010/main" val="910220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Forms</a:t>
            </a:r>
            <a:endParaRPr lang="en-US" dirty="0"/>
          </a:p>
        </p:txBody>
      </p:sp>
      <p:sp>
        <p:nvSpPr>
          <p:cNvPr id="3" name="Text Placeholder 2"/>
          <p:cNvSpPr>
            <a:spLocks noGrp="1"/>
          </p:cNvSpPr>
          <p:nvPr>
            <p:ph type="body" idx="1"/>
          </p:nvPr>
        </p:nvSpPr>
        <p:spPr>
          <a:xfrm>
            <a:off x="831851" y="4562477"/>
            <a:ext cx="10515600" cy="1500187"/>
          </a:xfrm>
        </p:spPr>
        <p:txBody>
          <a:bodyPr/>
          <a:lstStyle/>
          <a:p>
            <a:r>
              <a:rPr lang="en-US" dirty="0" smtClean="0"/>
              <a:t>Reactive Forms</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72353"/>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156</a:t>
            </a:fld>
            <a:endParaRPr lang="en-US" dirty="0"/>
          </a:p>
        </p:txBody>
      </p:sp>
    </p:spTree>
    <p:extLst>
      <p:ext uri="{BB962C8B-B14F-4D97-AF65-F5344CB8AC3E}">
        <p14:creationId xmlns:p14="http://schemas.microsoft.com/office/powerpoint/2010/main" val="15092982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Benefits of Forms</a:t>
            </a:r>
            <a:endParaRPr lang="en-US" dirty="0"/>
          </a:p>
        </p:txBody>
      </p:sp>
      <p:sp>
        <p:nvSpPr>
          <p:cNvPr id="3" name="Content Placeholder 2"/>
          <p:cNvSpPr>
            <a:spLocks noGrp="1"/>
          </p:cNvSpPr>
          <p:nvPr>
            <p:ph idx="1"/>
          </p:nvPr>
        </p:nvSpPr>
        <p:spPr/>
        <p:txBody>
          <a:bodyPr>
            <a:normAutofit/>
          </a:bodyPr>
          <a:lstStyle/>
          <a:p>
            <a:r>
              <a:rPr lang="en-US" dirty="0"/>
              <a:t>Forms are the mainstay of business </a:t>
            </a:r>
            <a:r>
              <a:rPr lang="en-US" dirty="0" smtClean="0"/>
              <a:t>applications</a:t>
            </a:r>
          </a:p>
          <a:p>
            <a:pPr lvl="1"/>
            <a:r>
              <a:rPr lang="en-US" dirty="0" smtClean="0"/>
              <a:t>Login</a:t>
            </a:r>
          </a:p>
          <a:p>
            <a:pPr lvl="1"/>
            <a:r>
              <a:rPr lang="en-US" dirty="0" smtClean="0"/>
              <a:t>Place an Order</a:t>
            </a:r>
          </a:p>
          <a:p>
            <a:pPr lvl="1"/>
            <a:r>
              <a:rPr lang="en-US" dirty="0" smtClean="0"/>
              <a:t>Book a Flight</a:t>
            </a:r>
          </a:p>
          <a:p>
            <a:pPr lvl="1"/>
            <a:r>
              <a:rPr lang="en-US" dirty="0" smtClean="0"/>
              <a:t>Schedule a Meeting</a:t>
            </a:r>
          </a:p>
        </p:txBody>
      </p:sp>
      <p:sp>
        <p:nvSpPr>
          <p:cNvPr id="4" name="Slide Number Placeholder 3"/>
          <p:cNvSpPr>
            <a:spLocks noGrp="1"/>
          </p:cNvSpPr>
          <p:nvPr>
            <p:ph type="sldNum" sz="quarter" idx="12"/>
          </p:nvPr>
        </p:nvSpPr>
        <p:spPr/>
        <p:txBody>
          <a:bodyPr/>
          <a:lstStyle/>
          <a:p>
            <a:fld id="{E5454087-695C-AC43-AA7F-3C3895E55714}" type="slidenum">
              <a:rPr lang="en-US" smtClean="0"/>
              <a:t>157</a:t>
            </a:fld>
            <a:endParaRPr lang="en-US" dirty="0"/>
          </a:p>
        </p:txBody>
      </p:sp>
    </p:spTree>
    <p:extLst>
      <p:ext uri="{BB962C8B-B14F-4D97-AF65-F5344CB8AC3E}">
        <p14:creationId xmlns:p14="http://schemas.microsoft.com/office/powerpoint/2010/main" val="1419044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Form Strategies</a:t>
            </a:r>
            <a:endParaRPr lang="en-US" dirty="0"/>
          </a:p>
        </p:txBody>
      </p:sp>
      <p:sp>
        <p:nvSpPr>
          <p:cNvPr id="3" name="Text Placeholder 2"/>
          <p:cNvSpPr>
            <a:spLocks noGrp="1"/>
          </p:cNvSpPr>
          <p:nvPr>
            <p:ph type="body" idx="1"/>
          </p:nvPr>
        </p:nvSpPr>
        <p:spPr/>
        <p:txBody>
          <a:bodyPr/>
          <a:lstStyle/>
          <a:p>
            <a:r>
              <a:rPr lang="en-US" dirty="0" smtClean="0"/>
              <a:t>Template-driven</a:t>
            </a:r>
            <a:endParaRPr lang="en-US" dirty="0"/>
          </a:p>
        </p:txBody>
      </p:sp>
      <p:sp>
        <p:nvSpPr>
          <p:cNvPr id="4" name="Content Placeholder 3"/>
          <p:cNvSpPr>
            <a:spLocks noGrp="1"/>
          </p:cNvSpPr>
          <p:nvPr>
            <p:ph sz="half" idx="2"/>
          </p:nvPr>
        </p:nvSpPr>
        <p:spPr/>
        <p:txBody>
          <a:bodyPr/>
          <a:lstStyle/>
          <a:p>
            <a:r>
              <a:rPr lang="en-US" smtClean="0"/>
              <a:t>AngularJS </a:t>
            </a:r>
            <a:r>
              <a:rPr lang="en-US" dirty="0" smtClean="0"/>
              <a:t>style</a:t>
            </a:r>
          </a:p>
          <a:p>
            <a:r>
              <a:rPr lang="en-US" dirty="0" err="1" smtClean="0"/>
              <a:t>FormsModule</a:t>
            </a:r>
            <a:endParaRPr lang="en-US" dirty="0" smtClean="0"/>
          </a:p>
          <a:p>
            <a:r>
              <a:rPr lang="en-US" dirty="0" smtClean="0"/>
              <a:t>Use the core ng prefix</a:t>
            </a:r>
          </a:p>
          <a:p>
            <a:r>
              <a:rPr lang="en-US" dirty="0" smtClean="0"/>
              <a:t>Declarative in the template</a:t>
            </a:r>
            <a:endParaRPr lang="en-US" dirty="0"/>
          </a:p>
        </p:txBody>
      </p:sp>
      <p:sp>
        <p:nvSpPr>
          <p:cNvPr id="5" name="Text Placeholder 4"/>
          <p:cNvSpPr>
            <a:spLocks noGrp="1"/>
          </p:cNvSpPr>
          <p:nvPr>
            <p:ph type="body" sz="quarter" idx="3"/>
          </p:nvPr>
        </p:nvSpPr>
        <p:spPr/>
        <p:txBody>
          <a:bodyPr/>
          <a:lstStyle/>
          <a:p>
            <a:r>
              <a:rPr lang="en-US" dirty="0" smtClean="0"/>
              <a:t>Model-driven (new)</a:t>
            </a:r>
            <a:endParaRPr lang="en-US" dirty="0"/>
          </a:p>
        </p:txBody>
      </p:sp>
      <p:sp>
        <p:nvSpPr>
          <p:cNvPr id="6" name="Content Placeholder 5"/>
          <p:cNvSpPr>
            <a:spLocks noGrp="1"/>
          </p:cNvSpPr>
          <p:nvPr>
            <p:ph sz="quarter" idx="4"/>
          </p:nvPr>
        </p:nvSpPr>
        <p:spPr/>
        <p:txBody>
          <a:bodyPr/>
          <a:lstStyle/>
          <a:p>
            <a:r>
              <a:rPr lang="en-US" dirty="0" smtClean="0"/>
              <a:t>Reactive programming</a:t>
            </a:r>
          </a:p>
          <a:p>
            <a:r>
              <a:rPr lang="en-US" dirty="0" err="1" smtClean="0"/>
              <a:t>ReactiveFormsModule</a:t>
            </a:r>
            <a:endParaRPr lang="en-US" dirty="0" smtClean="0"/>
          </a:p>
          <a:p>
            <a:r>
              <a:rPr lang="en-US" dirty="0" smtClean="0"/>
              <a:t>Use the form prefix</a:t>
            </a:r>
          </a:p>
          <a:p>
            <a:r>
              <a:rPr lang="en-US" dirty="0" smtClean="0"/>
              <a:t>Configured in component code</a:t>
            </a:r>
          </a:p>
          <a:p>
            <a:r>
              <a:rPr lang="en-US" dirty="0" smtClean="0"/>
              <a:t>Enables dynamic forms</a:t>
            </a:r>
          </a:p>
          <a:p>
            <a:r>
              <a:rPr lang="en-US" dirty="0" smtClean="0"/>
              <a:t>Facilitates unit testing</a:t>
            </a:r>
            <a:endParaRPr lang="en-US" dirty="0"/>
          </a:p>
        </p:txBody>
      </p:sp>
      <p:sp>
        <p:nvSpPr>
          <p:cNvPr id="7" name="Slide Number Placeholder 6"/>
          <p:cNvSpPr>
            <a:spLocks noGrp="1"/>
          </p:cNvSpPr>
          <p:nvPr>
            <p:ph type="sldNum" sz="quarter" idx="12"/>
          </p:nvPr>
        </p:nvSpPr>
        <p:spPr/>
        <p:txBody>
          <a:bodyPr/>
          <a:lstStyle/>
          <a:p>
            <a:fld id="{323DE9B6-CD69-2240-8AAD-0E79682D9385}" type="slidenum">
              <a:rPr lang="en-US" smtClean="0"/>
              <a:t>158</a:t>
            </a:fld>
            <a:endParaRPr lang="en-US" dirty="0"/>
          </a:p>
        </p:txBody>
      </p:sp>
    </p:spTree>
    <p:extLst>
      <p:ext uri="{BB962C8B-B14F-4D97-AF65-F5344CB8AC3E}">
        <p14:creationId xmlns:p14="http://schemas.microsoft.com/office/powerpoint/2010/main" val="296296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p:bldLst>
  </p:timing>
</p:sld>
</file>

<file path=ppt/slides/slide1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 Module</a:t>
            </a:r>
            <a:br>
              <a:rPr lang="en-US" dirty="0" smtClean="0"/>
            </a:br>
            <a:r>
              <a:rPr lang="en-US" sz="2400" dirty="0" err="1" smtClean="0">
                <a:solidFill>
                  <a:schemeClr val="accent1">
                    <a:lumMod val="75000"/>
                  </a:schemeClr>
                </a:solidFill>
              </a:rPr>
              <a:t>projects.module.ts</a:t>
            </a:r>
            <a:endParaRPr lang="en-US" sz="2400" dirty="0"/>
          </a:p>
        </p:txBody>
      </p:sp>
      <p:sp>
        <p:nvSpPr>
          <p:cNvPr id="3" name="Content Placeholder 2"/>
          <p:cNvSpPr>
            <a:spLocks noGrp="1"/>
          </p:cNvSpPr>
          <p:nvPr>
            <p:ph idx="1"/>
          </p:nvPr>
        </p:nvSpPr>
        <p:spPr>
          <a:ln>
            <a:solidFill>
              <a:schemeClr val="accent3">
                <a:lumMod val="60000"/>
                <a:lumOff val="40000"/>
              </a:schemeClr>
            </a:solidFill>
          </a:ln>
        </p:spPr>
        <p:txBody>
          <a:bodyPr>
            <a:noAutofit/>
          </a:bodyPr>
          <a:lstStyle/>
          <a:p>
            <a:pPr marL="0" indent="0">
              <a:buNone/>
            </a:pPr>
            <a:r>
              <a:rPr lang="en-US" sz="1800" dirty="0">
                <a:solidFill>
                  <a:srgbClr val="236EBF"/>
                </a:solidFill>
                <a:latin typeface="Fira Code iScript" charset="0"/>
              </a:rPr>
              <a:t>@</a:t>
            </a:r>
            <a:r>
              <a:rPr lang="en-US" sz="1800" dirty="0" err="1">
                <a:solidFill>
                  <a:srgbClr val="B1108E"/>
                </a:solidFill>
                <a:latin typeface="Fira Code iScript" charset="0"/>
              </a:rPr>
              <a:t>NgModule</a:t>
            </a: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imports: [</a:t>
            </a:r>
          </a:p>
          <a:p>
            <a:pPr marL="457189" lvl="1" indent="0">
              <a:buNone/>
            </a:pPr>
            <a:r>
              <a:rPr lang="en-US" sz="1800" dirty="0" err="1">
                <a:solidFill>
                  <a:srgbClr val="2F86D2"/>
                </a:solidFill>
                <a:latin typeface="Fira Code iScript" charset="0"/>
              </a:rPr>
              <a:t>CommonModule</a:t>
            </a:r>
            <a:r>
              <a:rPr lang="en-US" sz="1800" dirty="0">
                <a:solidFill>
                  <a:srgbClr val="236EBF"/>
                </a:solidFill>
                <a:latin typeface="Fira Code iScript" charset="0"/>
              </a:rPr>
              <a:t>,</a:t>
            </a:r>
          </a:p>
          <a:p>
            <a:pPr marL="457189" lvl="1" indent="0">
              <a:buNone/>
            </a:pPr>
            <a:r>
              <a:rPr lang="en-US" sz="1800" dirty="0" err="1">
                <a:solidFill>
                  <a:srgbClr val="2F86D2"/>
                </a:solidFill>
                <a:latin typeface="Fira Code iScript" charset="0"/>
              </a:rPr>
              <a:t>ProjectsRoutingModule</a:t>
            </a:r>
            <a:r>
              <a:rPr lang="en-US" sz="1800" dirty="0">
                <a:solidFill>
                  <a:srgbClr val="236EBF"/>
                </a:solidFill>
                <a:latin typeface="Fira Code iScript" charset="0"/>
              </a:rPr>
              <a:t>,</a:t>
            </a:r>
          </a:p>
          <a:p>
            <a:pPr marL="457189" lvl="1" indent="0">
              <a:buNone/>
            </a:pPr>
            <a:r>
              <a:rPr lang="en-US" sz="1800" b="1" dirty="0" err="1">
                <a:solidFill>
                  <a:srgbClr val="2F86D2"/>
                </a:solidFill>
                <a:latin typeface="Fira Code iScript" charset="0"/>
              </a:rPr>
              <a:t>ReactiveFormsModule</a:t>
            </a:r>
            <a:r>
              <a:rPr lang="en-US" sz="1800" dirty="0">
                <a:solidFill>
                  <a:srgbClr val="236EBF"/>
                </a:solidFill>
                <a:latin typeface="Fira Code iScript" charset="0"/>
              </a:rPr>
              <a:t>,</a:t>
            </a:r>
          </a:p>
          <a:p>
            <a:pPr marL="457189" lvl="1" indent="0">
              <a:buNone/>
            </a:pPr>
            <a:r>
              <a:rPr lang="en-US" sz="1800" dirty="0" err="1">
                <a:solidFill>
                  <a:srgbClr val="2F86D2"/>
                </a:solidFill>
                <a:latin typeface="Fira Code iScript" charset="0"/>
              </a:rPr>
              <a:t>SharedModule</a:t>
            </a:r>
            <a:endParaRPr lang="en-US" sz="1800" dirty="0">
              <a:solidFill>
                <a:srgbClr val="236EBF"/>
              </a:solidFill>
              <a:latin typeface="Fira Code iScript" charset="0"/>
            </a:endParaRPr>
          </a:p>
          <a:p>
            <a:pPr marL="457189" lvl="1" indent="0">
              <a:buNone/>
            </a:pP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declarations: </a:t>
            </a:r>
            <a:r>
              <a:rPr lang="en-US" sz="1800" dirty="0" smtClean="0">
                <a:solidFill>
                  <a:srgbClr val="236EBF"/>
                </a:solidFill>
                <a:latin typeface="Fira Code iScript" charset="0"/>
              </a:rPr>
              <a:t>[...]</a:t>
            </a:r>
            <a:endParaRPr lang="en-US" sz="1800" dirty="0">
              <a:solidFill>
                <a:srgbClr val="236EBF"/>
              </a:solidFill>
              <a:latin typeface="Fira Code iScript" charset="0"/>
            </a:endParaRPr>
          </a:p>
          <a:p>
            <a:pPr marL="0" indent="0">
              <a:buNone/>
            </a:pP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export</a:t>
            </a:r>
            <a:r>
              <a:rPr lang="en-US" sz="1800" dirty="0">
                <a:solidFill>
                  <a:srgbClr val="236EBF"/>
                </a:solidFill>
                <a:latin typeface="Fira Code iScript" charset="0"/>
              </a:rPr>
              <a:t> </a:t>
            </a:r>
            <a:r>
              <a:rPr lang="en-US" sz="1800" dirty="0">
                <a:solidFill>
                  <a:srgbClr val="0991B6"/>
                </a:solidFill>
                <a:latin typeface="Fira Code iScript" charset="0"/>
              </a:rPr>
              <a:t>class</a:t>
            </a:r>
            <a:r>
              <a:rPr lang="en-US" sz="1800" dirty="0">
                <a:solidFill>
                  <a:srgbClr val="236EBF"/>
                </a:solidFill>
                <a:latin typeface="Fira Code iScript" charset="0"/>
              </a:rPr>
              <a:t> </a:t>
            </a:r>
            <a:r>
              <a:rPr lang="en-US" sz="1800" dirty="0" err="1">
                <a:solidFill>
                  <a:srgbClr val="0444AC"/>
                </a:solidFill>
                <a:latin typeface="Fira Code iScript" charset="0"/>
              </a:rPr>
              <a:t>ProjectsModule</a:t>
            </a:r>
            <a:r>
              <a:rPr lang="en-US" sz="1800" dirty="0">
                <a:solidFill>
                  <a:srgbClr val="236EBF"/>
                </a:solidFill>
                <a:latin typeface="Fira Code iScript" charset="0"/>
              </a:rPr>
              <a:t> {}</a:t>
            </a:r>
          </a:p>
          <a:p>
            <a:pPr marL="0" indent="0">
              <a:buNone/>
            </a:pPr>
            <a:endParaRPr lang="en-US" sz="1600" dirty="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159</a:t>
            </a:fld>
            <a:endParaRPr lang="en-US" dirty="0"/>
          </a:p>
        </p:txBody>
      </p:sp>
    </p:spTree>
    <p:extLst>
      <p:ext uri="{BB962C8B-B14F-4D97-AF65-F5344CB8AC3E}">
        <p14:creationId xmlns:p14="http://schemas.microsoft.com/office/powerpoint/2010/main" val="19066000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Using </a:t>
            </a:r>
            <a:r>
              <a:rPr lang="en-US" sz="4800" dirty="0" err="1" smtClean="0"/>
              <a:t>npm</a:t>
            </a:r>
            <a:r>
              <a:rPr lang="en-US" sz="4800" dirty="0" smtClean="0"/>
              <a:t> as a Build Tool</a:t>
            </a:r>
            <a:endParaRPr lang="en-US" sz="4800" dirty="0"/>
          </a:p>
        </p:txBody>
      </p:sp>
      <p:sp>
        <p:nvSpPr>
          <p:cNvPr id="3" name="Text Placeholder 2"/>
          <p:cNvSpPr>
            <a:spLocks noGrp="1"/>
          </p:cNvSpPr>
          <p:nvPr>
            <p:ph type="body" idx="1"/>
          </p:nvPr>
        </p:nvSpPr>
        <p:spPr/>
        <p:txBody>
          <a:bodyPr/>
          <a:lstStyle/>
          <a:p>
            <a:r>
              <a:rPr lang="en-US" dirty="0" smtClean="0"/>
              <a:t>Build Automation | </a:t>
            </a:r>
            <a:r>
              <a:rPr lang="en-US" dirty="0" err="1" smtClean="0"/>
              <a:t>npm</a:t>
            </a:r>
            <a:r>
              <a:rPr lang="en-US" dirty="0" smtClean="0"/>
              <a:t> scripts</a:t>
            </a:r>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16</a:t>
            </a:fld>
            <a:endParaRPr lang="en-US" dirty="0"/>
          </a:p>
        </p:txBody>
      </p:sp>
    </p:spTree>
    <p:extLst>
      <p:ext uri="{BB962C8B-B14F-4D97-AF65-F5344CB8AC3E}">
        <p14:creationId xmlns:p14="http://schemas.microsoft.com/office/powerpoint/2010/main" val="1541825502"/>
      </p:ext>
    </p:extLst>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Reactive Forms Binding</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code\demos\reactive-forms-binding</a:t>
            </a:r>
            <a:endParaRPr lang="en-US" dirty="0">
              <a:solidFill>
                <a:schemeClr val="bg2">
                  <a:lumMod val="50000"/>
                </a:schemeClr>
              </a:solidFill>
            </a:endParaRPr>
          </a:p>
          <a:p>
            <a:endParaRPr lang="en-US" dirty="0"/>
          </a:p>
        </p:txBody>
      </p:sp>
      <p:pic>
        <p:nvPicPr>
          <p:cNvPr id="4" name="Content Placeholder 3"/>
          <p:cNvPicPr>
            <a:picLocks noChangeAspect="1"/>
          </p:cNvPicPr>
          <p:nvPr/>
        </p:nvPicPr>
        <p:blipFill>
          <a:blip r:embed="rId3"/>
          <a:stretch>
            <a:fillRect/>
          </a:stretch>
        </p:blipFill>
        <p:spPr>
          <a:xfrm>
            <a:off x="831851" y="223130"/>
            <a:ext cx="6146800" cy="3289300"/>
          </a:xfrm>
          <a:prstGeom prst="rect">
            <a:avLst/>
          </a:prstGeom>
          <a:ln>
            <a:solidFill>
              <a:schemeClr val="accent3"/>
            </a:solidFill>
          </a:ln>
          <a:effectLst>
            <a:outerShdw blurRad="50800" dist="76200" dir="2700000" algn="tl" rotWithShape="0">
              <a:prstClr val="black">
                <a:alpha val="40000"/>
              </a:prstClr>
            </a:outerShdw>
          </a:effectLst>
        </p:spPr>
      </p:pic>
      <p:sp>
        <p:nvSpPr>
          <p:cNvPr id="5" name="Slide Number Placeholder 4"/>
          <p:cNvSpPr>
            <a:spLocks noGrp="1"/>
          </p:cNvSpPr>
          <p:nvPr>
            <p:ph type="sldNum" sz="quarter" idx="12"/>
          </p:nvPr>
        </p:nvSpPr>
        <p:spPr/>
        <p:txBody>
          <a:bodyPr/>
          <a:lstStyle/>
          <a:p>
            <a:fld id="{323DE9B6-CD69-2240-8AAD-0E79682D9385}" type="slidenum">
              <a:rPr lang="en-US" smtClean="0"/>
              <a:t>160</a:t>
            </a:fld>
            <a:endParaRPr lang="en-US" dirty="0"/>
          </a:p>
        </p:txBody>
      </p:sp>
    </p:spTree>
    <p:extLst>
      <p:ext uri="{BB962C8B-B14F-4D97-AF65-F5344CB8AC3E}">
        <p14:creationId xmlns:p14="http://schemas.microsoft.com/office/powerpoint/2010/main" val="17716480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454486"/>
          </a:xfrm>
        </p:spPr>
        <p:txBody>
          <a:bodyPr/>
          <a:lstStyle/>
          <a:p>
            <a:r>
              <a:rPr lang="en-US" sz="4400" dirty="0" smtClean="0"/>
              <a:t>Labs</a:t>
            </a:r>
            <a:endParaRPr lang="en-US" sz="4400" dirty="0"/>
          </a:p>
        </p:txBody>
      </p:sp>
      <p:sp>
        <p:nvSpPr>
          <p:cNvPr id="3" name="Text Placeholder 2"/>
          <p:cNvSpPr>
            <a:spLocks noGrp="1"/>
          </p:cNvSpPr>
          <p:nvPr>
            <p:ph type="body" idx="1"/>
          </p:nvPr>
        </p:nvSpPr>
        <p:spPr>
          <a:xfrm>
            <a:off x="831851" y="4164227"/>
            <a:ext cx="10515600" cy="1779373"/>
          </a:xfrm>
        </p:spPr>
        <p:txBody>
          <a:bodyPr>
            <a:normAutofit/>
          </a:bodyPr>
          <a:lstStyle/>
          <a:p>
            <a:r>
              <a:rPr lang="en-US" sz="2000" dirty="0"/>
              <a:t>Lab </a:t>
            </a:r>
            <a:r>
              <a:rPr lang="en-US" sz="2000" dirty="0" smtClean="0"/>
              <a:t>16: </a:t>
            </a:r>
            <a:r>
              <a:rPr lang="en-US" sz="2000" dirty="0"/>
              <a:t>Forms | </a:t>
            </a:r>
            <a:r>
              <a:rPr lang="en-US" sz="2000" dirty="0" smtClean="0"/>
              <a:t>Binding</a:t>
            </a:r>
          </a:p>
        </p:txBody>
      </p:sp>
      <p:sp>
        <p:nvSpPr>
          <p:cNvPr id="4" name="Slide Number Placeholder 3"/>
          <p:cNvSpPr>
            <a:spLocks noGrp="1"/>
          </p:cNvSpPr>
          <p:nvPr>
            <p:ph type="sldNum" sz="quarter" idx="12"/>
          </p:nvPr>
        </p:nvSpPr>
        <p:spPr/>
        <p:txBody>
          <a:bodyPr/>
          <a:lstStyle/>
          <a:p>
            <a:fld id="{323DE9B6-CD69-2240-8AAD-0E79682D9385}" type="slidenum">
              <a:rPr lang="en-US" smtClean="0"/>
              <a:t>161</a:t>
            </a:fld>
            <a:endParaRPr lang="en-US" dirty="0"/>
          </a:p>
        </p:txBody>
      </p:sp>
    </p:spTree>
    <p:extLst>
      <p:ext uri="{BB962C8B-B14F-4D97-AF65-F5344CB8AC3E}">
        <p14:creationId xmlns:p14="http://schemas.microsoft.com/office/powerpoint/2010/main" val="853988668"/>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Reactive Forms Validation</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code\demos\reactive-forms-validation</a:t>
            </a:r>
            <a:endParaRPr lang="en-US" dirty="0">
              <a:solidFill>
                <a:schemeClr val="bg2">
                  <a:lumMod val="50000"/>
                </a:schemeClr>
              </a:solidFill>
            </a:endParaRPr>
          </a:p>
          <a:p>
            <a:endParaRPr lang="en-US" dirty="0"/>
          </a:p>
        </p:txBody>
      </p:sp>
      <p:pic>
        <p:nvPicPr>
          <p:cNvPr id="6" name="Content Placeholder 3"/>
          <p:cNvPicPr>
            <a:picLocks noChangeAspect="1"/>
          </p:cNvPicPr>
          <p:nvPr/>
        </p:nvPicPr>
        <p:blipFill>
          <a:blip r:embed="rId3"/>
          <a:stretch>
            <a:fillRect/>
          </a:stretch>
        </p:blipFill>
        <p:spPr>
          <a:xfrm>
            <a:off x="831851" y="1084218"/>
            <a:ext cx="3326027" cy="2139444"/>
          </a:xfrm>
          <a:prstGeom prst="rect">
            <a:avLst/>
          </a:prstGeom>
          <a:ln>
            <a:solidFill>
              <a:schemeClr val="accent3"/>
            </a:solidFill>
          </a:ln>
          <a:effectLst>
            <a:outerShdw blurRad="50800" dist="76200" dir="2700000" algn="tl" rotWithShape="0">
              <a:prstClr val="black">
                <a:alpha val="40000"/>
              </a:prstClr>
            </a:outerShdw>
          </a:effectLst>
        </p:spPr>
      </p:pic>
      <p:sp>
        <p:nvSpPr>
          <p:cNvPr id="4" name="Slide Number Placeholder 3"/>
          <p:cNvSpPr>
            <a:spLocks noGrp="1"/>
          </p:cNvSpPr>
          <p:nvPr>
            <p:ph type="sldNum" sz="quarter" idx="12"/>
          </p:nvPr>
        </p:nvSpPr>
        <p:spPr/>
        <p:txBody>
          <a:bodyPr/>
          <a:lstStyle/>
          <a:p>
            <a:fld id="{323DE9B6-CD69-2240-8AAD-0E79682D9385}" type="slidenum">
              <a:rPr lang="en-US" smtClean="0"/>
              <a:t>162</a:t>
            </a:fld>
            <a:endParaRPr lang="en-US" dirty="0"/>
          </a:p>
        </p:txBody>
      </p:sp>
    </p:spTree>
    <p:extLst>
      <p:ext uri="{BB962C8B-B14F-4D97-AF65-F5344CB8AC3E}">
        <p14:creationId xmlns:p14="http://schemas.microsoft.com/office/powerpoint/2010/main" val="7058308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a:t>
            </a:r>
            <a:r>
              <a:rPr lang="en-US" dirty="0" err="1" smtClean="0"/>
              <a:t>ngClass</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a:t>
            </a:r>
            <a:r>
              <a:rPr lang="en-US" sz="1900" dirty="0" err="1" smtClean="0">
                <a:solidFill>
                  <a:schemeClr val="bg2">
                    <a:lumMod val="50000"/>
                  </a:schemeClr>
                </a:solidFill>
              </a:rPr>
              <a:t>ngClass</a:t>
            </a:r>
            <a:endParaRPr lang="en-US" dirty="0">
              <a:solidFill>
                <a:schemeClr val="bg2">
                  <a:lumMod val="50000"/>
                </a:schemeClr>
              </a:solidFill>
            </a:endParaRPr>
          </a:p>
          <a:p>
            <a:endParaRPr lang="en-US" dirty="0"/>
          </a:p>
        </p:txBody>
      </p:sp>
      <p:pic>
        <p:nvPicPr>
          <p:cNvPr id="5" name="Content Placeholder 5"/>
          <p:cNvPicPr>
            <a:picLocks noChangeAspect="1"/>
          </p:cNvPicPr>
          <p:nvPr/>
        </p:nvPicPr>
        <p:blipFill>
          <a:blip r:embed="rId3"/>
          <a:stretch>
            <a:fillRect/>
          </a:stretch>
        </p:blipFill>
        <p:spPr>
          <a:xfrm>
            <a:off x="831851" y="918371"/>
            <a:ext cx="5270500" cy="2438400"/>
          </a:xfrm>
          <a:prstGeom prst="rect">
            <a:avLst/>
          </a:prstGeom>
          <a:ln>
            <a:solidFill>
              <a:schemeClr val="accent3"/>
            </a:solidFill>
          </a:ln>
          <a:effectLst>
            <a:outerShdw blurRad="50800" dist="76200" dir="2700000" algn="tl" rotWithShape="0">
              <a:prstClr val="black">
                <a:alpha val="40000"/>
              </a:prstClr>
            </a:outerShdw>
          </a:effectLst>
        </p:spPr>
      </p:pic>
      <p:sp>
        <p:nvSpPr>
          <p:cNvPr id="11" name="TextBox 10"/>
          <p:cNvSpPr txBox="1"/>
          <p:nvPr/>
        </p:nvSpPr>
        <p:spPr>
          <a:xfrm>
            <a:off x="6865814" y="1682752"/>
            <a:ext cx="4072140"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en-US" dirty="0" smtClean="0"/>
              <a:t>Dynamically adds or removes CSS classes.</a:t>
            </a:r>
          </a:p>
        </p:txBody>
      </p:sp>
      <p:sp>
        <p:nvSpPr>
          <p:cNvPr id="4" name="Slide Number Placeholder 3"/>
          <p:cNvSpPr>
            <a:spLocks noGrp="1"/>
          </p:cNvSpPr>
          <p:nvPr>
            <p:ph type="sldNum" sz="quarter" idx="12"/>
          </p:nvPr>
        </p:nvSpPr>
        <p:spPr/>
        <p:txBody>
          <a:bodyPr/>
          <a:lstStyle/>
          <a:p>
            <a:fld id="{323DE9B6-CD69-2240-8AAD-0E79682D9385}" type="slidenum">
              <a:rPr lang="en-US" smtClean="0"/>
              <a:t>163</a:t>
            </a:fld>
            <a:endParaRPr lang="en-US" dirty="0"/>
          </a:p>
        </p:txBody>
      </p:sp>
    </p:spTree>
    <p:extLst>
      <p:ext uri="{BB962C8B-B14F-4D97-AF65-F5344CB8AC3E}">
        <p14:creationId xmlns:p14="http://schemas.microsoft.com/office/powerpoint/2010/main" val="13985106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454486"/>
          </a:xfrm>
        </p:spPr>
        <p:txBody>
          <a:bodyPr/>
          <a:lstStyle/>
          <a:p>
            <a:r>
              <a:rPr lang="en-US" sz="4400" dirty="0" smtClean="0"/>
              <a:t>Labs</a:t>
            </a:r>
            <a:endParaRPr lang="en-US" sz="4400" dirty="0"/>
          </a:p>
        </p:txBody>
      </p:sp>
      <p:sp>
        <p:nvSpPr>
          <p:cNvPr id="3" name="Text Placeholder 2"/>
          <p:cNvSpPr>
            <a:spLocks noGrp="1"/>
          </p:cNvSpPr>
          <p:nvPr>
            <p:ph type="body" idx="1"/>
          </p:nvPr>
        </p:nvSpPr>
        <p:spPr>
          <a:xfrm>
            <a:off x="831851" y="4164227"/>
            <a:ext cx="10515600" cy="1779373"/>
          </a:xfrm>
        </p:spPr>
        <p:txBody>
          <a:bodyPr>
            <a:normAutofit fontScale="77500" lnSpcReduction="20000"/>
          </a:bodyPr>
          <a:lstStyle/>
          <a:p>
            <a:r>
              <a:rPr lang="en-US" sz="2000" dirty="0"/>
              <a:t>Lab 16: Forms | Binding</a:t>
            </a:r>
          </a:p>
          <a:p>
            <a:r>
              <a:rPr lang="en-US" sz="2000" dirty="0" smtClean="0"/>
              <a:t>Lab 17: Forms | Saving</a:t>
            </a:r>
          </a:p>
          <a:p>
            <a:r>
              <a:rPr lang="en-US" sz="2000" dirty="0" smtClean="0"/>
              <a:t>Lab 18: Forms | Validation</a:t>
            </a:r>
          </a:p>
          <a:p>
            <a:r>
              <a:rPr lang="en-US" sz="2000" dirty="0" smtClean="0"/>
              <a:t>Attendees Hands-On</a:t>
            </a:r>
          </a:p>
          <a:p>
            <a:endParaRPr lang="en-US" sz="2000" dirty="0" smtClean="0"/>
          </a:p>
          <a:p>
            <a:r>
              <a:rPr lang="en-US" sz="2000" dirty="0" smtClean="0"/>
              <a:t>Lab 19: Forms | Refactor  (Instructor Walkthrough)</a:t>
            </a:r>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164</a:t>
            </a:fld>
            <a:endParaRPr lang="en-US" dirty="0"/>
          </a:p>
        </p:txBody>
      </p:sp>
    </p:spTree>
    <p:extLst>
      <p:ext uri="{BB962C8B-B14F-4D97-AF65-F5344CB8AC3E}">
        <p14:creationId xmlns:p14="http://schemas.microsoft.com/office/powerpoint/2010/main" val="1415691998"/>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Services</a:t>
            </a:r>
            <a:endParaRPr lang="en-US" dirty="0"/>
          </a:p>
        </p:txBody>
      </p:sp>
      <p:sp>
        <p:nvSpPr>
          <p:cNvPr id="3" name="Text Placeholder 2"/>
          <p:cNvSpPr>
            <a:spLocks noGrp="1"/>
          </p:cNvSpPr>
          <p:nvPr>
            <p:ph type="body" idx="1"/>
          </p:nvPr>
        </p:nvSpPr>
        <p:spPr/>
        <p:txBody>
          <a:bodyPr/>
          <a:lstStyle/>
          <a:p>
            <a:r>
              <a:rPr lang="en-US" dirty="0" smtClean="0"/>
              <a:t>Angular</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58906"/>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165</a:t>
            </a:fld>
            <a:endParaRPr lang="en-US" dirty="0"/>
          </a:p>
        </p:txBody>
      </p:sp>
    </p:spTree>
    <p:extLst>
      <p:ext uri="{BB962C8B-B14F-4D97-AF65-F5344CB8AC3E}">
        <p14:creationId xmlns:p14="http://schemas.microsoft.com/office/powerpoint/2010/main" val="795589354"/>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2176840" y="1713889"/>
            <a:ext cx="2421819" cy="2333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19" name="Rectangle 18"/>
          <p:cNvSpPr/>
          <p:nvPr/>
        </p:nvSpPr>
        <p:spPr>
          <a:xfrm>
            <a:off x="5468343" y="2756997"/>
            <a:ext cx="1164772" cy="9169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Service</a:t>
            </a:r>
            <a:endParaRPr lang="en-US" sz="1600" dirty="0"/>
          </a:p>
        </p:txBody>
      </p:sp>
      <p:sp>
        <p:nvSpPr>
          <p:cNvPr id="22" name="TextBox 21"/>
          <p:cNvSpPr txBox="1"/>
          <p:nvPr/>
        </p:nvSpPr>
        <p:spPr>
          <a:xfrm>
            <a:off x="2669833" y="272534"/>
            <a:ext cx="2596244" cy="800219"/>
          </a:xfrm>
          <a:prstGeom prst="rect">
            <a:avLst/>
          </a:prstGeom>
          <a:noFill/>
        </p:spPr>
        <p:txBody>
          <a:bodyPr wrap="square" rtlCol="0">
            <a:spAutoFit/>
          </a:bodyPr>
          <a:lstStyle/>
          <a:p>
            <a:r>
              <a:rPr lang="en-US" dirty="0" smtClean="0"/>
              <a:t>CLIENT</a:t>
            </a:r>
          </a:p>
          <a:p>
            <a:pPr marL="285750" indent="-285750">
              <a:buFont typeface="Arial" charset="0"/>
              <a:buChar char="•"/>
            </a:pPr>
            <a:r>
              <a:rPr lang="en-US" sz="1400" dirty="0" smtClean="0">
                <a:solidFill>
                  <a:schemeClr val="bg1">
                    <a:lumMod val="65000"/>
                  </a:schemeClr>
                </a:solidFill>
              </a:rPr>
              <a:t>Front-end</a:t>
            </a:r>
          </a:p>
          <a:p>
            <a:pPr marL="285750" indent="-285750">
              <a:buFont typeface="Arial" charset="0"/>
              <a:buChar char="•"/>
            </a:pPr>
            <a:r>
              <a:rPr lang="en-US" sz="1400" dirty="0" smtClean="0">
                <a:solidFill>
                  <a:schemeClr val="bg1">
                    <a:lumMod val="65000"/>
                  </a:schemeClr>
                </a:solidFill>
              </a:rPr>
              <a:t>JavaScript in browser</a:t>
            </a:r>
            <a:endParaRPr lang="en-US" sz="1400" dirty="0">
              <a:solidFill>
                <a:schemeClr val="bg1">
                  <a:lumMod val="65000"/>
                </a:schemeClr>
              </a:solidFill>
            </a:endParaRPr>
          </a:p>
        </p:txBody>
      </p:sp>
      <p:sp>
        <p:nvSpPr>
          <p:cNvPr id="25" name="TextBox 24"/>
          <p:cNvSpPr txBox="1"/>
          <p:nvPr/>
        </p:nvSpPr>
        <p:spPr>
          <a:xfrm>
            <a:off x="8895049" y="272534"/>
            <a:ext cx="2596244" cy="800219"/>
          </a:xfrm>
          <a:prstGeom prst="rect">
            <a:avLst/>
          </a:prstGeom>
          <a:noFill/>
        </p:spPr>
        <p:txBody>
          <a:bodyPr wrap="square" rtlCol="0">
            <a:spAutoFit/>
          </a:bodyPr>
          <a:lstStyle/>
          <a:p>
            <a:r>
              <a:rPr lang="en-US" dirty="0" smtClean="0"/>
              <a:t>SERVER</a:t>
            </a:r>
          </a:p>
          <a:p>
            <a:pPr marL="285750" indent="-285750">
              <a:buFont typeface="Arial" charset="0"/>
              <a:buChar char="•"/>
            </a:pPr>
            <a:r>
              <a:rPr lang="en-US" sz="1400" dirty="0" smtClean="0">
                <a:solidFill>
                  <a:schemeClr val="bg1">
                    <a:lumMod val="65000"/>
                  </a:schemeClr>
                </a:solidFill>
              </a:rPr>
              <a:t>Back-end</a:t>
            </a:r>
          </a:p>
          <a:p>
            <a:pPr marL="285750" indent="-285750">
              <a:buFont typeface="Arial" charset="0"/>
              <a:buChar char="•"/>
            </a:pPr>
            <a:r>
              <a:rPr lang="en-US" sz="1400" dirty="0" smtClean="0">
                <a:solidFill>
                  <a:schemeClr val="bg1">
                    <a:lumMod val="65000"/>
                  </a:schemeClr>
                </a:solidFill>
              </a:rPr>
              <a:t>Web/Application server</a:t>
            </a:r>
            <a:endParaRPr lang="en-US" sz="1400" dirty="0">
              <a:solidFill>
                <a:schemeClr val="bg1">
                  <a:lumMod val="65000"/>
                </a:schemeClr>
              </a:solidFill>
            </a:endParaRPr>
          </a:p>
        </p:txBody>
      </p:sp>
      <p:sp>
        <p:nvSpPr>
          <p:cNvPr id="31" name="TextBox 30"/>
          <p:cNvSpPr txBox="1"/>
          <p:nvPr/>
        </p:nvSpPr>
        <p:spPr>
          <a:xfrm>
            <a:off x="7160882" y="272534"/>
            <a:ext cx="2596244" cy="584775"/>
          </a:xfrm>
          <a:prstGeom prst="rect">
            <a:avLst/>
          </a:prstGeom>
          <a:noFill/>
        </p:spPr>
        <p:txBody>
          <a:bodyPr wrap="square" rtlCol="0">
            <a:spAutoFit/>
          </a:bodyPr>
          <a:lstStyle/>
          <a:p>
            <a:r>
              <a:rPr lang="en-US" dirty="0" smtClean="0"/>
              <a:t>NETWORK</a:t>
            </a:r>
          </a:p>
          <a:p>
            <a:r>
              <a:rPr lang="en-US" sz="1400" dirty="0" smtClean="0">
                <a:solidFill>
                  <a:schemeClr val="bg1">
                    <a:lumMod val="65000"/>
                  </a:schemeClr>
                </a:solidFill>
              </a:rPr>
              <a:t>(HTTP)</a:t>
            </a:r>
            <a:endParaRPr lang="en-US" sz="1400" dirty="0">
              <a:solidFill>
                <a:schemeClr val="bg1">
                  <a:lumMod val="65000"/>
                </a:schemeClr>
              </a:solidFill>
            </a:endParaRPr>
          </a:p>
        </p:txBody>
      </p:sp>
      <p:sp>
        <p:nvSpPr>
          <p:cNvPr id="41" name="Left Bracket 40"/>
          <p:cNvSpPr/>
          <p:nvPr/>
        </p:nvSpPr>
        <p:spPr>
          <a:xfrm rot="5400000">
            <a:off x="3559631" y="-1896959"/>
            <a:ext cx="45719" cy="6287726"/>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p:cNvSpPr txBox="1"/>
          <p:nvPr/>
        </p:nvSpPr>
        <p:spPr>
          <a:xfrm>
            <a:off x="2667126" y="1224044"/>
            <a:ext cx="3592384" cy="338554"/>
          </a:xfrm>
          <a:prstGeom prst="rect">
            <a:avLst/>
          </a:prstGeom>
          <a:noFill/>
        </p:spPr>
        <p:txBody>
          <a:bodyPr wrap="square" rtlCol="0">
            <a:spAutoFit/>
          </a:bodyPr>
          <a:lstStyle/>
          <a:p>
            <a:r>
              <a:rPr lang="en-US" sz="1600" dirty="0" smtClean="0">
                <a:solidFill>
                  <a:schemeClr val="bg1">
                    <a:lumMod val="50000"/>
                  </a:schemeClr>
                </a:solidFill>
              </a:rPr>
              <a:t>Angular</a:t>
            </a:r>
            <a:endParaRPr lang="en-US" sz="1600" dirty="0">
              <a:solidFill>
                <a:schemeClr val="bg1">
                  <a:lumMod val="50000"/>
                </a:schemeClr>
              </a:solidFill>
            </a:endParaRPr>
          </a:p>
        </p:txBody>
      </p:sp>
      <p:sp>
        <p:nvSpPr>
          <p:cNvPr id="43" name="Rectangle 42"/>
          <p:cNvSpPr/>
          <p:nvPr/>
        </p:nvSpPr>
        <p:spPr>
          <a:xfrm>
            <a:off x="2750678" y="2172355"/>
            <a:ext cx="1655511"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4" name="Rectangle 43"/>
          <p:cNvSpPr/>
          <p:nvPr/>
        </p:nvSpPr>
        <p:spPr>
          <a:xfrm>
            <a:off x="3042026" y="2726821"/>
            <a:ext cx="1249978" cy="7672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5" name="Rectangle 44"/>
          <p:cNvSpPr/>
          <p:nvPr/>
        </p:nvSpPr>
        <p:spPr>
          <a:xfrm>
            <a:off x="2254863" y="2172355"/>
            <a:ext cx="409456"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algn="ctr"/>
            <a:r>
              <a:rPr lang="en-US" sz="1600" dirty="0" smtClean="0"/>
              <a:t>Component</a:t>
            </a:r>
            <a:endParaRPr lang="en-US" sz="1600" dirty="0"/>
          </a:p>
        </p:txBody>
      </p:sp>
      <p:sp>
        <p:nvSpPr>
          <p:cNvPr id="47" name="Rectangle 46"/>
          <p:cNvSpPr/>
          <p:nvPr/>
        </p:nvSpPr>
        <p:spPr>
          <a:xfrm>
            <a:off x="4445921" y="43044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8" name="Rectangle 47"/>
          <p:cNvSpPr/>
          <p:nvPr/>
        </p:nvSpPr>
        <p:spPr>
          <a:xfrm>
            <a:off x="4598321" y="44568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9" name="Rectangle 48"/>
          <p:cNvSpPr/>
          <p:nvPr/>
        </p:nvSpPr>
        <p:spPr>
          <a:xfrm>
            <a:off x="4750721" y="46092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51" name="Right Arrow 50"/>
          <p:cNvSpPr/>
          <p:nvPr/>
        </p:nvSpPr>
        <p:spPr>
          <a:xfrm rot="10800000">
            <a:off x="4701603" y="3193687"/>
            <a:ext cx="678622"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ight Arrow 51"/>
          <p:cNvSpPr/>
          <p:nvPr/>
        </p:nvSpPr>
        <p:spPr>
          <a:xfrm>
            <a:off x="4750721" y="2751812"/>
            <a:ext cx="678622"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Connector 53"/>
          <p:cNvCxnSpPr>
            <a:stCxn id="47" idx="0"/>
          </p:cNvCxnSpPr>
          <p:nvPr/>
        </p:nvCxnSpPr>
        <p:spPr>
          <a:xfrm flipV="1">
            <a:off x="4994561" y="3041287"/>
            <a:ext cx="0" cy="1263160"/>
          </a:xfrm>
          <a:prstGeom prst="line">
            <a:avLst/>
          </a:prstGeom>
        </p:spPr>
        <p:style>
          <a:lnRef idx="1">
            <a:schemeClr val="accent1"/>
          </a:lnRef>
          <a:fillRef idx="0">
            <a:schemeClr val="accent1"/>
          </a:fillRef>
          <a:effectRef idx="0">
            <a:schemeClr val="accent1"/>
          </a:effectRef>
          <a:fontRef idx="minor">
            <a:schemeClr val="tx1"/>
          </a:fontRef>
        </p:style>
      </p:cxnSp>
      <p:sp>
        <p:nvSpPr>
          <p:cNvPr id="57" name="Folded Corner 56"/>
          <p:cNvSpPr/>
          <p:nvPr/>
        </p:nvSpPr>
        <p:spPr>
          <a:xfrm>
            <a:off x="2513952" y="45498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713220" y="5576341"/>
            <a:ext cx="184731" cy="369332"/>
          </a:xfrm>
          <a:prstGeom prst="rect">
            <a:avLst/>
          </a:prstGeom>
          <a:noFill/>
        </p:spPr>
        <p:txBody>
          <a:bodyPr wrap="none" rtlCol="0">
            <a:spAutoFit/>
          </a:bodyPr>
          <a:lstStyle/>
          <a:p>
            <a:endParaRPr lang="en-US" dirty="0"/>
          </a:p>
        </p:txBody>
      </p:sp>
      <p:sp>
        <p:nvSpPr>
          <p:cNvPr id="56" name="Folded Corner 55"/>
          <p:cNvSpPr/>
          <p:nvPr/>
        </p:nvSpPr>
        <p:spPr>
          <a:xfrm>
            <a:off x="2382937" y="4355623"/>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olded Corner 61"/>
          <p:cNvSpPr/>
          <p:nvPr/>
        </p:nvSpPr>
        <p:spPr>
          <a:xfrm>
            <a:off x="2666352" y="47022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olded Corner 62"/>
          <p:cNvSpPr/>
          <p:nvPr/>
        </p:nvSpPr>
        <p:spPr>
          <a:xfrm>
            <a:off x="2818752" y="4854616"/>
            <a:ext cx="1314286" cy="1292026"/>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922203" y="4939733"/>
            <a:ext cx="1489624" cy="1015663"/>
          </a:xfrm>
          <a:prstGeom prst="rect">
            <a:avLst/>
          </a:prstGeom>
          <a:noFill/>
        </p:spPr>
        <p:txBody>
          <a:bodyPr wrap="square" rtlCol="0">
            <a:spAutoFit/>
          </a:bodyPr>
          <a:lstStyle/>
          <a:p>
            <a:r>
              <a:rPr lang="en-US" dirty="0" smtClean="0"/>
              <a:t>Templates</a:t>
            </a:r>
          </a:p>
          <a:p>
            <a:r>
              <a:rPr lang="en-US" sz="1400" dirty="0" smtClean="0"/>
              <a:t>&lt;div&gt;</a:t>
            </a:r>
          </a:p>
          <a:p>
            <a:r>
              <a:rPr lang="en-US" sz="1400" dirty="0" smtClean="0"/>
              <a:t>{{ template}}</a:t>
            </a:r>
          </a:p>
          <a:p>
            <a:r>
              <a:rPr lang="en-US" sz="1400" dirty="0" smtClean="0"/>
              <a:t>&lt;/div&gt;</a:t>
            </a:r>
            <a:endParaRPr lang="en-US" sz="1400" dirty="0"/>
          </a:p>
        </p:txBody>
      </p:sp>
      <p:cxnSp>
        <p:nvCxnSpPr>
          <p:cNvPr id="7" name="Straight Arrow Connector 6"/>
          <p:cNvCxnSpPr>
            <a:stCxn id="63" idx="0"/>
          </p:cNvCxnSpPr>
          <p:nvPr/>
        </p:nvCxnSpPr>
        <p:spPr>
          <a:xfrm flipV="1">
            <a:off x="3475895" y="3147928"/>
            <a:ext cx="0" cy="1706688"/>
          </a:xfrm>
          <a:prstGeom prst="straightConnector1">
            <a:avLst/>
          </a:prstGeom>
          <a:ln w="539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2897951" y="2518348"/>
            <a:ext cx="24252" cy="2166374"/>
          </a:xfrm>
          <a:prstGeom prst="straightConnector1">
            <a:avLst/>
          </a:prstGeom>
          <a:ln w="53975"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5266077" y="5444107"/>
            <a:ext cx="5397101" cy="1446550"/>
          </a:xfrm>
          <a:prstGeom prst="rect">
            <a:avLst/>
          </a:prstGeom>
          <a:noFill/>
        </p:spPr>
        <p:txBody>
          <a:bodyPr wrap="square" rtlCol="0">
            <a:spAutoFit/>
          </a:bodyPr>
          <a:lstStyle/>
          <a:p>
            <a:r>
              <a:rPr lang="en-US" sz="4400" dirty="0" smtClean="0"/>
              <a:t>Architecture Diagram: Services</a:t>
            </a:r>
            <a:endParaRPr lang="en-US" sz="4400" dirty="0"/>
          </a:p>
        </p:txBody>
      </p:sp>
      <p:cxnSp>
        <p:nvCxnSpPr>
          <p:cNvPr id="30" name="Straight Connector 29"/>
          <p:cNvCxnSpPr/>
          <p:nvPr/>
        </p:nvCxnSpPr>
        <p:spPr>
          <a:xfrm>
            <a:off x="7000244" y="32657"/>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8435903" y="280"/>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323DE9B6-CD69-2240-8AAD-0E79682D9385}" type="slidenum">
              <a:rPr lang="en-US" smtClean="0"/>
              <a:t>166</a:t>
            </a:fld>
            <a:endParaRPr lang="en-US" dirty="0"/>
          </a:p>
        </p:txBody>
      </p:sp>
    </p:spTree>
    <p:extLst>
      <p:ext uri="{BB962C8B-B14F-4D97-AF65-F5344CB8AC3E}">
        <p14:creationId xmlns:p14="http://schemas.microsoft.com/office/powerpoint/2010/main" val="1866652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ppt_x"/>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4"/>
                                        </p:tgtEl>
                                        <p:attrNameLst>
                                          <p:attrName>style.visibility</p:attrName>
                                        </p:attrNameLst>
                                      </p:cBhvr>
                                      <p:to>
                                        <p:strVal val="visible"/>
                                      </p:to>
                                    </p:set>
                                    <p:anim calcmode="lin" valueType="num">
                                      <p:cBhvr additive="base">
                                        <p:cTn id="11" dur="500" fill="hold"/>
                                        <p:tgtEl>
                                          <p:spTgt spid="54"/>
                                        </p:tgtEl>
                                        <p:attrNameLst>
                                          <p:attrName>ppt_x</p:attrName>
                                        </p:attrNameLst>
                                      </p:cBhvr>
                                      <p:tavLst>
                                        <p:tav tm="0">
                                          <p:val>
                                            <p:strVal val="#ppt_x"/>
                                          </p:val>
                                        </p:tav>
                                        <p:tav tm="100000">
                                          <p:val>
                                            <p:strVal val="#ppt_x"/>
                                          </p:val>
                                        </p:tav>
                                      </p:tavLst>
                                    </p:anim>
                                    <p:anim calcmode="lin" valueType="num">
                                      <p:cBhvr additive="base">
                                        <p:cTn id="12" dur="500" fill="hold"/>
                                        <p:tgtEl>
                                          <p:spTgt spid="5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500" fill="hold"/>
                                        <p:tgtEl>
                                          <p:spTgt spid="51"/>
                                        </p:tgtEl>
                                        <p:attrNameLst>
                                          <p:attrName>ppt_x</p:attrName>
                                        </p:attrNameLst>
                                      </p:cBhvr>
                                      <p:tavLst>
                                        <p:tav tm="0">
                                          <p:val>
                                            <p:strVal val="#ppt_x"/>
                                          </p:val>
                                        </p:tav>
                                        <p:tav tm="100000">
                                          <p:val>
                                            <p:strVal val="#ppt_x"/>
                                          </p:val>
                                        </p:tav>
                                      </p:tavLst>
                                    </p:anim>
                                    <p:anim calcmode="lin" valueType="num">
                                      <p:cBhvr additive="base">
                                        <p:cTn id="16" dur="500" fill="hold"/>
                                        <p:tgtEl>
                                          <p:spTgt spid="5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51" grpId="0" animBg="1"/>
      <p:bldP spid="52" grpId="0" animBg="1"/>
    </p:bld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t>
            </a:r>
            <a:r>
              <a:rPr lang="en-US" smtClean="0"/>
              <a:t>a Service</a:t>
            </a:r>
            <a:r>
              <a:rPr lang="en-US" dirty="0" smtClean="0"/>
              <a:t>?</a:t>
            </a:r>
            <a:endParaRPr lang="en-US" dirty="0"/>
          </a:p>
        </p:txBody>
      </p:sp>
      <p:sp>
        <p:nvSpPr>
          <p:cNvPr id="3" name="Content Placeholder 2"/>
          <p:cNvSpPr>
            <a:spLocks noGrp="1"/>
          </p:cNvSpPr>
          <p:nvPr>
            <p:ph idx="1"/>
          </p:nvPr>
        </p:nvSpPr>
        <p:spPr/>
        <p:txBody>
          <a:bodyPr>
            <a:normAutofit/>
          </a:bodyPr>
          <a:lstStyle/>
          <a:p>
            <a:r>
              <a:rPr lang="en-US" i="1" dirty="0"/>
              <a:t>Service</a:t>
            </a:r>
            <a:r>
              <a:rPr lang="en-US" dirty="0"/>
              <a:t> is a broad </a:t>
            </a:r>
            <a:r>
              <a:rPr lang="en-US" dirty="0" smtClean="0"/>
              <a:t>category, almost </a:t>
            </a:r>
            <a:r>
              <a:rPr lang="en-US" dirty="0"/>
              <a:t>anything can be a </a:t>
            </a:r>
            <a:r>
              <a:rPr lang="en-US" dirty="0" smtClean="0"/>
              <a:t>service</a:t>
            </a:r>
          </a:p>
          <a:p>
            <a:r>
              <a:rPr lang="en-US" dirty="0" smtClean="0"/>
              <a:t>A </a:t>
            </a:r>
            <a:r>
              <a:rPr lang="en-US" dirty="0"/>
              <a:t>service is typically a class </a:t>
            </a:r>
            <a:r>
              <a:rPr lang="en-US" dirty="0" smtClean="0"/>
              <a:t>with a </a:t>
            </a:r>
            <a:r>
              <a:rPr lang="en-US" dirty="0"/>
              <a:t>narrow, well-defined </a:t>
            </a:r>
            <a:r>
              <a:rPr lang="en-US" dirty="0" smtClean="0"/>
              <a:t>purpose</a:t>
            </a:r>
          </a:p>
          <a:p>
            <a:r>
              <a:rPr lang="en-US" dirty="0" smtClean="0"/>
              <a:t>It </a:t>
            </a:r>
            <a:r>
              <a:rPr lang="en-US" dirty="0"/>
              <a:t>should do something specific and do it </a:t>
            </a:r>
            <a:r>
              <a:rPr lang="en-US" dirty="0" smtClean="0"/>
              <a:t>well</a:t>
            </a:r>
          </a:p>
        </p:txBody>
      </p:sp>
      <p:sp>
        <p:nvSpPr>
          <p:cNvPr id="4" name="Slide Number Placeholder 3"/>
          <p:cNvSpPr>
            <a:spLocks noGrp="1"/>
          </p:cNvSpPr>
          <p:nvPr>
            <p:ph type="sldNum" sz="quarter" idx="12"/>
          </p:nvPr>
        </p:nvSpPr>
        <p:spPr/>
        <p:txBody>
          <a:bodyPr/>
          <a:lstStyle/>
          <a:p>
            <a:fld id="{E5454087-695C-AC43-AA7F-3C3895E55714}" type="slidenum">
              <a:rPr lang="en-US" smtClean="0"/>
              <a:t>167</a:t>
            </a:fld>
            <a:endParaRPr lang="en-US" dirty="0"/>
          </a:p>
        </p:txBody>
      </p:sp>
    </p:spTree>
    <p:extLst>
      <p:ext uri="{BB962C8B-B14F-4D97-AF65-F5344CB8AC3E}">
        <p14:creationId xmlns:p14="http://schemas.microsoft.com/office/powerpoint/2010/main" val="875563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Service</a:t>
            </a:r>
            <a:r>
              <a:rPr lang="en-US" dirty="0"/>
              <a:t> </a:t>
            </a:r>
            <a:r>
              <a:rPr lang="en-US" dirty="0" smtClean="0"/>
              <a:t>Compared to Component</a:t>
            </a:r>
            <a:endParaRPr lang="en-US" dirty="0"/>
          </a:p>
        </p:txBody>
      </p:sp>
      <p:sp>
        <p:nvSpPr>
          <p:cNvPr id="3" name="Content Placeholder 2"/>
          <p:cNvSpPr>
            <a:spLocks noGrp="1"/>
          </p:cNvSpPr>
          <p:nvPr>
            <p:ph idx="1"/>
          </p:nvPr>
        </p:nvSpPr>
        <p:spPr/>
        <p:txBody>
          <a:bodyPr>
            <a:normAutofit/>
          </a:bodyPr>
          <a:lstStyle/>
          <a:p>
            <a:r>
              <a:rPr lang="en-US" dirty="0" smtClean="0"/>
              <a:t>By </a:t>
            </a:r>
            <a:r>
              <a:rPr lang="en-US" dirty="0"/>
              <a:t>separating a component's view-related functionality from other kinds of processing, you can make your component classes lean and efficient</a:t>
            </a:r>
            <a:r>
              <a:rPr lang="en-US" dirty="0" smtClean="0"/>
              <a:t>.</a:t>
            </a:r>
          </a:p>
          <a:p>
            <a:r>
              <a:rPr lang="en-US" dirty="0"/>
              <a:t>Ideally, </a:t>
            </a:r>
            <a:r>
              <a:rPr lang="en-US" dirty="0" smtClean="0"/>
              <a:t>a </a:t>
            </a:r>
            <a:r>
              <a:rPr lang="en-US" dirty="0"/>
              <a:t>component's job is to enable the user experience and nothing more. </a:t>
            </a:r>
            <a:endParaRPr lang="en-US" dirty="0" smtClean="0"/>
          </a:p>
          <a:p>
            <a:r>
              <a:rPr lang="en-US" dirty="0"/>
              <a:t>A component can delegate certain tasks to services, such as fetching data from the server, validating user input, or logging directly to the console. By defining such processing tasks in an </a:t>
            </a:r>
            <a:r>
              <a:rPr lang="en-US" i="1" dirty="0"/>
              <a:t>injectable service class</a:t>
            </a:r>
            <a:r>
              <a:rPr lang="en-US" dirty="0"/>
              <a:t>, you make those tasks available to any component. </a:t>
            </a:r>
          </a:p>
        </p:txBody>
      </p:sp>
      <p:sp>
        <p:nvSpPr>
          <p:cNvPr id="4" name="Slide Number Placeholder 3"/>
          <p:cNvSpPr>
            <a:spLocks noGrp="1"/>
          </p:cNvSpPr>
          <p:nvPr>
            <p:ph type="sldNum" sz="quarter" idx="12"/>
          </p:nvPr>
        </p:nvSpPr>
        <p:spPr/>
        <p:txBody>
          <a:bodyPr/>
          <a:lstStyle/>
          <a:p>
            <a:fld id="{E5454087-695C-AC43-AA7F-3C3895E55714}" type="slidenum">
              <a:rPr lang="en-US" smtClean="0"/>
              <a:t>168</a:t>
            </a:fld>
            <a:endParaRPr lang="en-US" dirty="0"/>
          </a:p>
        </p:txBody>
      </p:sp>
    </p:spTree>
    <p:extLst>
      <p:ext uri="{BB962C8B-B14F-4D97-AF65-F5344CB8AC3E}">
        <p14:creationId xmlns:p14="http://schemas.microsoft.com/office/powerpoint/2010/main" val="193881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Service</a:t>
            </a:r>
            <a:br>
              <a:rPr lang="en-US" dirty="0" smtClean="0"/>
            </a:br>
            <a:r>
              <a:rPr lang="en-US" sz="3200" dirty="0" err="1">
                <a:solidFill>
                  <a:srgbClr val="5B9BD5"/>
                </a:solidFill>
              </a:rPr>
              <a:t>project.service.ts</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fontScale="85000" lnSpcReduction="20000"/>
          </a:bodyPr>
          <a:lstStyle/>
          <a:p>
            <a:pPr marL="0" indent="0">
              <a:buNone/>
            </a:pPr>
            <a:r>
              <a:rPr lang="en-US" sz="1800" dirty="0">
                <a:solidFill>
                  <a:srgbClr val="7B30D0"/>
                </a:solidFill>
                <a:latin typeface="Fira Code iScript" charset="0"/>
              </a:rPr>
              <a:t>import</a:t>
            </a:r>
            <a:r>
              <a:rPr lang="en-US" sz="1800" dirty="0">
                <a:solidFill>
                  <a:srgbClr val="236EBF"/>
                </a:solidFill>
                <a:latin typeface="Fira Code iScript" charset="0"/>
              </a:rPr>
              <a:t> { </a:t>
            </a:r>
            <a:r>
              <a:rPr lang="en-US" sz="1800" dirty="0">
                <a:solidFill>
                  <a:srgbClr val="2F86D2"/>
                </a:solidFill>
                <a:latin typeface="Fira Code iScript" charset="0"/>
              </a:rPr>
              <a:t>Injectable</a:t>
            </a:r>
            <a:r>
              <a:rPr lang="en-US" sz="1800" dirty="0">
                <a:solidFill>
                  <a:srgbClr val="236EBF"/>
                </a:solidFill>
                <a:latin typeface="Fira Code iScript" charset="0"/>
              </a:rPr>
              <a:t> } </a:t>
            </a:r>
            <a:r>
              <a:rPr lang="en-US" sz="1800" dirty="0">
                <a:solidFill>
                  <a:srgbClr val="7B30D0"/>
                </a:solidFill>
                <a:latin typeface="Fira Code iScript" charset="0"/>
              </a:rPr>
              <a:t>from</a:t>
            </a:r>
            <a:r>
              <a:rPr lang="en-US" sz="1800" dirty="0">
                <a:solidFill>
                  <a:srgbClr val="236EBF"/>
                </a:solidFill>
                <a:latin typeface="Fira Code iScript" charset="0"/>
              </a:rPr>
              <a:t> </a:t>
            </a:r>
            <a:r>
              <a:rPr lang="en-US" sz="1800" dirty="0">
                <a:solidFill>
                  <a:srgbClr val="A44185"/>
                </a:solidFill>
                <a:latin typeface="Fira Code iScript" charset="0"/>
              </a:rPr>
              <a:t>'@angular/core'</a:t>
            </a: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import</a:t>
            </a:r>
            <a:r>
              <a:rPr lang="en-US" sz="1800" dirty="0">
                <a:solidFill>
                  <a:srgbClr val="236EBF"/>
                </a:solidFill>
                <a:latin typeface="Fira Code iScript" charset="0"/>
              </a:rPr>
              <a:t> { </a:t>
            </a:r>
            <a:r>
              <a:rPr lang="en-US" sz="1800" dirty="0">
                <a:solidFill>
                  <a:srgbClr val="2F86D2"/>
                </a:solidFill>
                <a:latin typeface="Fira Code iScript" charset="0"/>
              </a:rPr>
              <a:t>Observable</a:t>
            </a:r>
            <a:r>
              <a:rPr lang="en-US" sz="1800" dirty="0">
                <a:solidFill>
                  <a:srgbClr val="236EBF"/>
                </a:solidFill>
                <a:latin typeface="Fira Code iScript" charset="0"/>
              </a:rPr>
              <a:t>, </a:t>
            </a:r>
            <a:r>
              <a:rPr lang="en-US" sz="1800" dirty="0">
                <a:solidFill>
                  <a:srgbClr val="2F86D2"/>
                </a:solidFill>
                <a:latin typeface="Fira Code iScript" charset="0"/>
              </a:rPr>
              <a:t>of</a:t>
            </a:r>
            <a:r>
              <a:rPr lang="en-US" sz="1800" dirty="0">
                <a:solidFill>
                  <a:srgbClr val="236EBF"/>
                </a:solidFill>
                <a:latin typeface="Fira Code iScript" charset="0"/>
              </a:rPr>
              <a:t> } </a:t>
            </a:r>
            <a:r>
              <a:rPr lang="en-US" sz="1800" dirty="0">
                <a:solidFill>
                  <a:srgbClr val="7B30D0"/>
                </a:solidFill>
                <a:latin typeface="Fira Code iScript" charset="0"/>
              </a:rPr>
              <a:t>from</a:t>
            </a:r>
            <a:r>
              <a:rPr lang="en-US" sz="1800" dirty="0">
                <a:solidFill>
                  <a:srgbClr val="236EBF"/>
                </a:solidFill>
                <a:latin typeface="Fira Code iScript" charset="0"/>
              </a:rPr>
              <a:t> </a:t>
            </a:r>
            <a:r>
              <a:rPr lang="en-US" sz="1800" dirty="0">
                <a:solidFill>
                  <a:srgbClr val="A44185"/>
                </a:solidFill>
                <a:latin typeface="Fira Code iScript" charset="0"/>
              </a:rPr>
              <a:t>'</a:t>
            </a:r>
            <a:r>
              <a:rPr lang="en-US" sz="1800" dirty="0" err="1">
                <a:solidFill>
                  <a:srgbClr val="A44185"/>
                </a:solidFill>
                <a:latin typeface="Fira Code iScript" charset="0"/>
              </a:rPr>
              <a:t>rxjs</a:t>
            </a:r>
            <a:r>
              <a:rPr lang="en-US" sz="1800" dirty="0">
                <a:solidFill>
                  <a:srgbClr val="A44185"/>
                </a:solidFill>
                <a:latin typeface="Fira Code iScript" charset="0"/>
              </a:rPr>
              <a:t>'</a:t>
            </a: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import</a:t>
            </a:r>
            <a:r>
              <a:rPr lang="en-US" sz="1800" dirty="0">
                <a:solidFill>
                  <a:srgbClr val="236EBF"/>
                </a:solidFill>
                <a:latin typeface="Fira Code iScript" charset="0"/>
              </a:rPr>
              <a:t> { </a:t>
            </a:r>
            <a:r>
              <a:rPr lang="en-US" sz="1800" dirty="0">
                <a:solidFill>
                  <a:srgbClr val="2F86D2"/>
                </a:solidFill>
                <a:latin typeface="Fira Code iScript" charset="0"/>
              </a:rPr>
              <a:t>Project</a:t>
            </a:r>
            <a:r>
              <a:rPr lang="en-US" sz="1800" dirty="0">
                <a:solidFill>
                  <a:srgbClr val="236EBF"/>
                </a:solidFill>
                <a:latin typeface="Fira Code iScript" charset="0"/>
              </a:rPr>
              <a:t> } </a:t>
            </a:r>
            <a:r>
              <a:rPr lang="en-US" sz="1800" dirty="0">
                <a:solidFill>
                  <a:srgbClr val="7B30D0"/>
                </a:solidFill>
                <a:latin typeface="Fira Code iScript" charset="0"/>
              </a:rPr>
              <a:t>from</a:t>
            </a:r>
            <a:r>
              <a:rPr lang="en-US" sz="1800" dirty="0">
                <a:solidFill>
                  <a:srgbClr val="236EBF"/>
                </a:solidFill>
                <a:latin typeface="Fira Code iScript" charset="0"/>
              </a:rPr>
              <a:t> </a:t>
            </a:r>
            <a:r>
              <a:rPr lang="en-US" sz="1800" dirty="0">
                <a:solidFill>
                  <a:srgbClr val="A44185"/>
                </a:solidFill>
                <a:latin typeface="Fira Code iScript" charset="0"/>
              </a:rPr>
              <a:t>'./</a:t>
            </a:r>
            <a:r>
              <a:rPr lang="en-US" sz="1800" dirty="0" err="1">
                <a:solidFill>
                  <a:srgbClr val="A44185"/>
                </a:solidFill>
                <a:latin typeface="Fira Code iScript" charset="0"/>
              </a:rPr>
              <a:t>project.model</a:t>
            </a:r>
            <a:r>
              <a:rPr lang="en-US" sz="1800" dirty="0">
                <a:solidFill>
                  <a:srgbClr val="A44185"/>
                </a:solidFill>
                <a:latin typeface="Fira Code iScript" charset="0"/>
              </a:rPr>
              <a:t>'</a:t>
            </a: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import</a:t>
            </a:r>
            <a:r>
              <a:rPr lang="en-US" sz="1800" dirty="0">
                <a:solidFill>
                  <a:srgbClr val="236EBF"/>
                </a:solidFill>
                <a:latin typeface="Fira Code iScript" charset="0"/>
              </a:rPr>
              <a:t> { </a:t>
            </a:r>
            <a:r>
              <a:rPr lang="en-US" sz="1800" dirty="0">
                <a:solidFill>
                  <a:srgbClr val="2F86D2"/>
                </a:solidFill>
                <a:latin typeface="Fira Code iScript" charset="0"/>
              </a:rPr>
              <a:t>PROJECTS</a:t>
            </a:r>
            <a:r>
              <a:rPr lang="en-US" sz="1800" dirty="0">
                <a:solidFill>
                  <a:srgbClr val="236EBF"/>
                </a:solidFill>
                <a:latin typeface="Fira Code iScript" charset="0"/>
              </a:rPr>
              <a:t> } </a:t>
            </a:r>
            <a:r>
              <a:rPr lang="en-US" sz="1800" dirty="0">
                <a:solidFill>
                  <a:srgbClr val="7B30D0"/>
                </a:solidFill>
                <a:latin typeface="Fira Code iScript" charset="0"/>
              </a:rPr>
              <a:t>from</a:t>
            </a:r>
            <a:r>
              <a:rPr lang="en-US" sz="1800" dirty="0">
                <a:solidFill>
                  <a:srgbClr val="236EBF"/>
                </a:solidFill>
                <a:latin typeface="Fira Code iScript" charset="0"/>
              </a:rPr>
              <a:t> </a:t>
            </a:r>
            <a:r>
              <a:rPr lang="en-US" sz="1800" dirty="0">
                <a:solidFill>
                  <a:srgbClr val="A44185"/>
                </a:solidFill>
                <a:latin typeface="Fira Code iScript" charset="0"/>
              </a:rPr>
              <a:t>'./mock-projects'</a:t>
            </a:r>
            <a:r>
              <a:rPr lang="en-US" sz="1800" dirty="0">
                <a:solidFill>
                  <a:srgbClr val="236EBF"/>
                </a:solidFill>
                <a:latin typeface="Fira Code iScript" charset="0"/>
              </a:rPr>
              <a:t>;</a:t>
            </a:r>
          </a:p>
          <a:p>
            <a:pPr marL="0" indent="0">
              <a:buNone/>
            </a:pPr>
            <a:r>
              <a:rPr lang="en-US" sz="1800" dirty="0">
                <a:solidFill>
                  <a:srgbClr val="236EBF"/>
                </a:solidFill>
                <a:latin typeface="Fira Code iScript" charset="0"/>
              </a:rPr>
              <a:t/>
            </a:r>
            <a:br>
              <a:rPr lang="en-US" sz="1800" dirty="0">
                <a:solidFill>
                  <a:srgbClr val="236EBF"/>
                </a:solidFill>
                <a:latin typeface="Fira Code iScript" charset="0"/>
              </a:rPr>
            </a:br>
            <a:r>
              <a:rPr lang="en-US" sz="1800" dirty="0">
                <a:solidFill>
                  <a:srgbClr val="236EBF"/>
                </a:solidFill>
                <a:latin typeface="Fira Code iScript" charset="0"/>
              </a:rPr>
              <a:t>@</a:t>
            </a:r>
            <a:r>
              <a:rPr lang="en-US" sz="1800" dirty="0">
                <a:solidFill>
                  <a:srgbClr val="B1108E"/>
                </a:solidFill>
                <a:latin typeface="Fira Code iScript" charset="0"/>
              </a:rPr>
              <a:t>Injectable</a:t>
            </a:r>
            <a:r>
              <a:rPr lang="en-US" sz="1800" dirty="0">
                <a:solidFill>
                  <a:srgbClr val="236EBF"/>
                </a:solidFill>
                <a:latin typeface="Fira Code iScript" charset="0"/>
              </a:rPr>
              <a:t>({</a:t>
            </a:r>
          </a:p>
          <a:p>
            <a:pPr marL="0" indent="0">
              <a:buNone/>
            </a:pPr>
            <a:r>
              <a:rPr lang="en-US" sz="1800" dirty="0">
                <a:solidFill>
                  <a:srgbClr val="236EBF"/>
                </a:solidFill>
                <a:latin typeface="Fira Code iScript" charset="0"/>
              </a:rPr>
              <a:t> </a:t>
            </a:r>
            <a:r>
              <a:rPr lang="en-US" sz="1800" dirty="0" smtClean="0">
                <a:solidFill>
                  <a:srgbClr val="236EBF"/>
                </a:solidFill>
                <a:latin typeface="Fira Code iScript" charset="0"/>
              </a:rPr>
              <a:t> </a:t>
            </a:r>
            <a:r>
              <a:rPr lang="en-US" sz="1800" dirty="0" err="1" smtClean="0">
                <a:solidFill>
                  <a:srgbClr val="236EBF"/>
                </a:solidFill>
                <a:latin typeface="Fira Code iScript" charset="0"/>
              </a:rPr>
              <a:t>providedIn</a:t>
            </a:r>
            <a:r>
              <a:rPr lang="en-US" sz="1800" dirty="0">
                <a:solidFill>
                  <a:srgbClr val="236EBF"/>
                </a:solidFill>
                <a:latin typeface="Fira Code iScript" charset="0"/>
              </a:rPr>
              <a:t>: </a:t>
            </a:r>
            <a:r>
              <a:rPr lang="en-US" sz="1800" dirty="0">
                <a:solidFill>
                  <a:srgbClr val="A44185"/>
                </a:solidFill>
                <a:latin typeface="Fira Code iScript" charset="0"/>
              </a:rPr>
              <a:t>'root'</a:t>
            </a:r>
            <a:endParaRPr lang="en-US" sz="1800" dirty="0">
              <a:solidFill>
                <a:srgbClr val="236EBF"/>
              </a:solidFill>
              <a:latin typeface="Fira Code iScript" charset="0"/>
            </a:endParaRPr>
          </a:p>
          <a:p>
            <a:pPr marL="0" indent="0">
              <a:buNone/>
            </a:pP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export</a:t>
            </a:r>
            <a:r>
              <a:rPr lang="en-US" sz="1800" dirty="0">
                <a:solidFill>
                  <a:srgbClr val="236EBF"/>
                </a:solidFill>
                <a:latin typeface="Fira Code iScript" charset="0"/>
              </a:rPr>
              <a:t> </a:t>
            </a:r>
            <a:r>
              <a:rPr lang="en-US" sz="1800" dirty="0">
                <a:solidFill>
                  <a:srgbClr val="0991B6"/>
                </a:solidFill>
                <a:latin typeface="Fira Code iScript" charset="0"/>
              </a:rPr>
              <a:t>class</a:t>
            </a:r>
            <a:r>
              <a:rPr lang="en-US" sz="1800" dirty="0">
                <a:solidFill>
                  <a:srgbClr val="236EBF"/>
                </a:solidFill>
                <a:latin typeface="Fira Code iScript" charset="0"/>
              </a:rPr>
              <a:t> </a:t>
            </a:r>
            <a:r>
              <a:rPr lang="en-US" sz="1800" dirty="0" err="1">
                <a:solidFill>
                  <a:srgbClr val="0444AC"/>
                </a:solidFill>
                <a:latin typeface="Fira Code iScript" charset="0"/>
              </a:rPr>
              <a:t>ProjectService</a:t>
            </a:r>
            <a:r>
              <a:rPr lang="en-US" sz="1800" dirty="0">
                <a:solidFill>
                  <a:srgbClr val="236EBF"/>
                </a:solidFill>
                <a:latin typeface="Fira Code iScript" charset="0"/>
              </a:rPr>
              <a:t> {</a:t>
            </a:r>
          </a:p>
          <a:p>
            <a:pPr marL="0" indent="0">
              <a:buNone/>
            </a:pPr>
            <a:r>
              <a:rPr lang="en-US" sz="1800" dirty="0">
                <a:solidFill>
                  <a:srgbClr val="236EBF"/>
                </a:solidFill>
                <a:latin typeface="Fira Code iScript" charset="0"/>
              </a:rPr>
              <a:t/>
            </a:r>
            <a:br>
              <a:rPr lang="en-US" sz="1800" dirty="0">
                <a:solidFill>
                  <a:srgbClr val="236EBF"/>
                </a:solidFill>
                <a:latin typeface="Fira Code iScript" charset="0"/>
              </a:rPr>
            </a:br>
            <a:r>
              <a:rPr lang="en-US" sz="1800" dirty="0" smtClean="0">
                <a:solidFill>
                  <a:srgbClr val="236EBF"/>
                </a:solidFill>
                <a:latin typeface="Fira Code iScript" charset="0"/>
              </a:rPr>
              <a:t>  </a:t>
            </a:r>
            <a:r>
              <a:rPr lang="en-US" sz="1800" dirty="0" smtClean="0">
                <a:solidFill>
                  <a:srgbClr val="0991B6"/>
                </a:solidFill>
                <a:latin typeface="Fira Code iScript" charset="0"/>
              </a:rPr>
              <a:t>constructor</a:t>
            </a:r>
            <a:r>
              <a:rPr lang="en-US" sz="1800" dirty="0">
                <a:solidFill>
                  <a:srgbClr val="236EBF"/>
                </a:solidFill>
                <a:latin typeface="Fira Code iScript" charset="0"/>
              </a:rPr>
              <a:t>() { }</a:t>
            </a:r>
          </a:p>
          <a:p>
            <a:pPr marL="0" indent="0">
              <a:buNone/>
            </a:pPr>
            <a:r>
              <a:rPr lang="en-US" sz="1800" dirty="0">
                <a:solidFill>
                  <a:srgbClr val="236EBF"/>
                </a:solidFill>
                <a:latin typeface="Fira Code iScript" charset="0"/>
              </a:rPr>
              <a:t/>
            </a:r>
            <a:br>
              <a:rPr lang="en-US" sz="1800" dirty="0">
                <a:solidFill>
                  <a:srgbClr val="236EBF"/>
                </a:solidFill>
                <a:latin typeface="Fira Code iScript" charset="0"/>
              </a:rPr>
            </a:br>
            <a:r>
              <a:rPr lang="en-US" sz="1800" dirty="0" smtClean="0">
                <a:solidFill>
                  <a:srgbClr val="236EBF"/>
                </a:solidFill>
                <a:latin typeface="Fira Code iScript" charset="0"/>
              </a:rPr>
              <a:t>  </a:t>
            </a:r>
            <a:r>
              <a:rPr lang="en-US" sz="1800" dirty="0" smtClean="0">
                <a:solidFill>
                  <a:srgbClr val="B1108E"/>
                </a:solidFill>
                <a:latin typeface="Fira Code iScript" charset="0"/>
              </a:rPr>
              <a:t>list</a:t>
            </a:r>
            <a:r>
              <a:rPr lang="en-US" sz="1800" dirty="0">
                <a:solidFill>
                  <a:srgbClr val="236EBF"/>
                </a:solidFill>
                <a:latin typeface="Fira Code iScript" charset="0"/>
              </a:rPr>
              <a:t>()</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0444AC"/>
                </a:solidFill>
                <a:latin typeface="Fira Code iScript" charset="0"/>
              </a:rPr>
              <a:t>Observable</a:t>
            </a:r>
            <a:r>
              <a:rPr lang="en-US" sz="1800" dirty="0">
                <a:solidFill>
                  <a:srgbClr val="236EBF"/>
                </a:solidFill>
                <a:latin typeface="Fira Code iScript" charset="0"/>
              </a:rPr>
              <a:t>&lt;</a:t>
            </a:r>
            <a:r>
              <a:rPr lang="en-US" sz="1800" dirty="0">
                <a:solidFill>
                  <a:srgbClr val="0444AC"/>
                </a:solidFill>
                <a:latin typeface="Fira Code iScript" charset="0"/>
              </a:rPr>
              <a:t>Project</a:t>
            </a:r>
            <a:r>
              <a:rPr lang="en-US" sz="1800" dirty="0">
                <a:solidFill>
                  <a:srgbClr val="236EBF"/>
                </a:solidFill>
                <a:latin typeface="Fira Code iScript" charset="0"/>
              </a:rPr>
              <a:t>[]&gt; {</a:t>
            </a:r>
          </a:p>
          <a:p>
            <a:pPr marL="0" indent="0">
              <a:buNone/>
            </a:pPr>
            <a:r>
              <a:rPr lang="en-US" sz="1800" dirty="0" smtClean="0">
                <a:solidFill>
                  <a:srgbClr val="7B30D0"/>
                </a:solidFill>
                <a:latin typeface="Fira Code iScript" charset="0"/>
              </a:rPr>
              <a:t>     return</a:t>
            </a:r>
            <a:r>
              <a:rPr lang="en-US" sz="1800" dirty="0" smtClean="0">
                <a:solidFill>
                  <a:srgbClr val="236EBF"/>
                </a:solidFill>
                <a:latin typeface="Fira Code iScript" charset="0"/>
              </a:rPr>
              <a:t> </a:t>
            </a:r>
            <a:r>
              <a:rPr lang="en-US" sz="1800" dirty="0">
                <a:solidFill>
                  <a:srgbClr val="B1108E"/>
                </a:solidFill>
                <a:latin typeface="Fira Code iScript" charset="0"/>
              </a:rPr>
              <a:t>of</a:t>
            </a:r>
            <a:r>
              <a:rPr lang="en-US" sz="1800" dirty="0">
                <a:solidFill>
                  <a:srgbClr val="236EBF"/>
                </a:solidFill>
                <a:latin typeface="Fira Code iScript" charset="0"/>
              </a:rPr>
              <a:t>(</a:t>
            </a:r>
            <a:r>
              <a:rPr lang="en-US" sz="1800" dirty="0">
                <a:solidFill>
                  <a:srgbClr val="2F86D2"/>
                </a:solidFill>
                <a:latin typeface="Fira Code iScript" charset="0"/>
              </a:rPr>
              <a:t>PROJECTS</a:t>
            </a:r>
            <a:r>
              <a:rPr lang="en-US" sz="1800" dirty="0">
                <a:solidFill>
                  <a:srgbClr val="236EBF"/>
                </a:solidFill>
                <a:latin typeface="Fira Code iScript" charset="0"/>
              </a:rPr>
              <a:t>);</a:t>
            </a:r>
          </a:p>
          <a:p>
            <a:pPr marL="0" indent="0">
              <a:buNone/>
            </a:pPr>
            <a:r>
              <a:rPr lang="en-US" sz="1800" dirty="0" smtClean="0">
                <a:solidFill>
                  <a:srgbClr val="236EBF"/>
                </a:solidFill>
                <a:latin typeface="Fira Code iScript" charset="0"/>
              </a:rPr>
              <a:t>  }</a:t>
            </a:r>
            <a:endParaRPr lang="en-US" sz="1800" dirty="0">
              <a:solidFill>
                <a:srgbClr val="236EBF"/>
              </a:solidFill>
              <a:latin typeface="Fira Code iScript" charset="0"/>
            </a:endParaRPr>
          </a:p>
          <a:p>
            <a:pPr marL="0" indent="0">
              <a:buNone/>
            </a:pPr>
            <a:r>
              <a:rPr lang="en-US" sz="1800" dirty="0">
                <a:solidFill>
                  <a:srgbClr val="236EBF"/>
                </a:solidFill>
                <a:latin typeface="Fira Code iScript" charset="0"/>
              </a:rPr>
              <a:t>}</a:t>
            </a:r>
          </a:p>
          <a:p>
            <a:pPr marL="0" indent="0">
              <a:lnSpc>
                <a:spcPct val="100000"/>
              </a:lnSpc>
              <a:spcBef>
                <a:spcPts val="0"/>
              </a:spcBef>
              <a:buNone/>
            </a:pPr>
            <a:endParaRPr lang="en-US" sz="1800" dirty="0">
              <a:latin typeface="Fira Code iScript" charset="0"/>
              <a:ea typeface="Fira Code iScript" charset="0"/>
              <a:cs typeface="Fira Code iScript" charset="0"/>
            </a:endParaRPr>
          </a:p>
        </p:txBody>
      </p:sp>
      <p:sp>
        <p:nvSpPr>
          <p:cNvPr id="5" name="Left Arrow 4"/>
          <p:cNvSpPr/>
          <p:nvPr/>
        </p:nvSpPr>
        <p:spPr>
          <a:xfrm>
            <a:off x="3485557" y="2981385"/>
            <a:ext cx="6732331" cy="108542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Provides </a:t>
            </a:r>
            <a:r>
              <a:rPr lang="en-US" dirty="0" smtClean="0"/>
              <a:t>this service in the root module’s injector.</a:t>
            </a:r>
          </a:p>
          <a:p>
            <a:pPr algn="ctr"/>
            <a:r>
              <a:rPr lang="en-US" dirty="0" smtClean="0"/>
              <a:t>We cover dependency injection and injectors in the next section.</a:t>
            </a:r>
            <a:endParaRPr lang="en-US" dirty="0"/>
          </a:p>
        </p:txBody>
      </p:sp>
      <p:sp>
        <p:nvSpPr>
          <p:cNvPr id="6" name="Left Arrow 5"/>
          <p:cNvSpPr/>
          <p:nvPr/>
        </p:nvSpPr>
        <p:spPr>
          <a:xfrm>
            <a:off x="4130088" y="4312955"/>
            <a:ext cx="5269521" cy="211015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The </a:t>
            </a:r>
            <a:r>
              <a:rPr lang="en-US" dirty="0" err="1" smtClean="0"/>
              <a:t>RxJS</a:t>
            </a:r>
            <a:r>
              <a:rPr lang="en-US" dirty="0" smtClean="0"/>
              <a:t> </a:t>
            </a:r>
            <a:r>
              <a:rPr lang="en-US" b="1" dirty="0" smtClean="0"/>
              <a:t>of </a:t>
            </a:r>
            <a:r>
              <a:rPr lang="en-US" dirty="0" smtClean="0"/>
              <a:t>method creates </a:t>
            </a:r>
            <a:r>
              <a:rPr lang="en-US" dirty="0"/>
              <a:t>a</a:t>
            </a:r>
            <a:r>
              <a:rPr lang="en-US" dirty="0" smtClean="0"/>
              <a:t>n </a:t>
            </a:r>
            <a:r>
              <a:rPr lang="en-US" b="1" dirty="0" smtClean="0"/>
              <a:t>Observable </a:t>
            </a:r>
            <a:r>
              <a:rPr lang="en-US" dirty="0" smtClean="0"/>
              <a:t>which (like a Promise) allows us to easily work with Asynchronous operations like AJAX calls </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169</a:t>
            </a:fld>
            <a:endParaRPr lang="en-US" dirty="0"/>
          </a:p>
        </p:txBody>
      </p:sp>
    </p:spTree>
    <p:extLst>
      <p:ext uri="{BB962C8B-B14F-4D97-AF65-F5344CB8AC3E}">
        <p14:creationId xmlns:p14="http://schemas.microsoft.com/office/powerpoint/2010/main" val="1949157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1+#ppt_w/2"/>
                                          </p:val>
                                        </p:tav>
                                        <p:tav tm="100000">
                                          <p:val>
                                            <p:strVal val="#ppt_x"/>
                                          </p:val>
                                        </p:tav>
                                      </p:tavLst>
                                    </p:anim>
                                    <p:anim calcmode="lin" valueType="num">
                                      <p:cBhvr additive="base">
                                        <p:cTn id="14"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about Grunt and Gulp?</a:t>
            </a:r>
            <a:endParaRPr lang="en-US" dirty="0"/>
          </a:p>
        </p:txBody>
      </p:sp>
      <p:sp>
        <p:nvSpPr>
          <p:cNvPr id="3" name="Content Placeholder 2"/>
          <p:cNvSpPr>
            <a:spLocks noGrp="1"/>
          </p:cNvSpPr>
          <p:nvPr>
            <p:ph idx="1"/>
          </p:nvPr>
        </p:nvSpPr>
        <p:spPr/>
        <p:txBody>
          <a:bodyPr/>
          <a:lstStyle/>
          <a:p>
            <a:r>
              <a:rPr lang="en-US" dirty="0" err="1"/>
              <a:t>npm's</a:t>
            </a:r>
            <a:r>
              <a:rPr lang="en-US" dirty="0"/>
              <a:t> </a:t>
            </a:r>
            <a:r>
              <a:rPr lang="en-US" dirty="0" smtClean="0"/>
              <a:t>scripts directive</a:t>
            </a:r>
            <a:r>
              <a:rPr lang="en-US" dirty="0"/>
              <a:t> can do everything that these build tools can, more succinctly, more elegantly, with less package dependencies and less </a:t>
            </a:r>
            <a:r>
              <a:rPr lang="en-US" dirty="0" smtClean="0"/>
              <a:t>maintenance overhead</a:t>
            </a:r>
          </a:p>
          <a:p>
            <a:r>
              <a:rPr lang="en-US" dirty="0" smtClean="0"/>
              <a:t> What’s Wrong with Gulp and Grunt?</a:t>
            </a:r>
          </a:p>
          <a:p>
            <a:pPr lvl="1" indent="-457189">
              <a:buFont typeface="+mj-lt"/>
              <a:buAutoNum type="arabicPeriod"/>
            </a:pPr>
            <a:r>
              <a:rPr lang="en-US" dirty="0" smtClean="0"/>
              <a:t>Complexity</a:t>
            </a:r>
          </a:p>
          <a:p>
            <a:pPr lvl="1" indent="-457189">
              <a:buFont typeface="+mj-lt"/>
              <a:buAutoNum type="arabicPeriod"/>
            </a:pPr>
            <a:r>
              <a:rPr lang="en-US" dirty="0" smtClean="0"/>
              <a:t>Dependence on plugin authors</a:t>
            </a:r>
          </a:p>
          <a:p>
            <a:pPr lvl="1" indent="-457189">
              <a:buFont typeface="+mj-lt"/>
              <a:buAutoNum type="arabicPeriod"/>
            </a:pPr>
            <a:r>
              <a:rPr lang="en-US" dirty="0" smtClean="0"/>
              <a:t>Frustrating debugging</a:t>
            </a:r>
          </a:p>
          <a:p>
            <a:pPr lvl="1" indent="-457189">
              <a:buFont typeface="+mj-lt"/>
              <a:buAutoNum type="arabicPeriod"/>
            </a:pPr>
            <a:r>
              <a:rPr lang="en-US" dirty="0" smtClean="0"/>
              <a:t>Disjointed documentation</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17</a:t>
            </a:fld>
            <a:endParaRPr lang="en-US" dirty="0"/>
          </a:p>
        </p:txBody>
      </p:sp>
    </p:spTree>
    <p:extLst>
      <p:ext uri="{BB962C8B-B14F-4D97-AF65-F5344CB8AC3E}">
        <p14:creationId xmlns:p14="http://schemas.microsoft.com/office/powerpoint/2010/main" val="50639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a Data Service in a Component</a:t>
            </a:r>
            <a:br>
              <a:rPr lang="en-US" dirty="0" smtClean="0"/>
            </a:br>
            <a:r>
              <a:rPr lang="en-US" sz="3200" dirty="0" smtClean="0">
                <a:solidFill>
                  <a:srgbClr val="5B9BD5"/>
                </a:solidFill>
              </a:rPr>
              <a:t>projects-</a:t>
            </a:r>
            <a:r>
              <a:rPr lang="en-US" sz="3200" dirty="0" err="1" smtClean="0">
                <a:solidFill>
                  <a:srgbClr val="5B9BD5"/>
                </a:solidFill>
              </a:rPr>
              <a:t>conainter.component.ts</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a:bodyPr>
          <a:lstStyle/>
          <a:p>
            <a:pPr marL="0" indent="0">
              <a:buNone/>
            </a:pPr>
            <a:r>
              <a:rPr lang="en-US" sz="1800" dirty="0">
                <a:solidFill>
                  <a:srgbClr val="7B30D0"/>
                </a:solidFill>
                <a:latin typeface="Fira Code iScript" charset="0"/>
              </a:rPr>
              <a:t>export</a:t>
            </a:r>
            <a:r>
              <a:rPr lang="en-US" sz="1800" dirty="0">
                <a:solidFill>
                  <a:srgbClr val="236EBF"/>
                </a:solidFill>
                <a:latin typeface="Fira Code iScript" charset="0"/>
              </a:rPr>
              <a:t> </a:t>
            </a:r>
            <a:r>
              <a:rPr lang="en-US" sz="1800" dirty="0">
                <a:solidFill>
                  <a:srgbClr val="0991B6"/>
                </a:solidFill>
                <a:latin typeface="Fira Code iScript" charset="0"/>
              </a:rPr>
              <a:t>class</a:t>
            </a:r>
            <a:r>
              <a:rPr lang="en-US" sz="1800" dirty="0">
                <a:solidFill>
                  <a:srgbClr val="236EBF"/>
                </a:solidFill>
                <a:latin typeface="Fira Code iScript" charset="0"/>
              </a:rPr>
              <a:t> </a:t>
            </a:r>
            <a:r>
              <a:rPr lang="en-US" sz="1800" dirty="0" err="1">
                <a:solidFill>
                  <a:srgbClr val="0444AC"/>
                </a:solidFill>
                <a:latin typeface="Fira Code iScript" charset="0"/>
              </a:rPr>
              <a:t>ProjectsContainerComponent</a:t>
            </a:r>
            <a:r>
              <a:rPr lang="en-US" sz="1800" dirty="0">
                <a:solidFill>
                  <a:srgbClr val="236EBF"/>
                </a:solidFill>
                <a:latin typeface="Fira Code iScript" charset="0"/>
              </a:rPr>
              <a:t> </a:t>
            </a:r>
            <a:r>
              <a:rPr lang="en-US" sz="1800" b="1" dirty="0">
                <a:solidFill>
                  <a:srgbClr val="DA5221"/>
                </a:solidFill>
                <a:latin typeface="Fira Code iScript" charset="0"/>
              </a:rPr>
              <a:t>implements</a:t>
            </a:r>
            <a:r>
              <a:rPr lang="en-US" sz="1800" b="1" dirty="0">
                <a:solidFill>
                  <a:srgbClr val="236EBF"/>
                </a:solidFill>
                <a:latin typeface="Fira Code iScript" charset="0"/>
              </a:rPr>
              <a:t> </a:t>
            </a:r>
            <a:r>
              <a:rPr lang="en-US" sz="1800" b="1" dirty="0" err="1">
                <a:solidFill>
                  <a:srgbClr val="B02767"/>
                </a:solidFill>
                <a:latin typeface="Fira Code iScript" charset="0"/>
              </a:rPr>
              <a:t>OnInit</a:t>
            </a:r>
            <a:r>
              <a:rPr lang="en-US" sz="1800" b="1" dirty="0">
                <a:solidFill>
                  <a:srgbClr val="236EBF"/>
                </a:solidFill>
                <a:latin typeface="Fira Code iScript" charset="0"/>
              </a:rPr>
              <a:t> </a:t>
            </a:r>
            <a:r>
              <a:rPr lang="en-US" sz="1800" dirty="0">
                <a:solidFill>
                  <a:srgbClr val="236EBF"/>
                </a:solidFill>
                <a:latin typeface="Fira Code iScript" charset="0"/>
              </a:rPr>
              <a:t>{</a:t>
            </a:r>
          </a:p>
          <a:p>
            <a:pPr marL="457189" lvl="1" indent="0">
              <a:buNone/>
            </a:pPr>
            <a:r>
              <a:rPr lang="en-US" sz="1800" dirty="0">
                <a:solidFill>
                  <a:srgbClr val="2F86D2"/>
                </a:solidFill>
                <a:latin typeface="Fira Code iScript" charset="0"/>
              </a:rPr>
              <a:t>projects</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0444AC"/>
                </a:solidFill>
                <a:latin typeface="Fira Code iScript" charset="0"/>
              </a:rPr>
              <a:t>Project</a:t>
            </a:r>
            <a:r>
              <a:rPr lang="en-US" sz="1800" dirty="0">
                <a:solidFill>
                  <a:srgbClr val="236EBF"/>
                </a:solidFill>
                <a:latin typeface="Fira Code iScript" charset="0"/>
              </a:rPr>
              <a:t>[] </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2F86D2"/>
                </a:solidFill>
                <a:latin typeface="Fira Code iScript" charset="0"/>
              </a:rPr>
              <a:t>PROJECTS</a:t>
            </a: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
            </a:r>
            <a:br>
              <a:rPr lang="en-US" sz="1800" dirty="0">
                <a:solidFill>
                  <a:srgbClr val="236EBF"/>
                </a:solidFill>
                <a:latin typeface="Fira Code iScript" charset="0"/>
              </a:rPr>
            </a:br>
            <a:r>
              <a:rPr lang="en-US" sz="1800" dirty="0">
                <a:solidFill>
                  <a:srgbClr val="0991B6"/>
                </a:solidFill>
                <a:latin typeface="Fira Code iScript" charset="0"/>
              </a:rPr>
              <a:t>constructor</a:t>
            </a:r>
            <a:r>
              <a:rPr lang="en-US" sz="1800" dirty="0">
                <a:solidFill>
                  <a:srgbClr val="236EBF"/>
                </a:solidFill>
                <a:latin typeface="Fira Code iScript" charset="0"/>
              </a:rPr>
              <a:t>(</a:t>
            </a:r>
            <a:r>
              <a:rPr lang="en-US" sz="1800" b="1" dirty="0">
                <a:solidFill>
                  <a:srgbClr val="DA5221"/>
                </a:solidFill>
                <a:latin typeface="Fira Code iScript" charset="0"/>
              </a:rPr>
              <a:t>private</a:t>
            </a:r>
            <a:r>
              <a:rPr lang="en-US" sz="1800" dirty="0">
                <a:solidFill>
                  <a:srgbClr val="236EBF"/>
                </a:solidFill>
                <a:latin typeface="Fira Code iScript" charset="0"/>
              </a:rPr>
              <a:t> </a:t>
            </a:r>
            <a:r>
              <a:rPr lang="en-US" sz="1800" b="1" dirty="0" err="1">
                <a:solidFill>
                  <a:srgbClr val="B1108E"/>
                </a:solidFill>
                <a:latin typeface="Fira Code iScript" charset="0"/>
              </a:rPr>
              <a:t>projectService</a:t>
            </a:r>
            <a:r>
              <a:rPr lang="en-US" sz="1800" b="1" dirty="0">
                <a:solidFill>
                  <a:srgbClr val="7B30D0"/>
                </a:solidFill>
                <a:latin typeface="Fira Code iScript" charset="0"/>
              </a:rPr>
              <a:t>:</a:t>
            </a:r>
            <a:r>
              <a:rPr lang="en-US" sz="1800" b="1" dirty="0">
                <a:solidFill>
                  <a:srgbClr val="236EBF"/>
                </a:solidFill>
                <a:latin typeface="Fira Code iScript" charset="0"/>
              </a:rPr>
              <a:t> </a:t>
            </a:r>
            <a:r>
              <a:rPr lang="en-US" sz="1800" b="1" dirty="0" err="1">
                <a:solidFill>
                  <a:srgbClr val="0444AC"/>
                </a:solidFill>
                <a:latin typeface="Fira Code iScript" charset="0"/>
              </a:rPr>
              <a:t>ProjectService</a:t>
            </a:r>
            <a:r>
              <a:rPr lang="en-US" sz="1800" dirty="0">
                <a:solidFill>
                  <a:srgbClr val="236EBF"/>
                </a:solidFill>
                <a:latin typeface="Fira Code iScript" charset="0"/>
              </a:rPr>
              <a:t>) </a:t>
            </a:r>
            <a:r>
              <a:rPr lang="en-US" sz="1800" dirty="0" smtClean="0">
                <a:solidFill>
                  <a:srgbClr val="236EBF"/>
                </a:solidFill>
                <a:latin typeface="Fira Code iScript" charset="0"/>
              </a:rPr>
              <a:t>{}</a:t>
            </a:r>
          </a:p>
          <a:p>
            <a:pPr marL="457189" lvl="1" indent="0">
              <a:buNone/>
            </a:pPr>
            <a:endParaRPr lang="en-US" sz="1800" dirty="0">
              <a:solidFill>
                <a:srgbClr val="236EBF"/>
              </a:solidFill>
              <a:latin typeface="Fira Code iScript" charset="0"/>
            </a:endParaRPr>
          </a:p>
          <a:p>
            <a:pPr marL="457189" lvl="1" indent="0">
              <a:buNone/>
            </a:pPr>
            <a:r>
              <a:rPr lang="en-US" sz="1800" b="1" dirty="0" err="1">
                <a:solidFill>
                  <a:srgbClr val="B1108E"/>
                </a:solidFill>
                <a:latin typeface="Fira Code iScript" charset="0"/>
              </a:rPr>
              <a:t>ngOnInit</a:t>
            </a:r>
            <a:r>
              <a:rPr lang="en-US" sz="1800" b="1" dirty="0">
                <a:solidFill>
                  <a:srgbClr val="236EBF"/>
                </a:solidFill>
                <a:latin typeface="Fira Code iScript" charset="0"/>
              </a:rPr>
              <a:t>() {</a:t>
            </a:r>
          </a:p>
          <a:p>
            <a:pPr marL="914377" lvl="2" indent="0">
              <a:buNone/>
            </a:pPr>
            <a:r>
              <a:rPr lang="en-US" sz="1800" b="1" dirty="0" err="1" smtClean="0">
                <a:solidFill>
                  <a:srgbClr val="000000"/>
                </a:solidFill>
                <a:latin typeface="Fira Code iScript" charset="0"/>
              </a:rPr>
              <a:t>this</a:t>
            </a:r>
            <a:r>
              <a:rPr lang="en-US" sz="1800" b="1" dirty="0" err="1" smtClean="0">
                <a:solidFill>
                  <a:srgbClr val="236EBF"/>
                </a:solidFill>
                <a:latin typeface="Fira Code iScript" charset="0"/>
              </a:rPr>
              <a:t>.</a:t>
            </a:r>
            <a:r>
              <a:rPr lang="en-US" sz="1800" b="1" dirty="0" err="1" smtClean="0">
                <a:solidFill>
                  <a:srgbClr val="2F86D2"/>
                </a:solidFill>
                <a:latin typeface="Fira Code iScript" charset="0"/>
              </a:rPr>
              <a:t>projectService</a:t>
            </a:r>
            <a:r>
              <a:rPr lang="en-US" sz="1800" b="1" dirty="0" err="1" smtClean="0">
                <a:solidFill>
                  <a:srgbClr val="236EBF"/>
                </a:solidFill>
                <a:latin typeface="Fira Code iScript" charset="0"/>
              </a:rPr>
              <a:t>.</a:t>
            </a:r>
            <a:r>
              <a:rPr lang="en-US" sz="1800" b="1" dirty="0" err="1" smtClean="0">
                <a:solidFill>
                  <a:srgbClr val="B1108E"/>
                </a:solidFill>
                <a:latin typeface="Fira Code iScript" charset="0"/>
              </a:rPr>
              <a:t>list</a:t>
            </a:r>
            <a:r>
              <a:rPr lang="en-US" sz="1800" b="1" dirty="0" smtClean="0">
                <a:solidFill>
                  <a:srgbClr val="236EBF"/>
                </a:solidFill>
                <a:latin typeface="Fira Code iScript" charset="0"/>
              </a:rPr>
              <a:t>()</a:t>
            </a:r>
          </a:p>
          <a:p>
            <a:pPr marL="914377" lvl="2" indent="0">
              <a:buNone/>
            </a:pPr>
            <a:r>
              <a:rPr lang="en-US" sz="1800" b="1" dirty="0" smtClean="0">
                <a:solidFill>
                  <a:srgbClr val="236EBF"/>
                </a:solidFill>
                <a:latin typeface="Fira Code iScript" charset="0"/>
              </a:rPr>
              <a:t>   .</a:t>
            </a:r>
            <a:r>
              <a:rPr lang="en-US" sz="1800" b="1" dirty="0" smtClean="0">
                <a:solidFill>
                  <a:srgbClr val="B1108E"/>
                </a:solidFill>
                <a:latin typeface="Fira Code iScript" charset="0"/>
              </a:rPr>
              <a:t>subscribe</a:t>
            </a:r>
            <a:r>
              <a:rPr lang="en-US" sz="1800" b="1" dirty="0" smtClean="0">
                <a:solidFill>
                  <a:srgbClr val="236EBF"/>
                </a:solidFill>
                <a:latin typeface="Fira Code iScript" charset="0"/>
              </a:rPr>
              <a:t>(</a:t>
            </a:r>
            <a:r>
              <a:rPr lang="en-US" sz="1800" b="1" dirty="0" smtClean="0">
                <a:solidFill>
                  <a:srgbClr val="B1108E"/>
                </a:solidFill>
                <a:latin typeface="Fira Code iScript" charset="0"/>
              </a:rPr>
              <a:t>data</a:t>
            </a:r>
            <a:r>
              <a:rPr lang="en-US" sz="1800" b="1" dirty="0" smtClean="0">
                <a:solidFill>
                  <a:srgbClr val="236EBF"/>
                </a:solidFill>
                <a:latin typeface="Fira Code iScript" charset="0"/>
              </a:rPr>
              <a:t> </a:t>
            </a:r>
            <a:r>
              <a:rPr lang="en-US" sz="1800" b="1" dirty="0" smtClean="0">
                <a:solidFill>
                  <a:srgbClr val="0991B6"/>
                </a:solidFill>
                <a:latin typeface="Fira Code iScript" charset="0"/>
              </a:rPr>
              <a:t>=&gt;</a:t>
            </a:r>
            <a:r>
              <a:rPr lang="en-US" sz="1800" b="1" dirty="0" smtClean="0">
                <a:solidFill>
                  <a:srgbClr val="236EBF"/>
                </a:solidFill>
                <a:latin typeface="Fira Code iScript" charset="0"/>
              </a:rPr>
              <a:t> {</a:t>
            </a:r>
          </a:p>
          <a:p>
            <a:pPr marL="914377" lvl="2" indent="0">
              <a:buNone/>
            </a:pPr>
            <a:r>
              <a:rPr lang="en-US" sz="1800" b="1" dirty="0" smtClean="0">
                <a:solidFill>
                  <a:srgbClr val="000000"/>
                </a:solidFill>
                <a:latin typeface="Fira Code iScript" charset="0"/>
              </a:rPr>
              <a:t>	</a:t>
            </a:r>
            <a:r>
              <a:rPr lang="en-US" sz="1800" b="1" dirty="0" err="1" smtClean="0">
                <a:solidFill>
                  <a:srgbClr val="000000"/>
                </a:solidFill>
                <a:latin typeface="Fira Code iScript" charset="0"/>
              </a:rPr>
              <a:t>this</a:t>
            </a:r>
            <a:r>
              <a:rPr lang="en-US" sz="1800" b="1" dirty="0" err="1" smtClean="0">
                <a:solidFill>
                  <a:srgbClr val="236EBF"/>
                </a:solidFill>
                <a:latin typeface="Fira Code iScript" charset="0"/>
              </a:rPr>
              <a:t>.</a:t>
            </a:r>
            <a:r>
              <a:rPr lang="en-US" sz="1800" b="1" dirty="0" err="1" smtClean="0">
                <a:solidFill>
                  <a:srgbClr val="2F86D2"/>
                </a:solidFill>
                <a:latin typeface="Fira Code iScript" charset="0"/>
              </a:rPr>
              <a:t>projects</a:t>
            </a:r>
            <a:r>
              <a:rPr lang="en-US" sz="1800" b="1" dirty="0" smtClean="0">
                <a:solidFill>
                  <a:srgbClr val="236EBF"/>
                </a:solidFill>
                <a:latin typeface="Fira Code iScript" charset="0"/>
              </a:rPr>
              <a:t> </a:t>
            </a:r>
            <a:r>
              <a:rPr lang="en-US" sz="1800" b="1" dirty="0" smtClean="0">
                <a:solidFill>
                  <a:srgbClr val="7B30D0"/>
                </a:solidFill>
                <a:latin typeface="Fira Code iScript" charset="0"/>
              </a:rPr>
              <a:t>=</a:t>
            </a:r>
            <a:r>
              <a:rPr lang="en-US" sz="1800" b="1" dirty="0" smtClean="0">
                <a:solidFill>
                  <a:srgbClr val="236EBF"/>
                </a:solidFill>
                <a:latin typeface="Fira Code iScript" charset="0"/>
              </a:rPr>
              <a:t> </a:t>
            </a:r>
            <a:r>
              <a:rPr lang="en-US" sz="1800" b="1" dirty="0" smtClean="0">
                <a:solidFill>
                  <a:srgbClr val="2F86D2"/>
                </a:solidFill>
                <a:latin typeface="Fira Code iScript" charset="0"/>
              </a:rPr>
              <a:t>data</a:t>
            </a:r>
            <a:r>
              <a:rPr lang="en-US" sz="1800" b="1" dirty="0" smtClean="0">
                <a:solidFill>
                  <a:srgbClr val="236EBF"/>
                </a:solidFill>
                <a:latin typeface="Fira Code iScript" charset="0"/>
              </a:rPr>
              <a:t>;</a:t>
            </a:r>
          </a:p>
          <a:p>
            <a:pPr marL="914377" lvl="2" indent="0">
              <a:buNone/>
            </a:pPr>
            <a:r>
              <a:rPr lang="en-US" sz="1800" b="1" dirty="0" smtClean="0">
                <a:solidFill>
                  <a:srgbClr val="236EBF"/>
                </a:solidFill>
                <a:latin typeface="Fira Code iScript" charset="0"/>
              </a:rPr>
              <a:t>   });</a:t>
            </a:r>
          </a:p>
          <a:p>
            <a:pPr marL="457189" lvl="1" indent="0">
              <a:buNone/>
            </a:pPr>
            <a:r>
              <a:rPr lang="en-US" sz="1800" b="1" dirty="0" smtClean="0">
                <a:solidFill>
                  <a:srgbClr val="236EBF"/>
                </a:solidFill>
                <a:latin typeface="Fira Code iScript" charset="0"/>
              </a:rPr>
              <a:t>}</a:t>
            </a:r>
          </a:p>
          <a:p>
            <a:pPr marL="457189" lvl="1" indent="0">
              <a:buNone/>
            </a:pPr>
            <a:endParaRPr lang="en-US" sz="1800" dirty="0">
              <a:solidFill>
                <a:srgbClr val="236EBF"/>
              </a:solidFill>
              <a:latin typeface="Fira Code iScript" charset="0"/>
            </a:endParaRPr>
          </a:p>
          <a:p>
            <a:pPr marL="0" indent="0">
              <a:buNone/>
            </a:pPr>
            <a:r>
              <a:rPr lang="en-US" sz="1800" dirty="0" smtClean="0">
                <a:solidFill>
                  <a:srgbClr val="236EBF"/>
                </a:solidFill>
                <a:latin typeface="Fira Code iScript" charset="0"/>
              </a:rPr>
              <a:t>}</a:t>
            </a:r>
            <a:endParaRPr lang="en-US" sz="1800" b="0" dirty="0">
              <a:solidFill>
                <a:srgbClr val="236EBF"/>
              </a:solidFill>
              <a:effectLst/>
              <a:latin typeface="Fira Code iScript" charset="0"/>
            </a:endParaRPr>
          </a:p>
        </p:txBody>
      </p:sp>
      <p:sp>
        <p:nvSpPr>
          <p:cNvPr id="5" name="Left Arrow 4"/>
          <p:cNvSpPr/>
          <p:nvPr/>
        </p:nvSpPr>
        <p:spPr>
          <a:xfrm>
            <a:off x="8448257" y="2284916"/>
            <a:ext cx="3349312" cy="160197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Tell Angular you need an instance of the service and the framework will </a:t>
            </a:r>
            <a:r>
              <a:rPr lang="en-US" sz="1600" b="1" dirty="0" smtClean="0"/>
              <a:t>Inject</a:t>
            </a:r>
            <a:r>
              <a:rPr lang="en-US" sz="1600" dirty="0" smtClean="0"/>
              <a:t> it into the constructor.</a:t>
            </a:r>
            <a:endParaRPr lang="en-US" sz="1600" dirty="0"/>
          </a:p>
        </p:txBody>
      </p:sp>
      <p:sp>
        <p:nvSpPr>
          <p:cNvPr id="6" name="Left Arrow 5"/>
          <p:cNvSpPr/>
          <p:nvPr/>
        </p:nvSpPr>
        <p:spPr>
          <a:xfrm>
            <a:off x="5761179" y="3391880"/>
            <a:ext cx="5269521" cy="184332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The </a:t>
            </a:r>
            <a:r>
              <a:rPr lang="en-US" sz="1600" b="1" dirty="0" smtClean="0"/>
              <a:t>list</a:t>
            </a:r>
            <a:r>
              <a:rPr lang="en-US" sz="1600" dirty="0" smtClean="0"/>
              <a:t> method returns an </a:t>
            </a:r>
            <a:r>
              <a:rPr lang="en-US" sz="1600" dirty="0" err="1" smtClean="0"/>
              <a:t>RxJS</a:t>
            </a:r>
            <a:r>
              <a:rPr lang="en-US" sz="1600" dirty="0" smtClean="0"/>
              <a:t> </a:t>
            </a:r>
            <a:r>
              <a:rPr lang="en-US" sz="1600" b="1" dirty="0" smtClean="0"/>
              <a:t>Observable. </a:t>
            </a:r>
          </a:p>
          <a:p>
            <a:pPr algn="ctr"/>
            <a:r>
              <a:rPr lang="en-US" sz="1600" dirty="0" smtClean="0"/>
              <a:t>We </a:t>
            </a:r>
            <a:r>
              <a:rPr lang="en-US" sz="1600" b="1" dirty="0" smtClean="0"/>
              <a:t>subscribe</a:t>
            </a:r>
            <a:r>
              <a:rPr lang="en-US" sz="1600" dirty="0" smtClean="0"/>
              <a:t> to the </a:t>
            </a:r>
            <a:r>
              <a:rPr lang="en-US" sz="1600" b="1" dirty="0" smtClean="0"/>
              <a:t>Observable </a:t>
            </a:r>
            <a:r>
              <a:rPr lang="en-US" sz="1600" dirty="0" smtClean="0"/>
              <a:t>and when it has data it will call the arrow function we passed as an argument.</a:t>
            </a:r>
            <a:endParaRPr lang="en-US" sz="1600" b="1" dirty="0"/>
          </a:p>
        </p:txBody>
      </p:sp>
      <p:sp>
        <p:nvSpPr>
          <p:cNvPr id="7" name="Left Arrow 6"/>
          <p:cNvSpPr/>
          <p:nvPr/>
        </p:nvSpPr>
        <p:spPr>
          <a:xfrm>
            <a:off x="9045307" y="962153"/>
            <a:ext cx="3042928" cy="15920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err="1" smtClean="0"/>
              <a:t>OnInit</a:t>
            </a:r>
            <a:r>
              <a:rPr lang="en-US" sz="1600" dirty="0" smtClean="0"/>
              <a:t> is an </a:t>
            </a:r>
            <a:r>
              <a:rPr lang="en-US" sz="1600" b="1" dirty="0" smtClean="0"/>
              <a:t>interface</a:t>
            </a:r>
            <a:r>
              <a:rPr lang="en-US" sz="1600" dirty="0" smtClean="0"/>
              <a:t> that has one method </a:t>
            </a:r>
            <a:r>
              <a:rPr lang="en-US" sz="1600" b="1" dirty="0" err="1" smtClean="0"/>
              <a:t>ngOnInit</a:t>
            </a:r>
            <a:r>
              <a:rPr lang="en-US" sz="1600" dirty="0" smtClean="0"/>
              <a:t> which is a component </a:t>
            </a:r>
            <a:r>
              <a:rPr lang="en-US" sz="1600" dirty="0" err="1"/>
              <a:t>l</a:t>
            </a:r>
            <a:r>
              <a:rPr lang="en-US" sz="1600" dirty="0" err="1" smtClean="0"/>
              <a:t>ifecyle</a:t>
            </a:r>
            <a:r>
              <a:rPr lang="en-US" sz="1600" dirty="0" smtClean="0"/>
              <a:t> even</a:t>
            </a:r>
            <a:r>
              <a:rPr lang="en-US" dirty="0" smtClean="0"/>
              <a:t>t</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170</a:t>
            </a:fld>
            <a:endParaRPr lang="en-US" dirty="0"/>
          </a:p>
        </p:txBody>
      </p:sp>
    </p:spTree>
    <p:extLst>
      <p:ext uri="{BB962C8B-B14F-4D97-AF65-F5344CB8AC3E}">
        <p14:creationId xmlns:p14="http://schemas.microsoft.com/office/powerpoint/2010/main" val="66583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1+#ppt_w/2"/>
                                          </p:val>
                                        </p:tav>
                                        <p:tav tm="100000">
                                          <p:val>
                                            <p:strVal val="#ppt_x"/>
                                          </p:val>
                                        </p:tav>
                                      </p:tavLst>
                                    </p:anim>
                                    <p:anim calcmode="lin" valueType="num">
                                      <p:cBhvr additive="base">
                                        <p:cTn id="14"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Services</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code\demos\services</a:t>
            </a:r>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171</a:t>
            </a:fld>
            <a:endParaRPr lang="en-US" dirty="0"/>
          </a:p>
        </p:txBody>
      </p:sp>
    </p:spTree>
    <p:extLst>
      <p:ext uri="{BB962C8B-B14F-4D97-AF65-F5344CB8AC3E}">
        <p14:creationId xmlns:p14="http://schemas.microsoft.com/office/powerpoint/2010/main" val="19460989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454486"/>
          </a:xfrm>
        </p:spPr>
        <p:txBody>
          <a:bodyPr/>
          <a:lstStyle/>
          <a:p>
            <a:r>
              <a:rPr lang="en-US" sz="4400" dirty="0" smtClean="0"/>
              <a:t>Labs</a:t>
            </a:r>
            <a:endParaRPr lang="en-US" sz="4400" dirty="0"/>
          </a:p>
        </p:txBody>
      </p:sp>
      <p:sp>
        <p:nvSpPr>
          <p:cNvPr id="3" name="Text Placeholder 2"/>
          <p:cNvSpPr>
            <a:spLocks noGrp="1"/>
          </p:cNvSpPr>
          <p:nvPr>
            <p:ph type="body" idx="1"/>
          </p:nvPr>
        </p:nvSpPr>
        <p:spPr>
          <a:xfrm>
            <a:off x="831851" y="4164227"/>
            <a:ext cx="10515600" cy="1779373"/>
          </a:xfrm>
        </p:spPr>
        <p:txBody>
          <a:bodyPr>
            <a:normAutofit/>
          </a:bodyPr>
          <a:lstStyle/>
          <a:p>
            <a:r>
              <a:rPr lang="en-US" sz="2000" dirty="0" smtClean="0"/>
              <a:t>Lab 20: Services</a:t>
            </a:r>
          </a:p>
          <a:p>
            <a:r>
              <a:rPr lang="en-US" sz="2000" dirty="0" smtClean="0"/>
              <a:t>Attendees Hands-On</a:t>
            </a:r>
          </a:p>
        </p:txBody>
      </p:sp>
      <p:sp>
        <p:nvSpPr>
          <p:cNvPr id="4" name="Slide Number Placeholder 3"/>
          <p:cNvSpPr>
            <a:spLocks noGrp="1"/>
          </p:cNvSpPr>
          <p:nvPr>
            <p:ph type="sldNum" sz="quarter" idx="12"/>
          </p:nvPr>
        </p:nvSpPr>
        <p:spPr/>
        <p:txBody>
          <a:bodyPr/>
          <a:lstStyle/>
          <a:p>
            <a:fld id="{323DE9B6-CD69-2240-8AAD-0E79682D9385}" type="slidenum">
              <a:rPr lang="en-US" smtClean="0"/>
              <a:t>172</a:t>
            </a:fld>
            <a:endParaRPr lang="en-US" dirty="0"/>
          </a:p>
        </p:txBody>
      </p:sp>
    </p:spTree>
    <p:extLst>
      <p:ext uri="{BB962C8B-B14F-4D97-AF65-F5344CB8AC3E}">
        <p14:creationId xmlns:p14="http://schemas.microsoft.com/office/powerpoint/2010/main" val="482738072"/>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Dependency Injection</a:t>
            </a:r>
            <a:endParaRPr lang="en-US" dirty="0"/>
          </a:p>
        </p:txBody>
      </p:sp>
      <p:sp>
        <p:nvSpPr>
          <p:cNvPr id="3" name="Text Placeholder 2"/>
          <p:cNvSpPr>
            <a:spLocks noGrp="1"/>
          </p:cNvSpPr>
          <p:nvPr>
            <p:ph type="body" idx="1"/>
          </p:nvPr>
        </p:nvSpPr>
        <p:spPr/>
        <p:txBody>
          <a:bodyPr/>
          <a:lstStyle/>
          <a:p>
            <a:r>
              <a:rPr lang="en-US" dirty="0" smtClean="0"/>
              <a:t>Angular</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58906"/>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173</a:t>
            </a:fld>
            <a:endParaRPr lang="en-US" dirty="0"/>
          </a:p>
        </p:txBody>
      </p:sp>
    </p:spTree>
    <p:extLst>
      <p:ext uri="{BB962C8B-B14F-4D97-AF65-F5344CB8AC3E}">
        <p14:creationId xmlns:p14="http://schemas.microsoft.com/office/powerpoint/2010/main" val="626918528"/>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Dependency Injection</a:t>
            </a:r>
            <a:br>
              <a:rPr lang="en-US" dirty="0" smtClean="0"/>
            </a:br>
            <a:r>
              <a:rPr lang="en-US" sz="3200" dirty="0">
                <a:solidFill>
                  <a:srgbClr val="5B9BD5"/>
                </a:solidFill>
              </a:rPr>
              <a:t>explained</a:t>
            </a:r>
            <a:endParaRPr lang="en-US" dirty="0"/>
          </a:p>
        </p:txBody>
      </p:sp>
      <p:sp>
        <p:nvSpPr>
          <p:cNvPr id="3" name="Content Placeholder 2"/>
          <p:cNvSpPr>
            <a:spLocks noGrp="1"/>
          </p:cNvSpPr>
          <p:nvPr>
            <p:ph idx="1"/>
          </p:nvPr>
        </p:nvSpPr>
        <p:spPr/>
        <p:txBody>
          <a:bodyPr>
            <a:normAutofit/>
          </a:bodyPr>
          <a:lstStyle/>
          <a:p>
            <a:r>
              <a:rPr lang="en-US" dirty="0" smtClean="0"/>
              <a:t>Imagine you are not allowed to use the new keyword and create instances of other objects (dependencies) you need when writing code</a:t>
            </a:r>
          </a:p>
          <a:p>
            <a:r>
              <a:rPr lang="en-US" dirty="0"/>
              <a:t>Dependency Injection is a practice where objects are designed in a manner where they receive instances of the objects from other pieces of code, instead of constructing them </a:t>
            </a:r>
            <a:r>
              <a:rPr lang="en-US" dirty="0" smtClean="0"/>
              <a:t>internally </a:t>
            </a:r>
          </a:p>
          <a:p>
            <a:r>
              <a:rPr lang="en-US" dirty="0" smtClean="0"/>
              <a:t>This </a:t>
            </a:r>
            <a:r>
              <a:rPr lang="en-US" dirty="0"/>
              <a:t>means that any object implementing the interface which is required by the object can be substituted in without changing the code, which simplifies testing, and improves </a:t>
            </a:r>
            <a:r>
              <a:rPr lang="en-US" dirty="0" smtClean="0"/>
              <a:t>decoupling</a:t>
            </a: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174</a:t>
            </a:fld>
            <a:endParaRPr lang="en-US" dirty="0"/>
          </a:p>
        </p:txBody>
      </p:sp>
    </p:spTree>
    <p:extLst>
      <p:ext uri="{BB962C8B-B14F-4D97-AF65-F5344CB8AC3E}">
        <p14:creationId xmlns:p14="http://schemas.microsoft.com/office/powerpoint/2010/main" val="837076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Dependency Injection</a:t>
            </a:r>
            <a:br>
              <a:rPr lang="en-US" dirty="0" smtClean="0"/>
            </a:br>
            <a:r>
              <a:rPr lang="en-US" sz="3200" dirty="0">
                <a:solidFill>
                  <a:srgbClr val="5B9BD5"/>
                </a:solidFill>
              </a:rPr>
              <a:t>example</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a:bodyPr>
          <a:lstStyle/>
          <a:p>
            <a:pPr marL="0" indent="0">
              <a:buNone/>
            </a:pPr>
            <a:r>
              <a:rPr lang="en-US" sz="1800" i="1" dirty="0">
                <a:solidFill>
                  <a:srgbClr val="808080"/>
                </a:solidFill>
                <a:latin typeface="Roboto Mono" charset="0"/>
                <a:ea typeface="Roboto Mono" charset="0"/>
                <a:cs typeface="Roboto Mono" charset="0"/>
              </a:rPr>
              <a:t>//no DI</a:t>
            </a:r>
            <a:br>
              <a:rPr lang="en-US" sz="1800" i="1" dirty="0">
                <a:solidFill>
                  <a:srgbClr val="808080"/>
                </a:solidFill>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class </a:t>
            </a:r>
            <a:r>
              <a:rPr lang="en-US" sz="1800" dirty="0" err="1" smtClean="0">
                <a:latin typeface="Roboto Mono" charset="0"/>
                <a:ea typeface="Roboto Mono" charset="0"/>
                <a:cs typeface="Roboto Mono" charset="0"/>
              </a:rPr>
              <a:t>CustomersComponent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smtClean="0">
                <a:latin typeface="Roboto Mono" charset="0"/>
                <a:ea typeface="Roboto Mono" charset="0"/>
                <a:cs typeface="Roboto Mono" charset="0"/>
              </a:rPr>
              <a:t>private </a:t>
            </a:r>
            <a:r>
              <a:rPr lang="en-US" sz="1800" b="1" dirty="0" err="1" smtClean="0">
                <a:solidFill>
                  <a:srgbClr val="660E7A"/>
                </a:solidFill>
                <a:latin typeface="Roboto Mono" charset="0"/>
                <a:ea typeface="Roboto Mono" charset="0"/>
                <a:cs typeface="Roboto Mono" charset="0"/>
              </a:rPr>
              <a:t>customerService</a:t>
            </a:r>
            <a:r>
              <a:rPr lang="en-US" sz="1800" b="1" dirty="0" smtClean="0">
                <a:solidFill>
                  <a:srgbClr val="660E7A"/>
                </a:solidFill>
                <a:latin typeface="Roboto Mono" charset="0"/>
                <a:ea typeface="Roboto Mono" charset="0"/>
                <a:cs typeface="Roboto Mono" charset="0"/>
              </a:rPr>
              <a:t> </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new </a:t>
            </a:r>
            <a:r>
              <a:rPr lang="en-US" sz="1800" dirty="0" err="1" smtClean="0">
                <a:latin typeface="Roboto Mono" charset="0"/>
                <a:ea typeface="Roboto Mono" charset="0"/>
                <a:cs typeface="Roboto Mono" charset="0"/>
              </a:rPr>
              <a:t>CustomerDataAccessService</a:t>
            </a:r>
            <a:r>
              <a:rPr lang="en-US" sz="1800" dirty="0" smtClean="0">
                <a:latin typeface="Roboto Mono" charset="0"/>
                <a:ea typeface="Roboto Mono" charset="0"/>
                <a:cs typeface="Roboto Mono" charset="0"/>
              </a:rPr>
              <a:t> ();</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endParaRPr lang="en-US" sz="1800" dirty="0">
              <a:latin typeface="Roboto Mono" charset="0"/>
              <a:ea typeface="Roboto Mono" charset="0"/>
              <a:cs typeface="Roboto Mono" charset="0"/>
            </a:endParaRPr>
          </a:p>
          <a:p>
            <a:pPr marL="0" indent="0">
              <a:buNone/>
            </a:pPr>
            <a:r>
              <a:rPr lang="en-US" sz="1800" i="1" dirty="0">
                <a:solidFill>
                  <a:srgbClr val="808080"/>
                </a:solidFill>
                <a:latin typeface="Roboto Mono" charset="0"/>
                <a:ea typeface="Roboto Mono" charset="0"/>
                <a:cs typeface="Roboto Mono" charset="0"/>
              </a:rPr>
              <a:t>//using DI</a:t>
            </a:r>
            <a:br>
              <a:rPr lang="en-US" sz="1800" i="1" dirty="0">
                <a:solidFill>
                  <a:srgbClr val="808080"/>
                </a:solidFill>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class </a:t>
            </a:r>
            <a:r>
              <a:rPr lang="en-US" sz="1800" dirty="0" err="1" smtClean="0">
                <a:latin typeface="Roboto Mono" charset="0"/>
                <a:ea typeface="Roboto Mono" charset="0"/>
                <a:cs typeface="Roboto Mono" charset="0"/>
              </a:rPr>
              <a:t>CustomersComponent</a:t>
            </a:r>
            <a:r>
              <a:rPr lang="en-US" sz="1800" dirty="0" smtClean="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private </a:t>
            </a:r>
            <a:r>
              <a:rPr lang="en-US" sz="1800" b="1" dirty="0" err="1">
                <a:solidFill>
                  <a:srgbClr val="660E7A"/>
                </a:solidFill>
                <a:latin typeface="Roboto Mono" charset="0"/>
                <a:ea typeface="Roboto Mono" charset="0"/>
                <a:cs typeface="Roboto Mono" charset="0"/>
              </a:rPr>
              <a:t>customerService</a:t>
            </a:r>
            <a:r>
              <a:rPr lang="en-US" sz="1800" b="1" dirty="0">
                <a:solidFill>
                  <a:srgbClr val="660E7A"/>
                </a:solidFill>
                <a:latin typeface="Roboto Mono" charset="0"/>
                <a:ea typeface="Roboto Mono" charset="0"/>
                <a:cs typeface="Roboto Mono" charset="0"/>
              </a:rPr>
              <a:t> </a:t>
            </a:r>
            <a:r>
              <a:rPr lang="en-US" sz="1800" dirty="0">
                <a:latin typeface="Roboto Mono" charset="0"/>
                <a:ea typeface="Roboto Mono" charset="0"/>
                <a:cs typeface="Roboto Mono" charset="0"/>
              </a:rPr>
              <a:t>: </a:t>
            </a:r>
            <a:r>
              <a:rPr lang="en-US" sz="1800" dirty="0" err="1" smtClean="0">
                <a:latin typeface="Roboto Mono" charset="0"/>
                <a:ea typeface="Roboto Mono" charset="0"/>
                <a:cs typeface="Roboto Mono" charset="0"/>
              </a:rPr>
              <a:t>CustomerDataAccessService</a:t>
            </a:r>
            <a:r>
              <a:rPr lang="en-US" sz="1800" dirty="0" smtClean="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smtClean="0">
                <a:solidFill>
                  <a:srgbClr val="000080"/>
                </a:solidFill>
                <a:latin typeface="Roboto Mono" charset="0"/>
                <a:ea typeface="Roboto Mono" charset="0"/>
                <a:cs typeface="Roboto Mono" charset="0"/>
              </a:rPr>
              <a:t>constructor</a:t>
            </a:r>
            <a:r>
              <a:rPr lang="en-US" sz="1800" dirty="0" smtClean="0">
                <a:latin typeface="Roboto Mono" charset="0"/>
                <a:ea typeface="Roboto Mono" charset="0"/>
                <a:cs typeface="Roboto Mono" charset="0"/>
              </a:rPr>
              <a:t>(</a:t>
            </a:r>
            <a:r>
              <a:rPr lang="en-US" sz="1800" b="1" dirty="0" err="1">
                <a:solidFill>
                  <a:srgbClr val="660E7A"/>
                </a:solidFill>
                <a:latin typeface="Roboto Mono" charset="0"/>
                <a:ea typeface="Roboto Mono" charset="0"/>
                <a:cs typeface="Roboto Mono" charset="0"/>
              </a:rPr>
              <a:t>customerService</a:t>
            </a:r>
            <a:r>
              <a:rPr lang="en-US" sz="1800" b="1" dirty="0">
                <a:solidFill>
                  <a:srgbClr val="660E7A"/>
                </a:solidFill>
                <a:latin typeface="Roboto Mono" charset="0"/>
                <a:ea typeface="Roboto Mono" charset="0"/>
                <a:cs typeface="Roboto Mono" charset="0"/>
              </a:rPr>
              <a:t> </a:t>
            </a: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CustomerDataAccessService</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err="1" smtClean="0">
                <a:solidFill>
                  <a:srgbClr val="000080"/>
                </a:solidFill>
                <a:latin typeface="Roboto Mono" charset="0"/>
                <a:ea typeface="Roboto Mono" charset="0"/>
                <a:cs typeface="Roboto Mono" charset="0"/>
              </a:rPr>
              <a:t>this</a:t>
            </a:r>
            <a:r>
              <a:rPr lang="en-US" sz="1800" dirty="0" err="1" smtClean="0">
                <a:latin typeface="Roboto Mono" charset="0"/>
                <a:ea typeface="Roboto Mono" charset="0"/>
                <a:cs typeface="Roboto Mono" charset="0"/>
              </a:rPr>
              <a:t>.</a:t>
            </a:r>
            <a:r>
              <a:rPr lang="en-US" sz="1800" b="1" dirty="0" err="1" smtClean="0">
                <a:solidFill>
                  <a:srgbClr val="660E7A"/>
                </a:solidFill>
                <a:latin typeface="Roboto Mono" charset="0"/>
                <a:ea typeface="Roboto Mono" charset="0"/>
                <a:cs typeface="Roboto Mono" charset="0"/>
              </a:rPr>
              <a:t>customerService</a:t>
            </a:r>
            <a:r>
              <a:rPr lang="en-US" sz="1800" b="1" dirty="0" smtClean="0">
                <a:solidFill>
                  <a:srgbClr val="660E7A"/>
                </a:solidFill>
                <a:latin typeface="Roboto Mono" charset="0"/>
                <a:ea typeface="Roboto Mono" charset="0"/>
                <a:cs typeface="Roboto Mono" charset="0"/>
              </a:rPr>
              <a:t> </a:t>
            </a:r>
            <a:r>
              <a:rPr lang="en-US" sz="1800" dirty="0">
                <a:latin typeface="Roboto Mono" charset="0"/>
                <a:ea typeface="Roboto Mono" charset="0"/>
                <a:cs typeface="Roboto Mono" charset="0"/>
              </a:rPr>
              <a:t>= </a:t>
            </a:r>
            <a:r>
              <a:rPr lang="en-US" sz="1800" dirty="0" err="1" smtClean="0">
                <a:latin typeface="Roboto Mono" charset="0"/>
                <a:ea typeface="Roboto Mono" charset="0"/>
                <a:cs typeface="Roboto Mono" charset="0"/>
              </a:rPr>
              <a:t>customerService</a:t>
            </a:r>
            <a:r>
              <a:rPr lang="en-US" sz="1800" dirty="0" smtClean="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endParaRPr lang="en-US" sz="1800" dirty="0">
              <a:latin typeface="Roboto Mono" charset="0"/>
              <a:ea typeface="Roboto Mono" charset="0"/>
              <a:cs typeface="Roboto Mono" charset="0"/>
            </a:endParaRPr>
          </a:p>
        </p:txBody>
      </p:sp>
      <p:cxnSp>
        <p:nvCxnSpPr>
          <p:cNvPr id="4" name="Straight Connector 3"/>
          <p:cNvCxnSpPr/>
          <p:nvPr/>
        </p:nvCxnSpPr>
        <p:spPr>
          <a:xfrm>
            <a:off x="838200" y="3093028"/>
            <a:ext cx="10515600" cy="13853"/>
          </a:xfrm>
          <a:prstGeom prst="line">
            <a:avLst/>
          </a:prstGeom>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p:txBody>
          <a:bodyPr/>
          <a:lstStyle/>
          <a:p>
            <a:fld id="{E5454087-695C-AC43-AA7F-3C3895E55714}" type="slidenum">
              <a:rPr lang="en-US" smtClean="0"/>
              <a:t>175</a:t>
            </a:fld>
            <a:endParaRPr lang="en-US" dirty="0"/>
          </a:p>
        </p:txBody>
      </p:sp>
    </p:spTree>
    <p:extLst>
      <p:ext uri="{BB962C8B-B14F-4D97-AF65-F5344CB8AC3E}">
        <p14:creationId xmlns:p14="http://schemas.microsoft.com/office/powerpoint/2010/main" val="1321929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Dependency Injection Frameworks </a:t>
            </a:r>
            <a:endParaRPr lang="en-US" dirty="0"/>
          </a:p>
        </p:txBody>
      </p:sp>
      <p:sp>
        <p:nvSpPr>
          <p:cNvPr id="3" name="Content Placeholder 2"/>
          <p:cNvSpPr>
            <a:spLocks noGrp="1"/>
          </p:cNvSpPr>
          <p:nvPr>
            <p:ph idx="1"/>
          </p:nvPr>
        </p:nvSpPr>
        <p:spPr/>
        <p:txBody>
          <a:bodyPr>
            <a:normAutofit/>
          </a:bodyPr>
          <a:lstStyle/>
          <a:p>
            <a:r>
              <a:rPr lang="en-US" dirty="0" smtClean="0"/>
              <a:t>Java</a:t>
            </a:r>
          </a:p>
          <a:p>
            <a:pPr lvl="1"/>
            <a:r>
              <a:rPr lang="en-US" dirty="0" smtClean="0"/>
              <a:t>Spring, </a:t>
            </a:r>
            <a:r>
              <a:rPr lang="en-US" dirty="0" err="1" smtClean="0"/>
              <a:t>Guice</a:t>
            </a:r>
            <a:endParaRPr lang="en-US" dirty="0" smtClean="0"/>
          </a:p>
          <a:p>
            <a:r>
              <a:rPr lang="en-US" dirty="0" smtClean="0"/>
              <a:t>.NET</a:t>
            </a:r>
          </a:p>
          <a:p>
            <a:pPr lvl="1"/>
            <a:r>
              <a:rPr lang="en-US" dirty="0" err="1" smtClean="0"/>
              <a:t>Ninject</a:t>
            </a:r>
            <a:r>
              <a:rPr lang="en-US" dirty="0" smtClean="0"/>
              <a:t>, Structure Map, Unity, </a:t>
            </a:r>
            <a:r>
              <a:rPr lang="en-US" dirty="0" err="1" smtClean="0"/>
              <a:t>Spring.NET</a:t>
            </a:r>
            <a:r>
              <a:rPr lang="en-US" dirty="0" smtClean="0"/>
              <a:t>, .NET Core (built-in)</a:t>
            </a:r>
          </a:p>
          <a:p>
            <a:r>
              <a:rPr lang="en-US" dirty="0" smtClean="0"/>
              <a:t>Angular</a:t>
            </a:r>
          </a:p>
          <a:p>
            <a:pPr lvl="1"/>
            <a:r>
              <a:rPr lang="en-US" dirty="0" smtClean="0"/>
              <a:t>Dependency Injection is built-in</a:t>
            </a: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176</a:t>
            </a:fld>
            <a:endParaRPr lang="en-US" dirty="0"/>
          </a:p>
        </p:txBody>
      </p:sp>
    </p:spTree>
    <p:extLst>
      <p:ext uri="{BB962C8B-B14F-4D97-AF65-F5344CB8AC3E}">
        <p14:creationId xmlns:p14="http://schemas.microsoft.com/office/powerpoint/2010/main" val="1366972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
        <p:nvSpPr>
          <p:cNvPr id="3" name="Slide Number Placeholder 2"/>
          <p:cNvSpPr>
            <a:spLocks noGrp="1"/>
          </p:cNvSpPr>
          <p:nvPr>
            <p:ph type="sldNum" sz="quarter" idx="12"/>
          </p:nvPr>
        </p:nvSpPr>
        <p:spPr/>
        <p:txBody>
          <a:bodyPr/>
          <a:lstStyle/>
          <a:p>
            <a:fld id="{323DE9B6-CD69-2240-8AAD-0E79682D9385}" type="slidenum">
              <a:rPr lang="en-US" smtClean="0"/>
              <a:t>177</a:t>
            </a:fld>
            <a:endParaRPr lang="en-US" dirty="0"/>
          </a:p>
        </p:txBody>
      </p:sp>
    </p:spTree>
    <p:extLst>
      <p:ext uri="{BB962C8B-B14F-4D97-AF65-F5344CB8AC3E}">
        <p14:creationId xmlns:p14="http://schemas.microsoft.com/office/powerpoint/2010/main" val="847653421"/>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Providing Services in the Root Module </a:t>
            </a:r>
            <a:r>
              <a:rPr lang="en-US" dirty="0" smtClean="0"/>
              <a:t>Injector</a:t>
            </a:r>
            <a:br>
              <a:rPr lang="en-US" dirty="0" smtClean="0"/>
            </a:br>
            <a:r>
              <a:rPr lang="en-US" sz="3200" dirty="0" err="1">
                <a:solidFill>
                  <a:srgbClr val="5B9BD5"/>
                </a:solidFill>
              </a:rPr>
              <a:t>project.service.ts</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a:bodyPr>
          <a:lstStyle/>
          <a:p>
            <a:pPr marL="0" indent="0">
              <a:lnSpc>
                <a:spcPct val="100000"/>
              </a:lnSpc>
              <a:spcBef>
                <a:spcPts val="0"/>
              </a:spcBef>
              <a:buNone/>
            </a:pPr>
            <a:r>
              <a:rPr lang="en-US" sz="1800" b="1" dirty="0">
                <a:solidFill>
                  <a:srgbClr val="000080"/>
                </a:solidFill>
                <a:latin typeface="Roboto Mono" charset="0"/>
                <a:ea typeface="Roboto Mono" charset="0"/>
                <a:cs typeface="Roboto Mono" charset="0"/>
              </a:rPr>
              <a:t>import </a:t>
            </a:r>
            <a:r>
              <a:rPr lang="en-US" sz="1800" b="1" dirty="0">
                <a:latin typeface="Roboto Mono" charset="0"/>
                <a:ea typeface="Roboto Mono" charset="0"/>
                <a:cs typeface="Roboto Mono" charset="0"/>
              </a:rPr>
              <a:t>{ Injectable } </a:t>
            </a:r>
            <a:r>
              <a:rPr lang="en-US" sz="1800" b="1" dirty="0">
                <a:solidFill>
                  <a:srgbClr val="000080"/>
                </a:solidFill>
                <a:latin typeface="Roboto Mono" charset="0"/>
                <a:ea typeface="Roboto Mono" charset="0"/>
                <a:cs typeface="Roboto Mono" charset="0"/>
              </a:rPr>
              <a:t>from </a:t>
            </a:r>
            <a:r>
              <a:rPr lang="en-US" sz="1800" b="1" dirty="0">
                <a:solidFill>
                  <a:srgbClr val="008000"/>
                </a:solidFill>
                <a:latin typeface="Roboto Mono" charset="0"/>
                <a:ea typeface="Roboto Mono" charset="0"/>
                <a:cs typeface="Roboto Mono" charset="0"/>
              </a:rPr>
              <a:t>'@angular/core'</a:t>
            </a:r>
            <a:r>
              <a:rPr lang="en-US" sz="1800" b="1" dirty="0">
                <a:latin typeface="Roboto Mono" charset="0"/>
                <a:ea typeface="Roboto Mono" charset="0"/>
                <a:cs typeface="Roboto Mono" charset="0"/>
              </a:rPr>
              <a:t>;</a:t>
            </a:r>
            <a:br>
              <a:rPr lang="en-US" sz="1800" b="1" dirty="0">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import </a:t>
            </a:r>
            <a:r>
              <a:rPr lang="en-US" sz="1800" b="1" dirty="0">
                <a:latin typeface="Roboto Mono" charset="0"/>
                <a:ea typeface="Roboto Mono" charset="0"/>
                <a:cs typeface="Roboto Mono" charset="0"/>
              </a:rPr>
              <a:t>{ Observable, </a:t>
            </a:r>
            <a:r>
              <a:rPr lang="en-US" sz="1800" b="1" i="1" dirty="0">
                <a:latin typeface="Roboto Mono" charset="0"/>
                <a:ea typeface="Roboto Mono" charset="0"/>
                <a:cs typeface="Roboto Mono" charset="0"/>
              </a:rPr>
              <a:t>of </a:t>
            </a:r>
            <a:r>
              <a:rPr lang="en-US" sz="1800" b="1"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from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rxjs</a:t>
            </a:r>
            <a:r>
              <a:rPr lang="en-US" sz="1800" b="1" dirty="0">
                <a:solidFill>
                  <a:srgbClr val="008000"/>
                </a:solidFill>
                <a:latin typeface="Roboto Mono" charset="0"/>
                <a:ea typeface="Roboto Mono" charset="0"/>
                <a:cs typeface="Roboto Mono" charset="0"/>
              </a:rPr>
              <a:t>'</a:t>
            </a:r>
            <a:r>
              <a:rPr lang="en-US" sz="1800" b="1" dirty="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solidFill>
                  <a:srgbClr val="000080"/>
                </a:solidFill>
                <a:latin typeface="Roboto Mono" charset="0"/>
                <a:ea typeface="Roboto Mono" charset="0"/>
                <a:cs typeface="Roboto Mono" charset="0"/>
              </a:rPr>
              <a:t>import </a:t>
            </a:r>
            <a:r>
              <a:rPr lang="en-US" sz="1800" dirty="0">
                <a:latin typeface="Roboto Mono" charset="0"/>
                <a:ea typeface="Roboto Mono" charset="0"/>
                <a:cs typeface="Roboto Mono" charset="0"/>
              </a:rPr>
              <a:t>{ Project } </a:t>
            </a:r>
            <a:r>
              <a:rPr lang="en-US" sz="1800" dirty="0">
                <a:solidFill>
                  <a:srgbClr val="000080"/>
                </a:solidFill>
                <a:latin typeface="Roboto Mono" charset="0"/>
                <a:ea typeface="Roboto Mono" charset="0"/>
                <a:cs typeface="Roboto Mono" charset="0"/>
              </a:rPr>
              <a:t>from </a:t>
            </a:r>
            <a:r>
              <a:rPr lang="en-US" sz="1800" dirty="0">
                <a:solidFill>
                  <a:srgbClr val="008000"/>
                </a:solidFill>
                <a:latin typeface="Roboto Mono" charset="0"/>
                <a:ea typeface="Roboto Mono" charset="0"/>
                <a:cs typeface="Roboto Mono" charset="0"/>
              </a:rPr>
              <a:t>'./</a:t>
            </a:r>
            <a:r>
              <a:rPr lang="en-US" sz="1800" dirty="0" err="1">
                <a:solidFill>
                  <a:srgbClr val="008000"/>
                </a:solidFill>
                <a:latin typeface="Roboto Mono" charset="0"/>
                <a:ea typeface="Roboto Mono" charset="0"/>
                <a:cs typeface="Roboto Mono" charset="0"/>
              </a:rPr>
              <a:t>project.model</a:t>
            </a:r>
            <a:r>
              <a:rPr lang="en-US" sz="1800" dirty="0">
                <a:solidFill>
                  <a:srgbClr val="008000"/>
                </a:solidFill>
                <a:latin typeface="Roboto Mono" charset="0"/>
                <a:ea typeface="Roboto Mono" charset="0"/>
                <a:cs typeface="Roboto Mono" charset="0"/>
              </a:rPr>
              <a: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solidFill>
                  <a:srgbClr val="000080"/>
                </a:solidFill>
                <a:latin typeface="Roboto Mono" charset="0"/>
                <a:ea typeface="Roboto Mono" charset="0"/>
                <a:cs typeface="Roboto Mono" charset="0"/>
              </a:rPr>
              <a:t>import </a:t>
            </a:r>
            <a:r>
              <a:rPr lang="en-US" sz="1800" dirty="0">
                <a:latin typeface="Roboto Mono" charset="0"/>
                <a:ea typeface="Roboto Mono" charset="0"/>
                <a:cs typeface="Roboto Mono" charset="0"/>
              </a:rPr>
              <a:t>{ </a:t>
            </a:r>
            <a:r>
              <a:rPr lang="en-US" sz="1800" dirty="0">
                <a:solidFill>
                  <a:srgbClr val="458383"/>
                </a:solidFill>
                <a:latin typeface="Roboto Mono" charset="0"/>
                <a:ea typeface="Roboto Mono" charset="0"/>
                <a:cs typeface="Roboto Mono" charset="0"/>
              </a:rPr>
              <a:t>PROJECTS </a:t>
            </a:r>
            <a:r>
              <a:rPr lang="en-US" sz="1800" dirty="0">
                <a:latin typeface="Roboto Mono" charset="0"/>
                <a:ea typeface="Roboto Mono" charset="0"/>
                <a:cs typeface="Roboto Mono" charset="0"/>
              </a:rPr>
              <a:t>} </a:t>
            </a:r>
            <a:r>
              <a:rPr lang="en-US" sz="1800" dirty="0">
                <a:solidFill>
                  <a:srgbClr val="000080"/>
                </a:solidFill>
                <a:latin typeface="Roboto Mono" charset="0"/>
                <a:ea typeface="Roboto Mono" charset="0"/>
                <a:cs typeface="Roboto Mono" charset="0"/>
              </a:rPr>
              <a:t>from </a:t>
            </a:r>
            <a:r>
              <a:rPr lang="en-US" sz="1800" dirty="0">
                <a:solidFill>
                  <a:srgbClr val="008000"/>
                </a:solidFill>
                <a:latin typeface="Roboto Mono" charset="0"/>
                <a:ea typeface="Roboto Mono" charset="0"/>
                <a:cs typeface="Roboto Mono" charset="0"/>
              </a:rPr>
              <a:t>'./mock-projects'</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b="1" dirty="0">
                <a:latin typeface="Roboto Mono" charset="0"/>
                <a:ea typeface="Roboto Mono" charset="0"/>
                <a:cs typeface="Roboto Mono" charset="0"/>
              </a:rPr>
              <a:t>@</a:t>
            </a:r>
            <a:r>
              <a:rPr lang="en-US" sz="1800" b="1" dirty="0">
                <a:solidFill>
                  <a:srgbClr val="458383"/>
                </a:solidFill>
                <a:latin typeface="Roboto Mono" charset="0"/>
                <a:ea typeface="Roboto Mono" charset="0"/>
                <a:cs typeface="Roboto Mono" charset="0"/>
              </a:rPr>
              <a:t>Injectable</a:t>
            </a:r>
            <a:r>
              <a:rPr lang="en-US" sz="1800" b="1" dirty="0">
                <a:latin typeface="Roboto Mono" charset="0"/>
                <a:ea typeface="Roboto Mono" charset="0"/>
                <a:cs typeface="Roboto Mono" charset="0"/>
              </a:rPr>
              <a:t>({</a:t>
            </a:r>
            <a:br>
              <a:rPr lang="en-US" sz="1800" b="1" dirty="0">
                <a:latin typeface="Roboto Mono" charset="0"/>
                <a:ea typeface="Roboto Mono" charset="0"/>
                <a:cs typeface="Roboto Mono" charset="0"/>
              </a:rPr>
            </a:br>
            <a:r>
              <a:rPr lang="en-US" sz="1800" b="1" dirty="0">
                <a:latin typeface="Roboto Mono" charset="0"/>
                <a:ea typeface="Roboto Mono" charset="0"/>
                <a:cs typeface="Roboto Mono" charset="0"/>
              </a:rPr>
              <a:t>  </a:t>
            </a:r>
            <a:r>
              <a:rPr lang="en-US" sz="1800" b="1" dirty="0" err="1">
                <a:solidFill>
                  <a:srgbClr val="660E7A"/>
                </a:solidFill>
                <a:latin typeface="Roboto Mono" charset="0"/>
                <a:ea typeface="Roboto Mono" charset="0"/>
                <a:cs typeface="Roboto Mono" charset="0"/>
              </a:rPr>
              <a:t>providedIn</a:t>
            </a:r>
            <a:r>
              <a:rPr lang="en-US" sz="1800" b="1"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'root'</a:t>
            </a:r>
            <a:br>
              <a:rPr lang="en-US" sz="1800" b="1" dirty="0">
                <a:solidFill>
                  <a:srgbClr val="008000"/>
                </a:solidFill>
                <a:latin typeface="Roboto Mono" charset="0"/>
                <a:ea typeface="Roboto Mono" charset="0"/>
                <a:cs typeface="Roboto Mono" charset="0"/>
              </a:rPr>
            </a:br>
            <a:r>
              <a:rPr lang="en-US" sz="1800" b="1" dirty="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solidFill>
                  <a:srgbClr val="000080"/>
                </a:solidFill>
                <a:latin typeface="Roboto Mono" charset="0"/>
                <a:ea typeface="Roboto Mono" charset="0"/>
                <a:cs typeface="Roboto Mono" charset="0"/>
              </a:rPr>
              <a:t>export class </a:t>
            </a:r>
            <a:r>
              <a:rPr lang="en-US" sz="1800" dirty="0" err="1">
                <a:latin typeface="Roboto Mono" charset="0"/>
                <a:ea typeface="Roboto Mono" charset="0"/>
                <a:cs typeface="Roboto Mono" charset="0"/>
              </a:rPr>
              <a:t>ProjectService</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7A7A43"/>
                </a:solidFill>
                <a:latin typeface="Roboto Mono" charset="0"/>
                <a:ea typeface="Roboto Mono" charset="0"/>
                <a:cs typeface="Roboto Mono" charset="0"/>
              </a:rPr>
              <a:t>list</a:t>
            </a:r>
            <a:r>
              <a:rPr lang="en-US" sz="1800" dirty="0">
                <a:latin typeface="Roboto Mono" charset="0"/>
                <a:ea typeface="Roboto Mono" charset="0"/>
                <a:cs typeface="Roboto Mono" charset="0"/>
              </a:rPr>
              <a:t>(): </a:t>
            </a:r>
            <a:r>
              <a:rPr lang="en-US" sz="1800" b="1" dirty="0">
                <a:latin typeface="Roboto Mono" charset="0"/>
                <a:ea typeface="Roboto Mono" charset="0"/>
                <a:cs typeface="Roboto Mono" charset="0"/>
              </a:rPr>
              <a:t>Observable&lt;Project[]&gt; </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000080"/>
                </a:solidFill>
                <a:latin typeface="Roboto Mono" charset="0"/>
                <a:ea typeface="Roboto Mono" charset="0"/>
                <a:cs typeface="Roboto Mono" charset="0"/>
              </a:rPr>
              <a:t>return </a:t>
            </a:r>
            <a:r>
              <a:rPr lang="en-US" sz="1800" b="1" i="1" dirty="0">
                <a:latin typeface="Roboto Mono" charset="0"/>
                <a:ea typeface="Roboto Mono" charset="0"/>
                <a:cs typeface="Roboto Mono" charset="0"/>
              </a:rPr>
              <a:t>of</a:t>
            </a:r>
            <a:r>
              <a:rPr lang="en-US" sz="1800" dirty="0">
                <a:latin typeface="Roboto Mono" charset="0"/>
                <a:ea typeface="Roboto Mono" charset="0"/>
                <a:cs typeface="Roboto Mono" charset="0"/>
              </a:rPr>
              <a:t>(</a:t>
            </a:r>
            <a:r>
              <a:rPr lang="en-US" sz="1800" dirty="0">
                <a:solidFill>
                  <a:srgbClr val="458383"/>
                </a:solidFill>
                <a:latin typeface="Roboto Mono" charset="0"/>
                <a:ea typeface="Roboto Mono" charset="0"/>
                <a:cs typeface="Roboto Mono" charset="0"/>
              </a:rPr>
              <a:t>PROJECTS</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p>
        </p:txBody>
      </p:sp>
      <p:sp>
        <p:nvSpPr>
          <p:cNvPr id="5" name="Left Arrow 4"/>
          <p:cNvSpPr/>
          <p:nvPr/>
        </p:nvSpPr>
        <p:spPr>
          <a:xfrm>
            <a:off x="3879793" y="3660471"/>
            <a:ext cx="5572551" cy="101990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Provides this service in the </a:t>
            </a:r>
            <a:r>
              <a:rPr lang="en-US" b="1" dirty="0" smtClean="0"/>
              <a:t>root</a:t>
            </a:r>
            <a:r>
              <a:rPr lang="en-US" dirty="0" smtClean="0"/>
              <a:t> injector (</a:t>
            </a:r>
            <a:r>
              <a:rPr lang="en-US" b="1" dirty="0" smtClean="0"/>
              <a:t>Singleton</a:t>
            </a:r>
            <a:r>
              <a:rPr lang="en-US" dirty="0" smtClean="0"/>
              <a:t>)</a:t>
            </a:r>
            <a:endParaRPr lang="en-US" dirty="0"/>
          </a:p>
        </p:txBody>
      </p:sp>
      <p:sp>
        <p:nvSpPr>
          <p:cNvPr id="6" name="Left Arrow 5"/>
          <p:cNvSpPr/>
          <p:nvPr/>
        </p:nvSpPr>
        <p:spPr>
          <a:xfrm>
            <a:off x="5287108" y="4747846"/>
            <a:ext cx="5122985" cy="85578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RxJS</a:t>
            </a:r>
            <a:r>
              <a:rPr lang="en-US" dirty="0" smtClean="0"/>
              <a:t> </a:t>
            </a:r>
            <a:r>
              <a:rPr lang="en-US" b="1" dirty="0" smtClean="0"/>
              <a:t>of </a:t>
            </a:r>
            <a:r>
              <a:rPr lang="en-US" dirty="0" smtClean="0"/>
              <a:t>method creates an Observable </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178</a:t>
            </a:fld>
            <a:endParaRPr lang="en-US" dirty="0"/>
          </a:p>
        </p:txBody>
      </p:sp>
    </p:spTree>
    <p:extLst>
      <p:ext uri="{BB962C8B-B14F-4D97-AF65-F5344CB8AC3E}">
        <p14:creationId xmlns:p14="http://schemas.microsoft.com/office/powerpoint/2010/main" val="888910095"/>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Providing Services in a Feature Module </a:t>
            </a:r>
            <a:r>
              <a:rPr lang="en-US" dirty="0" smtClean="0"/>
              <a:t>Injector</a:t>
            </a:r>
            <a:br>
              <a:rPr lang="en-US" dirty="0" smtClean="0"/>
            </a:br>
            <a:r>
              <a:rPr lang="en-US" sz="3200" dirty="0" err="1">
                <a:solidFill>
                  <a:srgbClr val="5B9BD5"/>
                </a:solidFill>
              </a:rPr>
              <a:t>project.service.ts</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a:bodyPr>
          <a:lstStyle/>
          <a:p>
            <a:pPr marL="0" indent="0">
              <a:lnSpc>
                <a:spcPct val="100000"/>
              </a:lnSpc>
              <a:spcBef>
                <a:spcPts val="0"/>
              </a:spcBef>
              <a:buNone/>
            </a:pPr>
            <a:r>
              <a:rPr lang="en-US" sz="1800" b="1" dirty="0">
                <a:solidFill>
                  <a:srgbClr val="000080"/>
                </a:solidFill>
                <a:latin typeface="Roboto Mono" charset="0"/>
                <a:ea typeface="Roboto Mono" charset="0"/>
                <a:cs typeface="Roboto Mono" charset="0"/>
              </a:rPr>
              <a:t>import </a:t>
            </a:r>
            <a:r>
              <a:rPr lang="en-US" sz="1800" b="1" dirty="0">
                <a:latin typeface="Roboto Mono" charset="0"/>
                <a:ea typeface="Roboto Mono" charset="0"/>
                <a:cs typeface="Roboto Mono" charset="0"/>
              </a:rPr>
              <a:t>{ Injectable } </a:t>
            </a:r>
            <a:r>
              <a:rPr lang="en-US" sz="1800" b="1" dirty="0">
                <a:solidFill>
                  <a:srgbClr val="000080"/>
                </a:solidFill>
                <a:latin typeface="Roboto Mono" charset="0"/>
                <a:ea typeface="Roboto Mono" charset="0"/>
                <a:cs typeface="Roboto Mono" charset="0"/>
              </a:rPr>
              <a:t>from </a:t>
            </a:r>
            <a:r>
              <a:rPr lang="en-US" sz="1800" b="1" dirty="0">
                <a:solidFill>
                  <a:srgbClr val="008000"/>
                </a:solidFill>
                <a:latin typeface="Roboto Mono" charset="0"/>
                <a:ea typeface="Roboto Mono" charset="0"/>
                <a:cs typeface="Roboto Mono" charset="0"/>
              </a:rPr>
              <a:t>'@angular/core'</a:t>
            </a:r>
            <a:r>
              <a:rPr lang="en-US" sz="1800" b="1" dirty="0">
                <a:latin typeface="Roboto Mono" charset="0"/>
                <a:ea typeface="Roboto Mono" charset="0"/>
                <a:cs typeface="Roboto Mono" charset="0"/>
              </a:rPr>
              <a:t>;</a:t>
            </a:r>
            <a:br>
              <a:rPr lang="en-US" sz="1800" b="1" dirty="0">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import </a:t>
            </a:r>
            <a:r>
              <a:rPr lang="en-US" sz="1800" b="1" dirty="0">
                <a:latin typeface="Roboto Mono" charset="0"/>
                <a:ea typeface="Roboto Mono" charset="0"/>
                <a:cs typeface="Roboto Mono" charset="0"/>
              </a:rPr>
              <a:t>{ Observable, </a:t>
            </a:r>
            <a:r>
              <a:rPr lang="en-US" sz="1800" b="1" i="1" dirty="0">
                <a:latin typeface="Roboto Mono" charset="0"/>
                <a:ea typeface="Roboto Mono" charset="0"/>
                <a:cs typeface="Roboto Mono" charset="0"/>
              </a:rPr>
              <a:t>of </a:t>
            </a:r>
            <a:r>
              <a:rPr lang="en-US" sz="1800" b="1"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from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rxjs</a:t>
            </a:r>
            <a:r>
              <a:rPr lang="en-US" sz="1800" b="1" dirty="0">
                <a:solidFill>
                  <a:srgbClr val="008000"/>
                </a:solidFill>
                <a:latin typeface="Roboto Mono" charset="0"/>
                <a:ea typeface="Roboto Mono" charset="0"/>
                <a:cs typeface="Roboto Mono" charset="0"/>
              </a:rPr>
              <a:t>'</a:t>
            </a:r>
            <a:r>
              <a:rPr lang="en-US" sz="1800" b="1" dirty="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solidFill>
                  <a:srgbClr val="000080"/>
                </a:solidFill>
                <a:latin typeface="Roboto Mono" charset="0"/>
                <a:ea typeface="Roboto Mono" charset="0"/>
                <a:cs typeface="Roboto Mono" charset="0"/>
              </a:rPr>
              <a:t>import </a:t>
            </a:r>
            <a:r>
              <a:rPr lang="en-US" sz="1800" dirty="0">
                <a:latin typeface="Roboto Mono" charset="0"/>
                <a:ea typeface="Roboto Mono" charset="0"/>
                <a:cs typeface="Roboto Mono" charset="0"/>
              </a:rPr>
              <a:t>{ Project } </a:t>
            </a:r>
            <a:r>
              <a:rPr lang="en-US" sz="1800" dirty="0">
                <a:solidFill>
                  <a:srgbClr val="000080"/>
                </a:solidFill>
                <a:latin typeface="Roboto Mono" charset="0"/>
                <a:ea typeface="Roboto Mono" charset="0"/>
                <a:cs typeface="Roboto Mono" charset="0"/>
              </a:rPr>
              <a:t>from </a:t>
            </a:r>
            <a:r>
              <a:rPr lang="en-US" sz="1800" dirty="0">
                <a:solidFill>
                  <a:srgbClr val="008000"/>
                </a:solidFill>
                <a:latin typeface="Roboto Mono" charset="0"/>
                <a:ea typeface="Roboto Mono" charset="0"/>
                <a:cs typeface="Roboto Mono" charset="0"/>
              </a:rPr>
              <a:t>'./</a:t>
            </a:r>
            <a:r>
              <a:rPr lang="en-US" sz="1800" dirty="0" err="1">
                <a:solidFill>
                  <a:srgbClr val="008000"/>
                </a:solidFill>
                <a:latin typeface="Roboto Mono" charset="0"/>
                <a:ea typeface="Roboto Mono" charset="0"/>
                <a:cs typeface="Roboto Mono" charset="0"/>
              </a:rPr>
              <a:t>project.model</a:t>
            </a:r>
            <a:r>
              <a:rPr lang="en-US" sz="1800" dirty="0">
                <a:solidFill>
                  <a:srgbClr val="008000"/>
                </a:solidFill>
                <a:latin typeface="Roboto Mono" charset="0"/>
                <a:ea typeface="Roboto Mono" charset="0"/>
                <a:cs typeface="Roboto Mono" charset="0"/>
              </a:rPr>
              <a: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solidFill>
                  <a:srgbClr val="000080"/>
                </a:solidFill>
                <a:latin typeface="Roboto Mono" charset="0"/>
                <a:ea typeface="Roboto Mono" charset="0"/>
                <a:cs typeface="Roboto Mono" charset="0"/>
              </a:rPr>
              <a:t>import </a:t>
            </a:r>
            <a:r>
              <a:rPr lang="en-US" sz="1800" dirty="0">
                <a:latin typeface="Roboto Mono" charset="0"/>
                <a:ea typeface="Roboto Mono" charset="0"/>
                <a:cs typeface="Roboto Mono" charset="0"/>
              </a:rPr>
              <a:t>{ </a:t>
            </a:r>
            <a:r>
              <a:rPr lang="en-US" sz="1800" dirty="0">
                <a:solidFill>
                  <a:srgbClr val="458383"/>
                </a:solidFill>
                <a:latin typeface="Roboto Mono" charset="0"/>
                <a:ea typeface="Roboto Mono" charset="0"/>
                <a:cs typeface="Roboto Mono" charset="0"/>
              </a:rPr>
              <a:t>PROJECTS </a:t>
            </a:r>
            <a:r>
              <a:rPr lang="en-US" sz="1800" dirty="0">
                <a:latin typeface="Roboto Mono" charset="0"/>
                <a:ea typeface="Roboto Mono" charset="0"/>
                <a:cs typeface="Roboto Mono" charset="0"/>
              </a:rPr>
              <a:t>} </a:t>
            </a:r>
            <a:r>
              <a:rPr lang="en-US" sz="1800" dirty="0">
                <a:solidFill>
                  <a:srgbClr val="000080"/>
                </a:solidFill>
                <a:latin typeface="Roboto Mono" charset="0"/>
                <a:ea typeface="Roboto Mono" charset="0"/>
                <a:cs typeface="Roboto Mono" charset="0"/>
              </a:rPr>
              <a:t>from </a:t>
            </a:r>
            <a:r>
              <a:rPr lang="en-US" sz="1800" dirty="0">
                <a:solidFill>
                  <a:srgbClr val="008000"/>
                </a:solidFill>
                <a:latin typeface="Roboto Mono" charset="0"/>
                <a:ea typeface="Roboto Mono" charset="0"/>
                <a:cs typeface="Roboto Mono" charset="0"/>
              </a:rPr>
              <a:t>'./mock-projects'</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b="1" dirty="0">
                <a:latin typeface="Roboto Mono" charset="0"/>
                <a:ea typeface="Roboto Mono" charset="0"/>
                <a:cs typeface="Roboto Mono" charset="0"/>
              </a:rPr>
              <a:t>@</a:t>
            </a:r>
            <a:r>
              <a:rPr lang="en-US" sz="1800" b="1" dirty="0">
                <a:solidFill>
                  <a:srgbClr val="458383"/>
                </a:solidFill>
                <a:latin typeface="Roboto Mono" charset="0"/>
                <a:ea typeface="Roboto Mono" charset="0"/>
                <a:cs typeface="Roboto Mono" charset="0"/>
              </a:rPr>
              <a:t>Injectable</a:t>
            </a:r>
            <a:r>
              <a:rPr lang="en-US" sz="1800" b="1" dirty="0">
                <a:latin typeface="Roboto Mono" charset="0"/>
                <a:ea typeface="Roboto Mono" charset="0"/>
                <a:cs typeface="Roboto Mono" charset="0"/>
              </a:rPr>
              <a:t>({</a:t>
            </a:r>
            <a:br>
              <a:rPr lang="en-US" sz="1800" b="1" dirty="0">
                <a:latin typeface="Roboto Mono" charset="0"/>
                <a:ea typeface="Roboto Mono" charset="0"/>
                <a:cs typeface="Roboto Mono" charset="0"/>
              </a:rPr>
            </a:br>
            <a:r>
              <a:rPr lang="en-US" sz="1800" b="1" dirty="0">
                <a:latin typeface="Roboto Mono" charset="0"/>
                <a:ea typeface="Roboto Mono" charset="0"/>
                <a:cs typeface="Roboto Mono" charset="0"/>
              </a:rPr>
              <a:t>  </a:t>
            </a:r>
            <a:r>
              <a:rPr lang="en-US" sz="1800" b="1" dirty="0" err="1">
                <a:solidFill>
                  <a:srgbClr val="660E7A"/>
                </a:solidFill>
                <a:latin typeface="Roboto Mono" charset="0"/>
                <a:ea typeface="Roboto Mono" charset="0"/>
                <a:cs typeface="Roboto Mono" charset="0"/>
              </a:rPr>
              <a:t>providedIn</a:t>
            </a:r>
            <a:r>
              <a:rPr lang="en-US" sz="1800" b="1" dirty="0">
                <a:latin typeface="Roboto Mono" charset="0"/>
                <a:ea typeface="Roboto Mono" charset="0"/>
                <a:cs typeface="Roboto Mono" charset="0"/>
              </a:rPr>
              <a:t>: </a:t>
            </a:r>
            <a:r>
              <a:rPr lang="en-US" sz="1800" b="1" dirty="0" err="1" smtClean="0">
                <a:solidFill>
                  <a:srgbClr val="008000"/>
                </a:solidFill>
                <a:latin typeface="Roboto Mono" charset="0"/>
                <a:ea typeface="Roboto Mono" charset="0"/>
                <a:cs typeface="Roboto Mono" charset="0"/>
              </a:rPr>
              <a:t>ProjectsModule</a:t>
            </a:r>
            <a:r>
              <a:rPr lang="en-US" sz="1800" b="1" dirty="0">
                <a:solidFill>
                  <a:srgbClr val="008000"/>
                </a:solidFill>
                <a:latin typeface="Roboto Mono" charset="0"/>
                <a:ea typeface="Roboto Mono" charset="0"/>
                <a:cs typeface="Roboto Mono" charset="0"/>
              </a:rPr>
              <a:t/>
            </a:r>
            <a:br>
              <a:rPr lang="en-US" sz="1800" b="1" dirty="0">
                <a:solidFill>
                  <a:srgbClr val="008000"/>
                </a:solidFill>
                <a:latin typeface="Roboto Mono" charset="0"/>
                <a:ea typeface="Roboto Mono" charset="0"/>
                <a:cs typeface="Roboto Mono" charset="0"/>
              </a:rPr>
            </a:br>
            <a:r>
              <a:rPr lang="en-US" sz="1800" b="1" dirty="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solidFill>
                  <a:srgbClr val="000080"/>
                </a:solidFill>
                <a:latin typeface="Roboto Mono" charset="0"/>
                <a:ea typeface="Roboto Mono" charset="0"/>
                <a:cs typeface="Roboto Mono" charset="0"/>
              </a:rPr>
              <a:t>export class </a:t>
            </a:r>
            <a:r>
              <a:rPr lang="en-US" sz="1800" dirty="0" err="1">
                <a:latin typeface="Roboto Mono" charset="0"/>
                <a:ea typeface="Roboto Mono" charset="0"/>
                <a:cs typeface="Roboto Mono" charset="0"/>
              </a:rPr>
              <a:t>ProjectService</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7A7A43"/>
                </a:solidFill>
                <a:latin typeface="Roboto Mono" charset="0"/>
                <a:ea typeface="Roboto Mono" charset="0"/>
                <a:cs typeface="Roboto Mono" charset="0"/>
              </a:rPr>
              <a:t>list</a:t>
            </a:r>
            <a:r>
              <a:rPr lang="en-US" sz="1800" dirty="0">
                <a:latin typeface="Roboto Mono" charset="0"/>
                <a:ea typeface="Roboto Mono" charset="0"/>
                <a:cs typeface="Roboto Mono" charset="0"/>
              </a:rPr>
              <a:t>(): </a:t>
            </a:r>
            <a:r>
              <a:rPr lang="en-US" sz="1800" b="1" dirty="0">
                <a:latin typeface="Roboto Mono" charset="0"/>
                <a:ea typeface="Roboto Mono" charset="0"/>
                <a:cs typeface="Roboto Mono" charset="0"/>
              </a:rPr>
              <a:t>Observable&lt;Project[]&gt; </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000080"/>
                </a:solidFill>
                <a:latin typeface="Roboto Mono" charset="0"/>
                <a:ea typeface="Roboto Mono" charset="0"/>
                <a:cs typeface="Roboto Mono" charset="0"/>
              </a:rPr>
              <a:t>return </a:t>
            </a:r>
            <a:r>
              <a:rPr lang="en-US" sz="1800" b="1" i="1" dirty="0">
                <a:latin typeface="Roboto Mono" charset="0"/>
                <a:ea typeface="Roboto Mono" charset="0"/>
                <a:cs typeface="Roboto Mono" charset="0"/>
              </a:rPr>
              <a:t>of</a:t>
            </a:r>
            <a:r>
              <a:rPr lang="en-US" sz="1800" dirty="0">
                <a:latin typeface="Roboto Mono" charset="0"/>
                <a:ea typeface="Roboto Mono" charset="0"/>
                <a:cs typeface="Roboto Mono" charset="0"/>
              </a:rPr>
              <a:t>(</a:t>
            </a:r>
            <a:r>
              <a:rPr lang="en-US" sz="1800" dirty="0">
                <a:solidFill>
                  <a:srgbClr val="458383"/>
                </a:solidFill>
                <a:latin typeface="Roboto Mono" charset="0"/>
                <a:ea typeface="Roboto Mono" charset="0"/>
                <a:cs typeface="Roboto Mono" charset="0"/>
              </a:rPr>
              <a:t>PROJECTS</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p>
        </p:txBody>
      </p:sp>
      <p:sp>
        <p:nvSpPr>
          <p:cNvPr id="5" name="Left Arrow 4"/>
          <p:cNvSpPr/>
          <p:nvPr/>
        </p:nvSpPr>
        <p:spPr>
          <a:xfrm>
            <a:off x="5111262" y="3660471"/>
            <a:ext cx="5351175" cy="101990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Provides this service in the  </a:t>
            </a:r>
            <a:r>
              <a:rPr lang="en-US" b="1" dirty="0" err="1" smtClean="0"/>
              <a:t>ProjectsModule</a:t>
            </a:r>
            <a:r>
              <a:rPr lang="en-US" b="1" dirty="0" smtClean="0"/>
              <a:t> </a:t>
            </a:r>
            <a:r>
              <a:rPr lang="en-US" dirty="0" smtClean="0"/>
              <a:t>injector</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179</a:t>
            </a:fld>
            <a:endParaRPr lang="en-US" dirty="0"/>
          </a:p>
        </p:txBody>
      </p:sp>
    </p:spTree>
    <p:extLst>
      <p:ext uri="{BB962C8B-B14F-4D97-AF65-F5344CB8AC3E}">
        <p14:creationId xmlns:p14="http://schemas.microsoft.com/office/powerpoint/2010/main" val="8905732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First Script</a:t>
            </a:r>
            <a:endParaRPr lang="en-US" dirty="0"/>
          </a:p>
        </p:txBody>
      </p:sp>
      <p:sp>
        <p:nvSpPr>
          <p:cNvPr id="3" name="Content Placeholder 2"/>
          <p:cNvSpPr>
            <a:spLocks noGrp="1"/>
          </p:cNvSpPr>
          <p:nvPr>
            <p:ph idx="1"/>
          </p:nvPr>
        </p:nvSpPr>
        <p:spPr>
          <a:xfrm>
            <a:off x="838200" y="1825625"/>
            <a:ext cx="10515600" cy="4547467"/>
          </a:xfrm>
          <a:ln>
            <a:solidFill>
              <a:schemeClr val="accent3">
                <a:lumMod val="60000"/>
                <a:lumOff val="40000"/>
              </a:schemeClr>
            </a:solidFill>
          </a:ln>
        </p:spPr>
        <p:txBody>
          <a:bodyPr/>
          <a:lstStyle/>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init</a:t>
            </a:r>
            <a:r>
              <a:rPr lang="en-US" sz="1800" dirty="0">
                <a:latin typeface="Roboto Mono" charset="0"/>
                <a:ea typeface="Roboto Mono" charset="0"/>
                <a:cs typeface="Roboto Mono" charset="0"/>
              </a:rPr>
              <a:t> -y </a:t>
            </a:r>
            <a:r>
              <a:rPr lang="en-US" sz="1800" dirty="0">
                <a:solidFill>
                  <a:schemeClr val="tx1">
                    <a:lumMod val="65000"/>
                    <a:lumOff val="35000"/>
                  </a:schemeClr>
                </a:solidFill>
                <a:latin typeface="Roboto Mono" charset="0"/>
                <a:ea typeface="Roboto Mono" charset="0"/>
                <a:cs typeface="Roboto Mono" charset="0"/>
              </a:rPr>
              <a:t>//creates </a:t>
            </a:r>
            <a:r>
              <a:rPr lang="en-US" sz="1800" dirty="0" err="1">
                <a:solidFill>
                  <a:schemeClr val="tx1">
                    <a:lumMod val="65000"/>
                    <a:lumOff val="35000"/>
                  </a:schemeClr>
                </a:solidFill>
                <a:latin typeface="Roboto Mono" charset="0"/>
                <a:ea typeface="Roboto Mono" charset="0"/>
                <a:cs typeface="Roboto Mono" charset="0"/>
              </a:rPr>
              <a:t>package.json</a:t>
            </a:r>
            <a:endParaRPr lang="en-US" sz="1800" dirty="0">
              <a:solidFill>
                <a:schemeClr val="tx1">
                  <a:lumMod val="65000"/>
                  <a:lumOff val="35000"/>
                </a:schemeClr>
              </a:solidFill>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"name"</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npmscriptsdemo</a:t>
            </a:r>
            <a:r>
              <a:rPr lang="en-US" sz="1800" b="1" dirty="0">
                <a:solidFill>
                  <a:srgbClr val="008000"/>
                </a:solidFill>
                <a:latin typeface="Roboto Mono" charset="0"/>
                <a:ea typeface="Roboto Mono" charset="0"/>
                <a:cs typeface="Roboto Mono" charset="0"/>
              </a:rPr>
              <a: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"version"</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"1.0.0"</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"description"</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"main"</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index.js</a:t>
            </a:r>
            <a:r>
              <a:rPr lang="en-US" sz="1800" b="1" dirty="0">
                <a:solidFill>
                  <a:srgbClr val="008000"/>
                </a:solidFill>
                <a:latin typeface="Roboto Mono" charset="0"/>
                <a:ea typeface="Roboto Mono" charset="0"/>
                <a:cs typeface="Roboto Mono" charset="0"/>
              </a:rPr>
              <a: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"scripts"</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"test"</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"echo </a:t>
            </a:r>
            <a:r>
              <a:rPr lang="en-US" sz="1800" b="1" dirty="0">
                <a:solidFill>
                  <a:srgbClr val="000080"/>
                </a:solidFill>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Error: no test specified</a:t>
            </a:r>
            <a:r>
              <a:rPr lang="en-US" sz="1800" b="1" dirty="0">
                <a:solidFill>
                  <a:srgbClr val="000080"/>
                </a:solidFill>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 &amp;&amp; exit 1"</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"hi"</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"echo hello world "</a:t>
            </a:r>
            <a:br>
              <a:rPr lang="en-US" sz="1800" b="1" dirty="0">
                <a:solidFill>
                  <a:srgbClr val="008000"/>
                </a:solidFill>
                <a:latin typeface="Roboto Mono" charset="0"/>
                <a:ea typeface="Roboto Mono" charset="0"/>
                <a:cs typeface="Roboto Mono" charset="0"/>
              </a:rPr>
            </a:br>
            <a:r>
              <a:rPr lang="en-US" sz="1800" b="1" dirty="0">
                <a:solidFill>
                  <a:srgbClr val="008000"/>
                </a:solidFill>
                <a:latin typeface="Roboto Mono" charset="0"/>
                <a:ea typeface="Roboto Mono" charset="0"/>
                <a:cs typeface="Roboto Mono" charset="0"/>
              </a:rPr>
              <a:t>  </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"keywords"</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"author"</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"license"</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"ISC"</a:t>
            </a:r>
            <a:br>
              <a:rPr lang="en-US" sz="1800" b="1" dirty="0">
                <a:solidFill>
                  <a:srgbClr val="008000"/>
                </a:solidFill>
                <a:latin typeface="Roboto Mono" charset="0"/>
                <a:ea typeface="Roboto Mono" charset="0"/>
                <a:cs typeface="Roboto Mono" charset="0"/>
              </a:rPr>
            </a:br>
            <a:r>
              <a:rPr lang="en-US" sz="1800" dirty="0" smtClean="0">
                <a:latin typeface="Roboto Mono" charset="0"/>
                <a:ea typeface="Roboto Mono" charset="0"/>
                <a:cs typeface="Roboto Mono" charset="0"/>
              </a:rPr>
              <a:t>}</a:t>
            </a:r>
          </a:p>
          <a:p>
            <a:pPr marL="0" indent="0">
              <a:lnSpc>
                <a:spcPct val="100000"/>
              </a:lnSpc>
              <a:spcBef>
                <a:spcPts val="0"/>
              </a:spcBef>
              <a:buNone/>
            </a:pPr>
            <a:endParaRPr lang="en-US" sz="1800" dirty="0">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run-script hi </a:t>
            </a:r>
            <a:r>
              <a:rPr lang="en-US" sz="1800" dirty="0">
                <a:solidFill>
                  <a:schemeClr val="tx1">
                    <a:lumMod val="65000"/>
                    <a:lumOff val="35000"/>
                  </a:schemeClr>
                </a:solidFill>
                <a:latin typeface="Roboto Mono" charset="0"/>
                <a:ea typeface="Roboto Mono" charset="0"/>
                <a:cs typeface="Roboto Mono" charset="0"/>
              </a:rPr>
              <a:t>//hello world </a:t>
            </a:r>
          </a:p>
          <a:p>
            <a:pPr marL="0" indent="0">
              <a:lnSpc>
                <a:spcPct val="100000"/>
              </a:lnSpc>
              <a:spcBef>
                <a:spcPts val="0"/>
              </a:spcBef>
              <a:buNone/>
            </a:pPr>
            <a:endParaRPr lang="en-US" sz="1800" dirty="0">
              <a:solidFill>
                <a:schemeClr val="tx1">
                  <a:lumMod val="65000"/>
                  <a:lumOff val="35000"/>
                </a:schemeClr>
              </a:solidFill>
              <a:latin typeface="Roboto Mono" charset="0"/>
              <a:ea typeface="Roboto Mono" charset="0"/>
              <a:cs typeface="Roboto Mono" charset="0"/>
            </a:endParaRPr>
          </a:p>
          <a:p>
            <a:pPr marL="0" indent="0">
              <a:lnSpc>
                <a:spcPct val="100000"/>
              </a:lnSpc>
              <a:spcBef>
                <a:spcPts val="0"/>
              </a:spcBef>
              <a:buNone/>
            </a:pPr>
            <a:endParaRPr lang="en-US" sz="1800" dirty="0">
              <a:solidFill>
                <a:schemeClr val="tx1">
                  <a:lumMod val="65000"/>
                  <a:lumOff val="35000"/>
                </a:schemeClr>
              </a:solidFill>
              <a:latin typeface="Roboto Mono" charset="0"/>
              <a:ea typeface="Roboto Mono" charset="0"/>
              <a:cs typeface="Roboto Mono" charset="0"/>
            </a:endParaRPr>
          </a:p>
          <a:p>
            <a:pPr marL="0" indent="0">
              <a:lnSpc>
                <a:spcPct val="100000"/>
              </a:lnSpc>
              <a:spcBef>
                <a:spcPts val="0"/>
              </a:spcBef>
              <a:buNone/>
            </a:pPr>
            <a:endParaRPr lang="en-US" dirty="0" smtClean="0"/>
          </a:p>
          <a:p>
            <a:pPr marL="0" indent="0">
              <a:lnSpc>
                <a:spcPct val="100000"/>
              </a:lnSpc>
              <a:spcBef>
                <a:spcPts val="0"/>
              </a:spcBef>
              <a:buNone/>
            </a:pPr>
            <a:endParaRPr lang="en-US" dirty="0"/>
          </a:p>
        </p:txBody>
      </p:sp>
      <p:sp>
        <p:nvSpPr>
          <p:cNvPr id="4" name="Left Arrow 3"/>
          <p:cNvSpPr/>
          <p:nvPr/>
        </p:nvSpPr>
        <p:spPr>
          <a:xfrm>
            <a:off x="5109210" y="3931920"/>
            <a:ext cx="2514600" cy="56007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Custom </a:t>
            </a:r>
            <a:r>
              <a:rPr lang="en-US" dirty="0" err="1" smtClean="0"/>
              <a:t>npm</a:t>
            </a:r>
            <a:r>
              <a:rPr lang="en-US" dirty="0" smtClean="0"/>
              <a:t> script</a:t>
            </a:r>
            <a:endParaRPr lang="en-US" dirty="0"/>
          </a:p>
        </p:txBody>
      </p:sp>
      <p:sp>
        <p:nvSpPr>
          <p:cNvPr id="5" name="Left Arrow 4"/>
          <p:cNvSpPr/>
          <p:nvPr/>
        </p:nvSpPr>
        <p:spPr>
          <a:xfrm>
            <a:off x="5661660" y="5718810"/>
            <a:ext cx="2514600" cy="56007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Run the custom script</a:t>
            </a:r>
            <a:endParaRPr lang="en-US" dirty="0"/>
          </a:p>
        </p:txBody>
      </p:sp>
      <p:sp>
        <p:nvSpPr>
          <p:cNvPr id="6" name="Slide Number Placeholder 5"/>
          <p:cNvSpPr>
            <a:spLocks noGrp="1"/>
          </p:cNvSpPr>
          <p:nvPr>
            <p:ph type="sldNum" sz="quarter" idx="12"/>
          </p:nvPr>
        </p:nvSpPr>
        <p:spPr/>
        <p:txBody>
          <a:bodyPr/>
          <a:lstStyle/>
          <a:p>
            <a:fld id="{E5454087-695C-AC43-AA7F-3C3895E55714}" type="slidenum">
              <a:rPr lang="en-US" smtClean="0"/>
              <a:t>18</a:t>
            </a:fld>
            <a:endParaRPr lang="en-US" dirty="0"/>
          </a:p>
        </p:txBody>
      </p:sp>
    </p:spTree>
    <p:extLst>
      <p:ext uri="{BB962C8B-B14F-4D97-AF65-F5344CB8AC3E}">
        <p14:creationId xmlns:p14="http://schemas.microsoft.com/office/powerpoint/2010/main" val="1922509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Service Registration Best Practices</a:t>
            </a:r>
            <a:endParaRPr lang="en-US" dirty="0"/>
          </a:p>
        </p:txBody>
      </p:sp>
      <p:sp>
        <p:nvSpPr>
          <p:cNvPr id="3" name="Content Placeholder 2"/>
          <p:cNvSpPr>
            <a:spLocks noGrp="1"/>
          </p:cNvSpPr>
          <p:nvPr>
            <p:ph idx="1"/>
          </p:nvPr>
        </p:nvSpPr>
        <p:spPr/>
        <p:txBody>
          <a:bodyPr>
            <a:normAutofit/>
          </a:bodyPr>
          <a:lstStyle/>
          <a:p>
            <a:r>
              <a:rPr lang="en-US" dirty="0" smtClean="0"/>
              <a:t>Provide services in the Service itself (</a:t>
            </a:r>
            <a:r>
              <a:rPr lang="en-US" dirty="0" err="1" smtClean="0"/>
              <a:t>providedIn</a:t>
            </a:r>
            <a:r>
              <a:rPr lang="en-US" dirty="0" smtClean="0"/>
              <a:t>)</a:t>
            </a:r>
          </a:p>
          <a:p>
            <a:r>
              <a:rPr lang="en-US" dirty="0" smtClean="0"/>
              <a:t>Set </a:t>
            </a:r>
            <a:r>
              <a:rPr lang="en-US" b="1" dirty="0" err="1" smtClean="0"/>
              <a:t>providedIn</a:t>
            </a:r>
            <a:r>
              <a:rPr lang="en-US" dirty="0" smtClean="0"/>
              <a:t> to</a:t>
            </a:r>
          </a:p>
          <a:p>
            <a:pPr lvl="1"/>
            <a:r>
              <a:rPr lang="en-US" b="1" dirty="0" smtClean="0"/>
              <a:t>root</a:t>
            </a:r>
            <a:r>
              <a:rPr lang="en-US" dirty="0" smtClean="0"/>
              <a:t> if you want the service to be a </a:t>
            </a:r>
            <a:r>
              <a:rPr lang="en-US" b="1" dirty="0" smtClean="0"/>
              <a:t>Singleton</a:t>
            </a:r>
          </a:p>
          <a:p>
            <a:pPr lvl="1"/>
            <a:r>
              <a:rPr lang="en-US" b="1" dirty="0" smtClean="0"/>
              <a:t>Feature</a:t>
            </a:r>
            <a:r>
              <a:rPr lang="en-US" dirty="0" smtClean="0"/>
              <a:t> </a:t>
            </a:r>
            <a:r>
              <a:rPr lang="en-US" b="1" dirty="0" smtClean="0"/>
              <a:t>Module</a:t>
            </a:r>
            <a:r>
              <a:rPr lang="en-US" dirty="0" smtClean="0"/>
              <a:t> (</a:t>
            </a:r>
            <a:r>
              <a:rPr lang="en-US" i="1" dirty="0" err="1" smtClean="0"/>
              <a:t>ProjectsModule</a:t>
            </a:r>
            <a:r>
              <a:rPr lang="en-US" dirty="0" smtClean="0"/>
              <a:t>) if you want the service to be </a:t>
            </a:r>
            <a:r>
              <a:rPr lang="en-US" b="1" dirty="0" smtClean="0"/>
              <a:t>lazy-loaded</a:t>
            </a:r>
          </a:p>
          <a:p>
            <a:pPr lvl="2"/>
            <a:r>
              <a:rPr lang="en-US" b="1" dirty="0" smtClean="0"/>
              <a:t>Lazy Loading </a:t>
            </a:r>
            <a:r>
              <a:rPr lang="en-US" dirty="0" smtClean="0"/>
              <a:t>requires additional steps which are covered in the Routing section of the course </a:t>
            </a:r>
          </a:p>
          <a:p>
            <a:pPr marL="457189" lvl="1" indent="0">
              <a:buNone/>
            </a:pPr>
            <a:endParaRPr lang="en-US" dirty="0" smtClean="0"/>
          </a:p>
          <a:p>
            <a:pPr marL="457189" lvl="1" indent="0">
              <a:buNone/>
            </a:pPr>
            <a:endParaRPr lang="en-US" dirty="0"/>
          </a:p>
          <a:p>
            <a:pPr marL="457189" lvl="1" indent="0">
              <a:buNone/>
            </a:pPr>
            <a:endParaRPr lang="en-US" dirty="0" smtClean="0"/>
          </a:p>
          <a:p>
            <a:pPr marL="457189" lvl="1" indent="0">
              <a:buNone/>
            </a:pPr>
            <a:endParaRPr lang="en-US" dirty="0"/>
          </a:p>
          <a:p>
            <a:pPr lvl="1"/>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180</a:t>
            </a:fld>
            <a:endParaRPr lang="en-US" dirty="0"/>
          </a:p>
        </p:txBody>
      </p:sp>
    </p:spTree>
    <p:extLst>
      <p:ext uri="{BB962C8B-B14F-4D97-AF65-F5344CB8AC3E}">
        <p14:creationId xmlns:p14="http://schemas.microsoft.com/office/powerpoint/2010/main" val="982555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Http</a:t>
            </a:r>
            <a:endParaRPr lang="en-US" dirty="0"/>
          </a:p>
        </p:txBody>
      </p:sp>
      <p:sp>
        <p:nvSpPr>
          <p:cNvPr id="3" name="Text Placeholder 2"/>
          <p:cNvSpPr>
            <a:spLocks noGrp="1"/>
          </p:cNvSpPr>
          <p:nvPr>
            <p:ph type="body" idx="1"/>
          </p:nvPr>
        </p:nvSpPr>
        <p:spPr/>
        <p:txBody>
          <a:bodyPr/>
          <a:lstStyle/>
          <a:p>
            <a:r>
              <a:rPr lang="en-US" dirty="0" smtClean="0"/>
              <a:t>Angular</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58906"/>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181</a:t>
            </a:fld>
            <a:endParaRPr lang="en-US" dirty="0"/>
          </a:p>
        </p:txBody>
      </p:sp>
    </p:spTree>
    <p:extLst>
      <p:ext uri="{BB962C8B-B14F-4D97-AF65-F5344CB8AC3E}">
        <p14:creationId xmlns:p14="http://schemas.microsoft.com/office/powerpoint/2010/main" val="20571193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2176840" y="1713889"/>
            <a:ext cx="2421819" cy="2333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19" name="Rectangle 18"/>
          <p:cNvSpPr/>
          <p:nvPr/>
        </p:nvSpPr>
        <p:spPr>
          <a:xfrm>
            <a:off x="5468343" y="2756997"/>
            <a:ext cx="1164772" cy="9169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Service</a:t>
            </a:r>
            <a:endParaRPr lang="en-US" sz="1600" dirty="0"/>
          </a:p>
        </p:txBody>
      </p:sp>
      <p:sp>
        <p:nvSpPr>
          <p:cNvPr id="20" name="Rectangle 19"/>
          <p:cNvSpPr/>
          <p:nvPr/>
        </p:nvSpPr>
        <p:spPr>
          <a:xfrm>
            <a:off x="8795817" y="2756997"/>
            <a:ext cx="1164772" cy="9169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Web API</a:t>
            </a:r>
            <a:endParaRPr lang="en-US" sz="1600" dirty="0"/>
          </a:p>
        </p:txBody>
      </p:sp>
      <p:sp>
        <p:nvSpPr>
          <p:cNvPr id="21" name="Can 20"/>
          <p:cNvSpPr/>
          <p:nvPr/>
        </p:nvSpPr>
        <p:spPr>
          <a:xfrm>
            <a:off x="10685427" y="2735225"/>
            <a:ext cx="914400" cy="91693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DB</a:t>
            </a:r>
            <a:endParaRPr lang="en-US" dirty="0"/>
          </a:p>
        </p:txBody>
      </p:sp>
      <p:sp>
        <p:nvSpPr>
          <p:cNvPr id="22" name="TextBox 21"/>
          <p:cNvSpPr txBox="1"/>
          <p:nvPr/>
        </p:nvSpPr>
        <p:spPr>
          <a:xfrm>
            <a:off x="2669833" y="272534"/>
            <a:ext cx="2596244" cy="800219"/>
          </a:xfrm>
          <a:prstGeom prst="rect">
            <a:avLst/>
          </a:prstGeom>
          <a:noFill/>
        </p:spPr>
        <p:txBody>
          <a:bodyPr wrap="square" rtlCol="0">
            <a:spAutoFit/>
          </a:bodyPr>
          <a:lstStyle/>
          <a:p>
            <a:r>
              <a:rPr lang="en-US" dirty="0" smtClean="0"/>
              <a:t>CLIENT</a:t>
            </a:r>
          </a:p>
          <a:p>
            <a:pPr marL="285750" indent="-285750">
              <a:buFont typeface="Arial" charset="0"/>
              <a:buChar char="•"/>
            </a:pPr>
            <a:r>
              <a:rPr lang="en-US" sz="1400" dirty="0" smtClean="0">
                <a:solidFill>
                  <a:schemeClr val="bg1">
                    <a:lumMod val="65000"/>
                  </a:schemeClr>
                </a:solidFill>
              </a:rPr>
              <a:t>Front-end</a:t>
            </a:r>
          </a:p>
          <a:p>
            <a:pPr marL="285750" indent="-285750">
              <a:buFont typeface="Arial" charset="0"/>
              <a:buChar char="•"/>
            </a:pPr>
            <a:r>
              <a:rPr lang="en-US" sz="1400" dirty="0" smtClean="0">
                <a:solidFill>
                  <a:schemeClr val="bg1">
                    <a:lumMod val="65000"/>
                  </a:schemeClr>
                </a:solidFill>
              </a:rPr>
              <a:t>JavaScript in browser</a:t>
            </a:r>
            <a:endParaRPr lang="en-US" sz="1400" dirty="0">
              <a:solidFill>
                <a:schemeClr val="bg1">
                  <a:lumMod val="65000"/>
                </a:schemeClr>
              </a:solidFill>
            </a:endParaRPr>
          </a:p>
        </p:txBody>
      </p:sp>
      <p:sp>
        <p:nvSpPr>
          <p:cNvPr id="25" name="TextBox 24"/>
          <p:cNvSpPr txBox="1"/>
          <p:nvPr/>
        </p:nvSpPr>
        <p:spPr>
          <a:xfrm>
            <a:off x="8895049" y="272534"/>
            <a:ext cx="2596244" cy="800219"/>
          </a:xfrm>
          <a:prstGeom prst="rect">
            <a:avLst/>
          </a:prstGeom>
          <a:noFill/>
        </p:spPr>
        <p:txBody>
          <a:bodyPr wrap="square" rtlCol="0">
            <a:spAutoFit/>
          </a:bodyPr>
          <a:lstStyle/>
          <a:p>
            <a:r>
              <a:rPr lang="en-US" dirty="0" smtClean="0"/>
              <a:t>SERVER</a:t>
            </a:r>
          </a:p>
          <a:p>
            <a:pPr marL="285750" indent="-285750">
              <a:buFont typeface="Arial" charset="0"/>
              <a:buChar char="•"/>
            </a:pPr>
            <a:r>
              <a:rPr lang="en-US" sz="1400" dirty="0" smtClean="0">
                <a:solidFill>
                  <a:schemeClr val="bg1">
                    <a:lumMod val="65000"/>
                  </a:schemeClr>
                </a:solidFill>
              </a:rPr>
              <a:t>Back-end</a:t>
            </a:r>
          </a:p>
          <a:p>
            <a:pPr marL="285750" indent="-285750">
              <a:buFont typeface="Arial" charset="0"/>
              <a:buChar char="•"/>
            </a:pPr>
            <a:r>
              <a:rPr lang="en-US" sz="1400" dirty="0" smtClean="0">
                <a:solidFill>
                  <a:schemeClr val="bg1">
                    <a:lumMod val="65000"/>
                  </a:schemeClr>
                </a:solidFill>
              </a:rPr>
              <a:t>Web/Application server</a:t>
            </a:r>
            <a:endParaRPr lang="en-US" sz="1400" dirty="0">
              <a:solidFill>
                <a:schemeClr val="bg1">
                  <a:lumMod val="65000"/>
                </a:schemeClr>
              </a:solidFill>
            </a:endParaRPr>
          </a:p>
        </p:txBody>
      </p:sp>
      <p:sp>
        <p:nvSpPr>
          <p:cNvPr id="31" name="TextBox 30"/>
          <p:cNvSpPr txBox="1"/>
          <p:nvPr/>
        </p:nvSpPr>
        <p:spPr>
          <a:xfrm>
            <a:off x="7160882" y="272534"/>
            <a:ext cx="2596244" cy="584775"/>
          </a:xfrm>
          <a:prstGeom prst="rect">
            <a:avLst/>
          </a:prstGeom>
          <a:noFill/>
        </p:spPr>
        <p:txBody>
          <a:bodyPr wrap="square" rtlCol="0">
            <a:spAutoFit/>
          </a:bodyPr>
          <a:lstStyle/>
          <a:p>
            <a:r>
              <a:rPr lang="en-US" dirty="0" smtClean="0"/>
              <a:t>NETWORK</a:t>
            </a:r>
          </a:p>
          <a:p>
            <a:r>
              <a:rPr lang="en-US" sz="1400" dirty="0" smtClean="0">
                <a:solidFill>
                  <a:schemeClr val="bg1">
                    <a:lumMod val="65000"/>
                  </a:schemeClr>
                </a:solidFill>
              </a:rPr>
              <a:t>(HTTP)</a:t>
            </a:r>
            <a:endParaRPr lang="en-US" sz="1400" dirty="0">
              <a:solidFill>
                <a:schemeClr val="bg1">
                  <a:lumMod val="65000"/>
                </a:schemeClr>
              </a:solidFill>
            </a:endParaRPr>
          </a:p>
        </p:txBody>
      </p:sp>
      <p:sp>
        <p:nvSpPr>
          <p:cNvPr id="33" name="Right Arrow 32"/>
          <p:cNvSpPr/>
          <p:nvPr/>
        </p:nvSpPr>
        <p:spPr>
          <a:xfrm rot="10800000">
            <a:off x="7094320" y="3193688"/>
            <a:ext cx="1051530" cy="412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Left Bracket 35"/>
          <p:cNvSpPr/>
          <p:nvPr/>
        </p:nvSpPr>
        <p:spPr>
          <a:xfrm rot="5400000">
            <a:off x="9338668" y="591279"/>
            <a:ext cx="65773" cy="1291195"/>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TextBox 37"/>
          <p:cNvSpPr txBox="1"/>
          <p:nvPr/>
        </p:nvSpPr>
        <p:spPr>
          <a:xfrm>
            <a:off x="9005561" y="1240765"/>
            <a:ext cx="737702" cy="1169551"/>
          </a:xfrm>
          <a:prstGeom prst="rect">
            <a:avLst/>
          </a:prstGeom>
          <a:noFill/>
        </p:spPr>
        <p:txBody>
          <a:bodyPr wrap="none" rtlCol="0">
            <a:spAutoFit/>
          </a:bodyPr>
          <a:lstStyle/>
          <a:p>
            <a:r>
              <a:rPr lang="en-US" sz="1400" dirty="0" smtClean="0">
                <a:solidFill>
                  <a:schemeClr val="bg1">
                    <a:lumMod val="50000"/>
                  </a:schemeClr>
                </a:solidFill>
              </a:rPr>
              <a:t>Java</a:t>
            </a:r>
          </a:p>
          <a:p>
            <a:r>
              <a:rPr lang="en-US" sz="1400" dirty="0" smtClean="0">
                <a:solidFill>
                  <a:schemeClr val="bg1">
                    <a:lumMod val="50000"/>
                  </a:schemeClr>
                </a:solidFill>
              </a:rPr>
              <a:t>.NET</a:t>
            </a:r>
          </a:p>
          <a:p>
            <a:r>
              <a:rPr lang="en-US" sz="1400" dirty="0" err="1" smtClean="0">
                <a:solidFill>
                  <a:schemeClr val="bg1">
                    <a:lumMod val="50000"/>
                  </a:schemeClr>
                </a:solidFill>
              </a:rPr>
              <a:t>Node.js</a:t>
            </a:r>
            <a:endParaRPr lang="en-US" sz="1400" dirty="0" smtClean="0">
              <a:solidFill>
                <a:schemeClr val="bg1">
                  <a:lumMod val="50000"/>
                </a:schemeClr>
              </a:solidFill>
            </a:endParaRPr>
          </a:p>
          <a:p>
            <a:r>
              <a:rPr lang="en-US" sz="1400" dirty="0" smtClean="0">
                <a:solidFill>
                  <a:schemeClr val="bg1">
                    <a:lumMod val="50000"/>
                  </a:schemeClr>
                </a:solidFill>
              </a:rPr>
              <a:t>Python</a:t>
            </a:r>
          </a:p>
          <a:p>
            <a:r>
              <a:rPr lang="en-US" sz="1400" dirty="0" smtClean="0">
                <a:solidFill>
                  <a:schemeClr val="bg1">
                    <a:lumMod val="50000"/>
                  </a:schemeClr>
                </a:solidFill>
              </a:rPr>
              <a:t>Go</a:t>
            </a:r>
            <a:endParaRPr lang="en-US" sz="1400" dirty="0">
              <a:solidFill>
                <a:schemeClr val="bg1">
                  <a:lumMod val="50000"/>
                </a:schemeClr>
              </a:solidFill>
            </a:endParaRPr>
          </a:p>
        </p:txBody>
      </p:sp>
      <p:sp>
        <p:nvSpPr>
          <p:cNvPr id="39" name="Left Bracket 38"/>
          <p:cNvSpPr/>
          <p:nvPr/>
        </p:nvSpPr>
        <p:spPr>
          <a:xfrm rot="5400000">
            <a:off x="11170596" y="591279"/>
            <a:ext cx="65773" cy="1291195"/>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p:cNvSpPr txBox="1"/>
          <p:nvPr/>
        </p:nvSpPr>
        <p:spPr>
          <a:xfrm>
            <a:off x="10837489" y="1240765"/>
            <a:ext cx="1010341" cy="1169551"/>
          </a:xfrm>
          <a:prstGeom prst="rect">
            <a:avLst/>
          </a:prstGeom>
          <a:noFill/>
        </p:spPr>
        <p:txBody>
          <a:bodyPr wrap="none" rtlCol="0">
            <a:spAutoFit/>
          </a:bodyPr>
          <a:lstStyle/>
          <a:p>
            <a:r>
              <a:rPr lang="en-US" sz="1400" dirty="0" smtClean="0">
                <a:solidFill>
                  <a:schemeClr val="bg1">
                    <a:lumMod val="50000"/>
                  </a:schemeClr>
                </a:solidFill>
              </a:rPr>
              <a:t>Oracle</a:t>
            </a:r>
          </a:p>
          <a:p>
            <a:r>
              <a:rPr lang="en-US" sz="1400" dirty="0" smtClean="0">
                <a:solidFill>
                  <a:schemeClr val="bg1">
                    <a:lumMod val="50000"/>
                  </a:schemeClr>
                </a:solidFill>
              </a:rPr>
              <a:t>MySQL</a:t>
            </a:r>
          </a:p>
          <a:p>
            <a:r>
              <a:rPr lang="en-US" sz="1400" dirty="0" smtClean="0">
                <a:solidFill>
                  <a:schemeClr val="bg1">
                    <a:lumMod val="50000"/>
                  </a:schemeClr>
                </a:solidFill>
              </a:rPr>
              <a:t>SQL Server</a:t>
            </a:r>
          </a:p>
          <a:p>
            <a:r>
              <a:rPr lang="en-US" sz="1400" dirty="0" smtClean="0">
                <a:solidFill>
                  <a:schemeClr val="bg1">
                    <a:lumMod val="50000"/>
                  </a:schemeClr>
                </a:solidFill>
              </a:rPr>
              <a:t>PostgreSQL</a:t>
            </a:r>
          </a:p>
          <a:p>
            <a:r>
              <a:rPr lang="en-US" sz="1400" dirty="0" smtClean="0">
                <a:solidFill>
                  <a:schemeClr val="bg1">
                    <a:lumMod val="50000"/>
                  </a:schemeClr>
                </a:solidFill>
              </a:rPr>
              <a:t>MongoDB</a:t>
            </a:r>
            <a:endParaRPr lang="en-US" sz="1400" dirty="0">
              <a:solidFill>
                <a:schemeClr val="bg1">
                  <a:lumMod val="50000"/>
                </a:schemeClr>
              </a:solidFill>
            </a:endParaRPr>
          </a:p>
        </p:txBody>
      </p:sp>
      <p:sp>
        <p:nvSpPr>
          <p:cNvPr id="41" name="Left Bracket 40"/>
          <p:cNvSpPr/>
          <p:nvPr/>
        </p:nvSpPr>
        <p:spPr>
          <a:xfrm rot="5400000">
            <a:off x="3559631" y="-1896959"/>
            <a:ext cx="45719" cy="6287726"/>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p:cNvSpPr txBox="1"/>
          <p:nvPr/>
        </p:nvSpPr>
        <p:spPr>
          <a:xfrm>
            <a:off x="2667126" y="1224044"/>
            <a:ext cx="3592384" cy="338554"/>
          </a:xfrm>
          <a:prstGeom prst="rect">
            <a:avLst/>
          </a:prstGeom>
          <a:noFill/>
        </p:spPr>
        <p:txBody>
          <a:bodyPr wrap="square" rtlCol="0">
            <a:spAutoFit/>
          </a:bodyPr>
          <a:lstStyle/>
          <a:p>
            <a:r>
              <a:rPr lang="en-US" sz="1600" dirty="0" smtClean="0">
                <a:solidFill>
                  <a:schemeClr val="bg1">
                    <a:lumMod val="50000"/>
                  </a:schemeClr>
                </a:solidFill>
              </a:rPr>
              <a:t>Angular</a:t>
            </a:r>
            <a:endParaRPr lang="en-US" sz="1600" dirty="0">
              <a:solidFill>
                <a:schemeClr val="bg1">
                  <a:lumMod val="50000"/>
                </a:schemeClr>
              </a:solidFill>
            </a:endParaRPr>
          </a:p>
        </p:txBody>
      </p:sp>
      <p:sp>
        <p:nvSpPr>
          <p:cNvPr id="43" name="Rectangle 42"/>
          <p:cNvSpPr/>
          <p:nvPr/>
        </p:nvSpPr>
        <p:spPr>
          <a:xfrm>
            <a:off x="2750678" y="2172355"/>
            <a:ext cx="1655511"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4" name="Rectangle 43"/>
          <p:cNvSpPr/>
          <p:nvPr/>
        </p:nvSpPr>
        <p:spPr>
          <a:xfrm>
            <a:off x="3042026" y="2726821"/>
            <a:ext cx="1249978" cy="7672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5" name="Rectangle 44"/>
          <p:cNvSpPr/>
          <p:nvPr/>
        </p:nvSpPr>
        <p:spPr>
          <a:xfrm>
            <a:off x="2254863" y="2172355"/>
            <a:ext cx="409456"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algn="ctr"/>
            <a:r>
              <a:rPr lang="en-US" sz="1600" dirty="0" smtClean="0"/>
              <a:t>Component</a:t>
            </a:r>
            <a:endParaRPr lang="en-US" sz="1600" dirty="0"/>
          </a:p>
        </p:txBody>
      </p:sp>
      <p:sp>
        <p:nvSpPr>
          <p:cNvPr id="47" name="Rectangle 46"/>
          <p:cNvSpPr/>
          <p:nvPr/>
        </p:nvSpPr>
        <p:spPr>
          <a:xfrm>
            <a:off x="4445921" y="43044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8" name="Rectangle 47"/>
          <p:cNvSpPr/>
          <p:nvPr/>
        </p:nvSpPr>
        <p:spPr>
          <a:xfrm>
            <a:off x="4598321" y="44568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9" name="Rectangle 48"/>
          <p:cNvSpPr/>
          <p:nvPr/>
        </p:nvSpPr>
        <p:spPr>
          <a:xfrm>
            <a:off x="4750721" y="46092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50" name="Right Arrow 49"/>
          <p:cNvSpPr/>
          <p:nvPr/>
        </p:nvSpPr>
        <p:spPr>
          <a:xfrm>
            <a:off x="7143438" y="2751812"/>
            <a:ext cx="1051530" cy="412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ight Arrow 50"/>
          <p:cNvSpPr/>
          <p:nvPr/>
        </p:nvSpPr>
        <p:spPr>
          <a:xfrm rot="10800000">
            <a:off x="4701603" y="3193687"/>
            <a:ext cx="678622"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ight Arrow 51"/>
          <p:cNvSpPr/>
          <p:nvPr/>
        </p:nvSpPr>
        <p:spPr>
          <a:xfrm>
            <a:off x="4750721" y="2751812"/>
            <a:ext cx="678622"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Connector 53"/>
          <p:cNvCxnSpPr>
            <a:stCxn id="47" idx="0"/>
          </p:cNvCxnSpPr>
          <p:nvPr/>
        </p:nvCxnSpPr>
        <p:spPr>
          <a:xfrm flipV="1">
            <a:off x="4994561" y="3041287"/>
            <a:ext cx="0" cy="1263160"/>
          </a:xfrm>
          <a:prstGeom prst="line">
            <a:avLst/>
          </a:prstGeom>
        </p:spPr>
        <p:style>
          <a:lnRef idx="1">
            <a:schemeClr val="accent1"/>
          </a:lnRef>
          <a:fillRef idx="0">
            <a:schemeClr val="accent1"/>
          </a:fillRef>
          <a:effectRef idx="0">
            <a:schemeClr val="accent1"/>
          </a:effectRef>
          <a:fontRef idx="minor">
            <a:schemeClr val="tx1"/>
          </a:fontRef>
        </p:style>
      </p:cxnSp>
      <p:sp>
        <p:nvSpPr>
          <p:cNvPr id="57" name="Folded Corner 56"/>
          <p:cNvSpPr/>
          <p:nvPr/>
        </p:nvSpPr>
        <p:spPr>
          <a:xfrm>
            <a:off x="2513952" y="45498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713220" y="5576341"/>
            <a:ext cx="184731" cy="369332"/>
          </a:xfrm>
          <a:prstGeom prst="rect">
            <a:avLst/>
          </a:prstGeom>
          <a:noFill/>
        </p:spPr>
        <p:txBody>
          <a:bodyPr wrap="none" rtlCol="0">
            <a:spAutoFit/>
          </a:bodyPr>
          <a:lstStyle/>
          <a:p>
            <a:endParaRPr lang="en-US" dirty="0"/>
          </a:p>
        </p:txBody>
      </p:sp>
      <p:sp>
        <p:nvSpPr>
          <p:cNvPr id="56" name="Folded Corner 55"/>
          <p:cNvSpPr/>
          <p:nvPr/>
        </p:nvSpPr>
        <p:spPr>
          <a:xfrm>
            <a:off x="2382937" y="4355623"/>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olded Corner 61"/>
          <p:cNvSpPr/>
          <p:nvPr/>
        </p:nvSpPr>
        <p:spPr>
          <a:xfrm>
            <a:off x="2666352" y="47022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olded Corner 62"/>
          <p:cNvSpPr/>
          <p:nvPr/>
        </p:nvSpPr>
        <p:spPr>
          <a:xfrm>
            <a:off x="2818752" y="4854616"/>
            <a:ext cx="1314286" cy="1292026"/>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922203" y="4939733"/>
            <a:ext cx="1489624" cy="1015663"/>
          </a:xfrm>
          <a:prstGeom prst="rect">
            <a:avLst/>
          </a:prstGeom>
          <a:noFill/>
        </p:spPr>
        <p:txBody>
          <a:bodyPr wrap="square" rtlCol="0">
            <a:spAutoFit/>
          </a:bodyPr>
          <a:lstStyle/>
          <a:p>
            <a:r>
              <a:rPr lang="en-US" dirty="0" smtClean="0"/>
              <a:t>Templates</a:t>
            </a:r>
          </a:p>
          <a:p>
            <a:r>
              <a:rPr lang="en-US" sz="1400" dirty="0" smtClean="0"/>
              <a:t>&lt;div&gt;</a:t>
            </a:r>
          </a:p>
          <a:p>
            <a:r>
              <a:rPr lang="en-US" sz="1400" dirty="0" smtClean="0"/>
              <a:t>{{ template}}</a:t>
            </a:r>
          </a:p>
          <a:p>
            <a:r>
              <a:rPr lang="en-US" sz="1400" dirty="0" smtClean="0"/>
              <a:t>&lt;/div&gt;</a:t>
            </a:r>
            <a:endParaRPr lang="en-US" sz="1400" dirty="0"/>
          </a:p>
        </p:txBody>
      </p:sp>
      <p:cxnSp>
        <p:nvCxnSpPr>
          <p:cNvPr id="7" name="Straight Arrow Connector 6"/>
          <p:cNvCxnSpPr>
            <a:stCxn id="63" idx="0"/>
          </p:cNvCxnSpPr>
          <p:nvPr/>
        </p:nvCxnSpPr>
        <p:spPr>
          <a:xfrm flipV="1">
            <a:off x="3475895" y="3147928"/>
            <a:ext cx="0" cy="1706688"/>
          </a:xfrm>
          <a:prstGeom prst="straightConnector1">
            <a:avLst/>
          </a:prstGeom>
          <a:ln w="539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2897951" y="2518348"/>
            <a:ext cx="24252" cy="2166374"/>
          </a:xfrm>
          <a:prstGeom prst="straightConnector1">
            <a:avLst/>
          </a:prstGeom>
          <a:ln w="53975"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tailEnd type="triangl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5140347" y="5226937"/>
            <a:ext cx="5397101" cy="1446550"/>
          </a:xfrm>
          <a:prstGeom prst="rect">
            <a:avLst/>
          </a:prstGeom>
          <a:noFill/>
        </p:spPr>
        <p:txBody>
          <a:bodyPr wrap="square" rtlCol="0">
            <a:spAutoFit/>
          </a:bodyPr>
          <a:lstStyle/>
          <a:p>
            <a:r>
              <a:rPr lang="en-US" sz="4400" dirty="0" smtClean="0"/>
              <a:t>Architecture Diagram: HTTP</a:t>
            </a:r>
            <a:endParaRPr lang="en-US" sz="4400" dirty="0"/>
          </a:p>
        </p:txBody>
      </p:sp>
      <p:cxnSp>
        <p:nvCxnSpPr>
          <p:cNvPr id="37" name="Straight Connector 36"/>
          <p:cNvCxnSpPr/>
          <p:nvPr/>
        </p:nvCxnSpPr>
        <p:spPr>
          <a:xfrm>
            <a:off x="7000244" y="32657"/>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8435903" y="280"/>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323DE9B6-CD69-2240-8AAD-0E79682D9385}" type="slidenum">
              <a:rPr lang="en-US" smtClean="0"/>
              <a:t>182</a:t>
            </a:fld>
            <a:endParaRPr lang="en-US" dirty="0"/>
          </a:p>
        </p:txBody>
      </p:sp>
    </p:spTree>
    <p:extLst>
      <p:ext uri="{BB962C8B-B14F-4D97-AF65-F5344CB8AC3E}">
        <p14:creationId xmlns:p14="http://schemas.microsoft.com/office/powerpoint/2010/main" val="590163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p:tgtEl>
                                          <p:spTgt spid="21"/>
                                        </p:tgtEl>
                                        <p:attrNameLst>
                                          <p:attrName>ppt_y</p:attrName>
                                        </p:attrNameLst>
                                      </p:cBhvr>
                                      <p:tavLst>
                                        <p:tav tm="0">
                                          <p:val>
                                            <p:strVal val="#ppt_y+#ppt_h*1.125000"/>
                                          </p:val>
                                        </p:tav>
                                        <p:tav tm="100000">
                                          <p:val>
                                            <p:strVal val="#ppt_y"/>
                                          </p:val>
                                        </p:tav>
                                      </p:tavLst>
                                    </p:anim>
                                    <p:animEffect transition="in" filter="wipe(up)">
                                      <p:cBhvr>
                                        <p:cTn id="8" dur="500"/>
                                        <p:tgtEl>
                                          <p:spTgt spid="21"/>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500"/>
                                        <p:tgtEl>
                                          <p:spTgt spid="39"/>
                                        </p:tgtEl>
                                        <p:attrNameLst>
                                          <p:attrName>ppt_y</p:attrName>
                                        </p:attrNameLst>
                                      </p:cBhvr>
                                      <p:tavLst>
                                        <p:tav tm="0">
                                          <p:val>
                                            <p:strVal val="#ppt_y+#ppt_h*1.125000"/>
                                          </p:val>
                                        </p:tav>
                                        <p:tav tm="100000">
                                          <p:val>
                                            <p:strVal val="#ppt_y"/>
                                          </p:val>
                                        </p:tav>
                                      </p:tavLst>
                                    </p:anim>
                                    <p:animEffect transition="in" filter="wipe(up)">
                                      <p:cBhvr>
                                        <p:cTn id="12" dur="500"/>
                                        <p:tgtEl>
                                          <p:spTgt spid="39"/>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500"/>
                                        <p:tgtEl>
                                          <p:spTgt spid="40"/>
                                        </p:tgtEl>
                                        <p:attrNameLst>
                                          <p:attrName>ppt_y</p:attrName>
                                        </p:attrNameLst>
                                      </p:cBhvr>
                                      <p:tavLst>
                                        <p:tav tm="0">
                                          <p:val>
                                            <p:strVal val="#ppt_y+#ppt_h*1.125000"/>
                                          </p:val>
                                        </p:tav>
                                        <p:tav tm="100000">
                                          <p:val>
                                            <p:strVal val="#ppt_y"/>
                                          </p:val>
                                        </p:tav>
                                      </p:tavLst>
                                    </p:anim>
                                    <p:animEffect transition="in" filter="wipe(up)">
                                      <p:cBhvr>
                                        <p:cTn id="16" dur="500"/>
                                        <p:tgtEl>
                                          <p:spTgt spid="40"/>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additive="base">
                                        <p:cTn id="21" dur="500"/>
                                        <p:tgtEl>
                                          <p:spTgt spid="20"/>
                                        </p:tgtEl>
                                        <p:attrNameLst>
                                          <p:attrName>ppt_y</p:attrName>
                                        </p:attrNameLst>
                                      </p:cBhvr>
                                      <p:tavLst>
                                        <p:tav tm="0">
                                          <p:val>
                                            <p:strVal val="#ppt_y+#ppt_h*1.125000"/>
                                          </p:val>
                                        </p:tav>
                                        <p:tav tm="100000">
                                          <p:val>
                                            <p:strVal val="#ppt_y"/>
                                          </p:val>
                                        </p:tav>
                                      </p:tavLst>
                                    </p:anim>
                                    <p:animEffect transition="in" filter="wipe(up)">
                                      <p:cBhvr>
                                        <p:cTn id="22" dur="500"/>
                                        <p:tgtEl>
                                          <p:spTgt spid="20"/>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anim calcmode="lin" valueType="num">
                                      <p:cBhvr additive="base">
                                        <p:cTn id="25" dur="500"/>
                                        <p:tgtEl>
                                          <p:spTgt spid="33"/>
                                        </p:tgtEl>
                                        <p:attrNameLst>
                                          <p:attrName>ppt_y</p:attrName>
                                        </p:attrNameLst>
                                      </p:cBhvr>
                                      <p:tavLst>
                                        <p:tav tm="0">
                                          <p:val>
                                            <p:strVal val="#ppt_y+#ppt_h*1.125000"/>
                                          </p:val>
                                        </p:tav>
                                        <p:tav tm="100000">
                                          <p:val>
                                            <p:strVal val="#ppt_y"/>
                                          </p:val>
                                        </p:tav>
                                      </p:tavLst>
                                    </p:anim>
                                    <p:animEffect transition="in" filter="wipe(up)">
                                      <p:cBhvr>
                                        <p:cTn id="26" dur="500"/>
                                        <p:tgtEl>
                                          <p:spTgt spid="33"/>
                                        </p:tgtEl>
                                      </p:cBhvr>
                                    </p:animEffect>
                                  </p:childTnLst>
                                </p:cTn>
                              </p:par>
                              <p:par>
                                <p:cTn id="27" presetID="12" presetClass="entr" presetSubtype="4" fill="hold" grpId="0" nodeType="withEffect">
                                  <p:stCondLst>
                                    <p:cond delay="0"/>
                                  </p:stCondLst>
                                  <p:childTnLst>
                                    <p:set>
                                      <p:cBhvr>
                                        <p:cTn id="28" dur="1" fill="hold">
                                          <p:stCondLst>
                                            <p:cond delay="0"/>
                                          </p:stCondLst>
                                        </p:cTn>
                                        <p:tgtEl>
                                          <p:spTgt spid="36"/>
                                        </p:tgtEl>
                                        <p:attrNameLst>
                                          <p:attrName>style.visibility</p:attrName>
                                        </p:attrNameLst>
                                      </p:cBhvr>
                                      <p:to>
                                        <p:strVal val="visible"/>
                                      </p:to>
                                    </p:set>
                                    <p:anim calcmode="lin" valueType="num">
                                      <p:cBhvr additive="base">
                                        <p:cTn id="29" dur="500"/>
                                        <p:tgtEl>
                                          <p:spTgt spid="36"/>
                                        </p:tgtEl>
                                        <p:attrNameLst>
                                          <p:attrName>ppt_y</p:attrName>
                                        </p:attrNameLst>
                                      </p:cBhvr>
                                      <p:tavLst>
                                        <p:tav tm="0">
                                          <p:val>
                                            <p:strVal val="#ppt_y+#ppt_h*1.125000"/>
                                          </p:val>
                                        </p:tav>
                                        <p:tav tm="100000">
                                          <p:val>
                                            <p:strVal val="#ppt_y"/>
                                          </p:val>
                                        </p:tav>
                                      </p:tavLst>
                                    </p:anim>
                                    <p:animEffect transition="in" filter="wipe(up)">
                                      <p:cBhvr>
                                        <p:cTn id="30" dur="500"/>
                                        <p:tgtEl>
                                          <p:spTgt spid="36"/>
                                        </p:tgtEl>
                                      </p:cBhvr>
                                    </p:animEffect>
                                  </p:childTnLst>
                                </p:cTn>
                              </p:par>
                              <p:par>
                                <p:cTn id="31" presetID="12" presetClass="entr" presetSubtype="4" fill="hold" grpId="0" nodeType="withEffect">
                                  <p:stCondLst>
                                    <p:cond delay="0"/>
                                  </p:stCondLst>
                                  <p:childTnLst>
                                    <p:set>
                                      <p:cBhvr>
                                        <p:cTn id="32" dur="1" fill="hold">
                                          <p:stCondLst>
                                            <p:cond delay="0"/>
                                          </p:stCondLst>
                                        </p:cTn>
                                        <p:tgtEl>
                                          <p:spTgt spid="38"/>
                                        </p:tgtEl>
                                        <p:attrNameLst>
                                          <p:attrName>style.visibility</p:attrName>
                                        </p:attrNameLst>
                                      </p:cBhvr>
                                      <p:to>
                                        <p:strVal val="visible"/>
                                      </p:to>
                                    </p:set>
                                    <p:anim calcmode="lin" valueType="num">
                                      <p:cBhvr additive="base">
                                        <p:cTn id="33" dur="500"/>
                                        <p:tgtEl>
                                          <p:spTgt spid="38"/>
                                        </p:tgtEl>
                                        <p:attrNameLst>
                                          <p:attrName>ppt_y</p:attrName>
                                        </p:attrNameLst>
                                      </p:cBhvr>
                                      <p:tavLst>
                                        <p:tav tm="0">
                                          <p:val>
                                            <p:strVal val="#ppt_y+#ppt_h*1.125000"/>
                                          </p:val>
                                        </p:tav>
                                        <p:tav tm="100000">
                                          <p:val>
                                            <p:strVal val="#ppt_y"/>
                                          </p:val>
                                        </p:tav>
                                      </p:tavLst>
                                    </p:anim>
                                    <p:animEffect transition="in" filter="wipe(up)">
                                      <p:cBhvr>
                                        <p:cTn id="34" dur="500"/>
                                        <p:tgtEl>
                                          <p:spTgt spid="38"/>
                                        </p:tgtEl>
                                      </p:cBhvr>
                                    </p:animEffect>
                                  </p:childTnLst>
                                </p:cTn>
                              </p:par>
                              <p:par>
                                <p:cTn id="35" presetID="12" presetClass="entr" presetSubtype="4" fill="hold" grpId="0" nodeType="withEffect">
                                  <p:stCondLst>
                                    <p:cond delay="0"/>
                                  </p:stCondLst>
                                  <p:childTnLst>
                                    <p:set>
                                      <p:cBhvr>
                                        <p:cTn id="36" dur="1" fill="hold">
                                          <p:stCondLst>
                                            <p:cond delay="0"/>
                                          </p:stCondLst>
                                        </p:cTn>
                                        <p:tgtEl>
                                          <p:spTgt spid="50"/>
                                        </p:tgtEl>
                                        <p:attrNameLst>
                                          <p:attrName>style.visibility</p:attrName>
                                        </p:attrNameLst>
                                      </p:cBhvr>
                                      <p:to>
                                        <p:strVal val="visible"/>
                                      </p:to>
                                    </p:set>
                                    <p:anim calcmode="lin" valueType="num">
                                      <p:cBhvr additive="base">
                                        <p:cTn id="37" dur="500"/>
                                        <p:tgtEl>
                                          <p:spTgt spid="50"/>
                                        </p:tgtEl>
                                        <p:attrNameLst>
                                          <p:attrName>ppt_y</p:attrName>
                                        </p:attrNameLst>
                                      </p:cBhvr>
                                      <p:tavLst>
                                        <p:tav tm="0">
                                          <p:val>
                                            <p:strVal val="#ppt_y+#ppt_h*1.125000"/>
                                          </p:val>
                                        </p:tav>
                                        <p:tav tm="100000">
                                          <p:val>
                                            <p:strVal val="#ppt_y"/>
                                          </p:val>
                                        </p:tav>
                                      </p:tavLst>
                                    </p:anim>
                                    <p:animEffect transition="in" filter="wipe(up)">
                                      <p:cBhvr>
                                        <p:cTn id="38"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33" grpId="0" animBg="1"/>
      <p:bldP spid="36" grpId="0" animBg="1"/>
      <p:bldP spid="38" grpId="0"/>
      <p:bldP spid="39" grpId="0" animBg="1"/>
      <p:bldP spid="40" grpId="0"/>
      <p:bldP spid="50" grpId="0" animBg="1"/>
    </p:bld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Labs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dirty="0" smtClean="0"/>
              <a:t>Lab 21: Setup Backend REST API (attendees with instructor)</a:t>
            </a:r>
          </a:p>
          <a:p>
            <a:r>
              <a:rPr lang="en-US" dirty="0" smtClean="0"/>
              <a:t>Rest Review (instructor only demonstration) (optional)</a:t>
            </a:r>
          </a:p>
          <a:p>
            <a:endParaRPr lang="en-US"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183</a:t>
            </a:fld>
            <a:endParaRPr lang="en-US" dirty="0"/>
          </a:p>
        </p:txBody>
      </p:sp>
    </p:spTree>
    <p:extLst>
      <p:ext uri="{BB962C8B-B14F-4D97-AF65-F5344CB8AC3E}">
        <p14:creationId xmlns:p14="http://schemas.microsoft.com/office/powerpoint/2010/main" val="1794346410"/>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HttpClient</a:t>
            </a:r>
            <a:r>
              <a:rPr lang="en-US" dirty="0" smtClean="0"/>
              <a:t> Overview</a:t>
            </a:r>
            <a:endParaRPr lang="en-US" dirty="0"/>
          </a:p>
        </p:txBody>
      </p:sp>
      <p:sp>
        <p:nvSpPr>
          <p:cNvPr id="3" name="Content Placeholder 2"/>
          <p:cNvSpPr>
            <a:spLocks noGrp="1"/>
          </p:cNvSpPr>
          <p:nvPr>
            <p:ph idx="1"/>
          </p:nvPr>
        </p:nvSpPr>
        <p:spPr/>
        <p:txBody>
          <a:bodyPr/>
          <a:lstStyle/>
          <a:p>
            <a:r>
              <a:rPr lang="en-US" dirty="0" smtClean="0"/>
              <a:t>Import </a:t>
            </a:r>
            <a:r>
              <a:rPr lang="en-US" dirty="0" err="1" smtClean="0"/>
              <a:t>HttpClientModule</a:t>
            </a:r>
            <a:r>
              <a:rPr lang="en-US" dirty="0" smtClean="0"/>
              <a:t> </a:t>
            </a:r>
          </a:p>
          <a:p>
            <a:r>
              <a:rPr lang="en-US" dirty="0" err="1" smtClean="0"/>
              <a:t>HttpClient</a:t>
            </a:r>
            <a:r>
              <a:rPr lang="en-US" dirty="0" smtClean="0"/>
              <a:t> in </a:t>
            </a:r>
            <a:r>
              <a:rPr lang="en-US" dirty="0"/>
              <a:t>Services</a:t>
            </a:r>
          </a:p>
          <a:p>
            <a:r>
              <a:rPr lang="en-US" dirty="0" smtClean="0"/>
              <a:t>Observables in </a:t>
            </a:r>
            <a:r>
              <a:rPr lang="en-US" dirty="0"/>
              <a:t>Components</a:t>
            </a:r>
          </a:p>
          <a:p>
            <a:endParaRPr lang="en-US"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184</a:t>
            </a:fld>
            <a:endParaRPr lang="en-US" dirty="0"/>
          </a:p>
        </p:txBody>
      </p:sp>
    </p:spTree>
    <p:extLst>
      <p:ext uri="{BB962C8B-B14F-4D97-AF65-F5344CB8AC3E}">
        <p14:creationId xmlns:p14="http://schemas.microsoft.com/office/powerpoint/2010/main" val="1364990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 </a:t>
            </a:r>
            <a:r>
              <a:rPr lang="en-US" dirty="0" err="1" smtClean="0"/>
              <a:t>HttpClientModule</a:t>
            </a:r>
            <a:endParaRPr lang="en-US" dirty="0"/>
          </a:p>
        </p:txBody>
      </p:sp>
      <p:sp>
        <p:nvSpPr>
          <p:cNvPr id="3" name="Content Placeholder 2"/>
          <p:cNvSpPr>
            <a:spLocks noGrp="1"/>
          </p:cNvSpPr>
          <p:nvPr>
            <p:ph idx="1"/>
          </p:nvPr>
        </p:nvSpPr>
        <p:spPr>
          <a:ln>
            <a:solidFill>
              <a:schemeClr val="bg1">
                <a:lumMod val="65000"/>
              </a:schemeClr>
            </a:solidFill>
          </a:ln>
        </p:spPr>
        <p:txBody>
          <a:bodyPr>
            <a:normAutofit/>
          </a:bodyPr>
          <a:lstStyle/>
          <a:p>
            <a:pPr marL="0" indent="0">
              <a:buNone/>
            </a:pPr>
            <a:r>
              <a:rPr lang="en-US" sz="1800" b="1" dirty="0">
                <a:solidFill>
                  <a:srgbClr val="7B30D0"/>
                </a:solidFill>
                <a:latin typeface="Fira Code iScript" charset="0"/>
              </a:rPr>
              <a:t>import</a:t>
            </a:r>
            <a:r>
              <a:rPr lang="en-US" sz="1800" b="1" dirty="0">
                <a:solidFill>
                  <a:srgbClr val="236EBF"/>
                </a:solidFill>
                <a:latin typeface="Fira Code iScript" charset="0"/>
              </a:rPr>
              <a:t> { </a:t>
            </a:r>
            <a:r>
              <a:rPr lang="en-US" sz="1800" b="1" dirty="0" err="1">
                <a:solidFill>
                  <a:srgbClr val="2F86D2"/>
                </a:solidFill>
                <a:latin typeface="Fira Code iScript" charset="0"/>
              </a:rPr>
              <a:t>HttpClientModule</a:t>
            </a:r>
            <a:r>
              <a:rPr lang="en-US" sz="1800" b="1" dirty="0">
                <a:solidFill>
                  <a:srgbClr val="236EBF"/>
                </a:solidFill>
                <a:latin typeface="Fira Code iScript" charset="0"/>
              </a:rPr>
              <a:t> } </a:t>
            </a:r>
            <a:r>
              <a:rPr lang="en-US" sz="1800" b="1" dirty="0">
                <a:solidFill>
                  <a:srgbClr val="7B30D0"/>
                </a:solidFill>
                <a:latin typeface="Fira Code iScript" charset="0"/>
              </a:rPr>
              <a:t>from</a:t>
            </a:r>
            <a:r>
              <a:rPr lang="en-US" sz="1800" b="1" dirty="0">
                <a:solidFill>
                  <a:srgbClr val="236EBF"/>
                </a:solidFill>
                <a:latin typeface="Fira Code iScript" charset="0"/>
              </a:rPr>
              <a:t> </a:t>
            </a:r>
            <a:r>
              <a:rPr lang="en-US" sz="1800" b="1" dirty="0">
                <a:solidFill>
                  <a:srgbClr val="A44185"/>
                </a:solidFill>
                <a:latin typeface="Fira Code iScript" charset="0"/>
              </a:rPr>
              <a:t>'@angular/common/http'</a:t>
            </a:r>
            <a:r>
              <a:rPr lang="en-US" sz="1800" b="1" dirty="0">
                <a:solidFill>
                  <a:srgbClr val="236EBF"/>
                </a:solidFill>
                <a:latin typeface="Fira Code iScript" charset="0"/>
              </a:rPr>
              <a:t>;</a:t>
            </a:r>
          </a:p>
          <a:p>
            <a:pPr marL="0" indent="0">
              <a:buNone/>
            </a:pPr>
            <a:r>
              <a:rPr lang="en-US" sz="1800" dirty="0">
                <a:solidFill>
                  <a:srgbClr val="236EBF"/>
                </a:solidFill>
                <a:latin typeface="Fira Code iScript" charset="0"/>
              </a:rPr>
              <a:t/>
            </a:r>
            <a:br>
              <a:rPr lang="en-US" sz="1800" dirty="0">
                <a:solidFill>
                  <a:srgbClr val="236EBF"/>
                </a:solidFill>
                <a:latin typeface="Fira Code iScript" charset="0"/>
              </a:rPr>
            </a:br>
            <a:r>
              <a:rPr lang="en-US" sz="1800" dirty="0">
                <a:solidFill>
                  <a:srgbClr val="236EBF"/>
                </a:solidFill>
                <a:latin typeface="Fira Code iScript" charset="0"/>
              </a:rPr>
              <a:t>@</a:t>
            </a:r>
            <a:r>
              <a:rPr lang="en-US" sz="1800" dirty="0" err="1">
                <a:solidFill>
                  <a:srgbClr val="B1108E"/>
                </a:solidFill>
                <a:latin typeface="Fira Code iScript" charset="0"/>
              </a:rPr>
              <a:t>NgModule</a:t>
            </a: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declarations: [</a:t>
            </a:r>
            <a:r>
              <a:rPr lang="en-US" sz="1800" dirty="0" err="1">
                <a:solidFill>
                  <a:srgbClr val="2F86D2"/>
                </a:solidFill>
                <a:latin typeface="Fira Code iScript" charset="0"/>
              </a:rPr>
              <a:t>AppComponent</a:t>
            </a:r>
            <a:r>
              <a:rPr lang="en-US" sz="1800" dirty="0">
                <a:solidFill>
                  <a:srgbClr val="236EBF"/>
                </a:solidFill>
                <a:latin typeface="Fira Code iScript" charset="0"/>
              </a:rPr>
              <a:t>],</a:t>
            </a:r>
          </a:p>
          <a:p>
            <a:pPr marL="457189" lvl="1" indent="0">
              <a:buNone/>
            </a:pPr>
            <a:r>
              <a:rPr lang="en-US" sz="1800" dirty="0">
                <a:solidFill>
                  <a:srgbClr val="236EBF"/>
                </a:solidFill>
                <a:latin typeface="Fira Code iScript" charset="0"/>
              </a:rPr>
              <a:t>imports: [</a:t>
            </a:r>
            <a:r>
              <a:rPr lang="en-US" sz="1800" dirty="0" err="1">
                <a:solidFill>
                  <a:srgbClr val="2F86D2"/>
                </a:solidFill>
                <a:latin typeface="Fira Code iScript" charset="0"/>
              </a:rPr>
              <a:t>BrowserModule</a:t>
            </a:r>
            <a:r>
              <a:rPr lang="en-US" sz="1800" dirty="0">
                <a:solidFill>
                  <a:srgbClr val="236EBF"/>
                </a:solidFill>
                <a:latin typeface="Fira Code iScript" charset="0"/>
              </a:rPr>
              <a:t>, </a:t>
            </a:r>
            <a:r>
              <a:rPr lang="en-US" sz="1800" dirty="0" err="1">
                <a:solidFill>
                  <a:srgbClr val="2F86D2"/>
                </a:solidFill>
                <a:latin typeface="Fira Code iScript" charset="0"/>
              </a:rPr>
              <a:t>AppRoutingModule</a:t>
            </a:r>
            <a:r>
              <a:rPr lang="en-US" sz="1800" dirty="0">
                <a:solidFill>
                  <a:srgbClr val="236EBF"/>
                </a:solidFill>
                <a:latin typeface="Fira Code iScript" charset="0"/>
              </a:rPr>
              <a:t>, </a:t>
            </a:r>
            <a:endParaRPr lang="en-US" sz="1800" dirty="0" smtClean="0">
              <a:solidFill>
                <a:srgbClr val="236EBF"/>
              </a:solidFill>
              <a:latin typeface="Fira Code iScript" charset="0"/>
            </a:endParaRPr>
          </a:p>
          <a:p>
            <a:pPr marL="457189" lvl="1" indent="0">
              <a:buNone/>
            </a:pPr>
            <a:r>
              <a:rPr lang="en-US" sz="1800" dirty="0">
                <a:solidFill>
                  <a:srgbClr val="236EBF"/>
                </a:solidFill>
                <a:latin typeface="Fira Code iScript" charset="0"/>
              </a:rPr>
              <a:t>	</a:t>
            </a:r>
            <a:r>
              <a:rPr lang="en-US" sz="1800" dirty="0" smtClean="0">
                <a:solidFill>
                  <a:srgbClr val="236EBF"/>
                </a:solidFill>
                <a:latin typeface="Fira Code iScript" charset="0"/>
              </a:rPr>
              <a:t>	</a:t>
            </a:r>
            <a:r>
              <a:rPr lang="en-US" sz="1800" dirty="0" err="1" smtClean="0">
                <a:solidFill>
                  <a:srgbClr val="2F86D2"/>
                </a:solidFill>
                <a:latin typeface="Fira Code iScript" charset="0"/>
              </a:rPr>
              <a:t>ProjectsModule</a:t>
            </a:r>
            <a:r>
              <a:rPr lang="en-US" sz="1800" dirty="0" smtClean="0">
                <a:solidFill>
                  <a:srgbClr val="236EBF"/>
                </a:solidFill>
                <a:latin typeface="Fira Code iScript" charset="0"/>
              </a:rPr>
              <a:t>, </a:t>
            </a:r>
            <a:r>
              <a:rPr lang="en-US" sz="1800" b="1" dirty="0" err="1" smtClean="0">
                <a:solidFill>
                  <a:srgbClr val="2F86D2"/>
                </a:solidFill>
                <a:latin typeface="Fira Code iScript" charset="0"/>
              </a:rPr>
              <a:t>HttpClientModule</a:t>
            </a:r>
            <a:r>
              <a:rPr lang="en-US" sz="1800" dirty="0" smtClean="0">
                <a:solidFill>
                  <a:srgbClr val="236EBF"/>
                </a:solidFill>
                <a:latin typeface="Fira Code iScript" charset="0"/>
              </a:rPr>
              <a:t>],</a:t>
            </a:r>
            <a:endParaRPr lang="en-US" sz="1800" dirty="0">
              <a:solidFill>
                <a:srgbClr val="236EBF"/>
              </a:solidFill>
              <a:latin typeface="Fira Code iScript" charset="0"/>
            </a:endParaRPr>
          </a:p>
          <a:p>
            <a:pPr marL="457189" lvl="1" indent="0">
              <a:buNone/>
            </a:pPr>
            <a:r>
              <a:rPr lang="en-US" sz="1800" dirty="0">
                <a:solidFill>
                  <a:srgbClr val="236EBF"/>
                </a:solidFill>
                <a:latin typeface="Fira Code iScript" charset="0"/>
              </a:rPr>
              <a:t>providers: [],</a:t>
            </a:r>
          </a:p>
          <a:p>
            <a:pPr marL="457189" lvl="1" indent="0">
              <a:buNone/>
            </a:pPr>
            <a:r>
              <a:rPr lang="en-US" sz="1800" dirty="0">
                <a:solidFill>
                  <a:srgbClr val="236EBF"/>
                </a:solidFill>
                <a:latin typeface="Fira Code iScript" charset="0"/>
              </a:rPr>
              <a:t>bootstrap: [</a:t>
            </a:r>
            <a:r>
              <a:rPr lang="en-US" sz="1800" dirty="0" err="1">
                <a:solidFill>
                  <a:srgbClr val="2F86D2"/>
                </a:solidFill>
                <a:latin typeface="Fira Code iScript" charset="0"/>
              </a:rPr>
              <a:t>AppComponent</a:t>
            </a:r>
            <a:r>
              <a:rPr lang="en-US" sz="1800" dirty="0">
                <a:solidFill>
                  <a:srgbClr val="236EBF"/>
                </a:solidFill>
                <a:latin typeface="Fira Code iScript" charset="0"/>
              </a:rPr>
              <a:t>]</a:t>
            </a:r>
          </a:p>
          <a:p>
            <a:pPr marL="0" indent="0">
              <a:buNone/>
            </a:pP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export</a:t>
            </a:r>
            <a:r>
              <a:rPr lang="en-US" sz="1800" dirty="0">
                <a:solidFill>
                  <a:srgbClr val="236EBF"/>
                </a:solidFill>
                <a:latin typeface="Fira Code iScript" charset="0"/>
              </a:rPr>
              <a:t> </a:t>
            </a:r>
            <a:r>
              <a:rPr lang="en-US" sz="1800" dirty="0">
                <a:solidFill>
                  <a:srgbClr val="0991B6"/>
                </a:solidFill>
                <a:latin typeface="Fira Code iScript" charset="0"/>
              </a:rPr>
              <a:t>class</a:t>
            </a:r>
            <a:r>
              <a:rPr lang="en-US" sz="1800" dirty="0">
                <a:solidFill>
                  <a:srgbClr val="236EBF"/>
                </a:solidFill>
                <a:latin typeface="Fira Code iScript" charset="0"/>
              </a:rPr>
              <a:t> </a:t>
            </a:r>
            <a:r>
              <a:rPr lang="en-US" sz="1800" dirty="0" err="1">
                <a:solidFill>
                  <a:srgbClr val="0444AC"/>
                </a:solidFill>
                <a:latin typeface="Fira Code iScript" charset="0"/>
              </a:rPr>
              <a:t>AppModule</a:t>
            </a:r>
            <a:r>
              <a:rPr lang="en-US" sz="1800" dirty="0">
                <a:solidFill>
                  <a:srgbClr val="236EBF"/>
                </a:solidFill>
                <a:latin typeface="Fira Code iScript" charset="0"/>
              </a:rPr>
              <a:t> {}</a:t>
            </a:r>
          </a:p>
          <a:p>
            <a:pPr marL="0" indent="0">
              <a:buNone/>
            </a:pPr>
            <a:endParaRPr lang="en-US" sz="1800" dirty="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185</a:t>
            </a:fld>
            <a:endParaRPr lang="en-US" dirty="0"/>
          </a:p>
        </p:txBody>
      </p:sp>
    </p:spTree>
    <p:extLst>
      <p:ext uri="{BB962C8B-B14F-4D97-AF65-F5344CB8AC3E}">
        <p14:creationId xmlns:p14="http://schemas.microsoft.com/office/powerpoint/2010/main" val="1016126686"/>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HttpClient</a:t>
            </a:r>
            <a:r>
              <a:rPr lang="en-US" dirty="0" smtClean="0"/>
              <a:t> in Services</a:t>
            </a:r>
            <a:endParaRPr lang="en-US" dirty="0"/>
          </a:p>
        </p:txBody>
      </p:sp>
      <p:sp>
        <p:nvSpPr>
          <p:cNvPr id="3" name="Content Placeholder 2"/>
          <p:cNvSpPr>
            <a:spLocks noGrp="1"/>
          </p:cNvSpPr>
          <p:nvPr>
            <p:ph idx="1"/>
          </p:nvPr>
        </p:nvSpPr>
        <p:spPr>
          <a:xfrm>
            <a:off x="838200" y="1322173"/>
            <a:ext cx="10515600" cy="5152767"/>
          </a:xfrm>
          <a:ln>
            <a:solidFill>
              <a:schemeClr val="bg1">
                <a:lumMod val="65000"/>
              </a:schemeClr>
            </a:solidFill>
          </a:ln>
        </p:spPr>
        <p:txBody>
          <a:bodyPr>
            <a:noAutofit/>
          </a:bodyPr>
          <a:lstStyle/>
          <a:p>
            <a:pPr marL="0" indent="0">
              <a:buNone/>
            </a:pPr>
            <a:r>
              <a:rPr lang="en-US" sz="1800" dirty="0">
                <a:solidFill>
                  <a:srgbClr val="660EC5"/>
                </a:solidFill>
                <a:latin typeface="FiraCodeiScript-Regular" charset="0"/>
              </a:rPr>
              <a:t>import</a:t>
            </a:r>
            <a:r>
              <a:rPr lang="en-US" sz="1800" dirty="0">
                <a:solidFill>
                  <a:srgbClr val="1D58B1"/>
                </a:solidFill>
                <a:latin typeface="FiraCodeiScript-Regular" charset="0"/>
              </a:rPr>
              <a:t> { </a:t>
            </a:r>
            <a:r>
              <a:rPr lang="en-US" sz="1800" dirty="0" err="1">
                <a:solidFill>
                  <a:srgbClr val="2670C7"/>
                </a:solidFill>
                <a:latin typeface="FiraCodeiScript-Regular" charset="0"/>
              </a:rPr>
              <a:t>HttpClient</a:t>
            </a:r>
            <a:r>
              <a:rPr lang="en-US" sz="1800" dirty="0">
                <a:solidFill>
                  <a:srgbClr val="1D58B1"/>
                </a:solidFill>
                <a:latin typeface="FiraCodeiScript-Regular" charset="0"/>
              </a:rPr>
              <a:t> } </a:t>
            </a:r>
            <a:r>
              <a:rPr lang="en-US" sz="1800" dirty="0">
                <a:solidFill>
                  <a:srgbClr val="660EC5"/>
                </a:solidFill>
                <a:latin typeface="FiraCodeiScript-Regular" charset="0"/>
              </a:rPr>
              <a:t>from</a:t>
            </a:r>
            <a:r>
              <a:rPr lang="en-US" sz="1800" dirty="0">
                <a:solidFill>
                  <a:srgbClr val="1D58B1"/>
                </a:solidFill>
                <a:latin typeface="FiraCodeiScript-Regular" charset="0"/>
              </a:rPr>
              <a:t> </a:t>
            </a:r>
            <a:r>
              <a:rPr lang="en-US" sz="1800" dirty="0">
                <a:solidFill>
                  <a:srgbClr val="912B72"/>
                </a:solidFill>
                <a:latin typeface="FiraCodeiScript-Regular" charset="0"/>
              </a:rPr>
              <a:t>'@angular/common/http'</a:t>
            </a:r>
            <a:r>
              <a:rPr lang="en-US" sz="1800" dirty="0">
                <a:solidFill>
                  <a:srgbClr val="1D58B1"/>
                </a:solidFill>
                <a:latin typeface="FiraCodeiScript-Regular" charset="0"/>
              </a:rPr>
              <a:t>;</a:t>
            </a:r>
          </a:p>
          <a:p>
            <a:pPr marL="0" indent="0">
              <a:buNone/>
            </a:pPr>
            <a:r>
              <a:rPr lang="en-US" sz="1800" dirty="0">
                <a:solidFill>
                  <a:srgbClr val="660EC5"/>
                </a:solidFill>
                <a:latin typeface="FiraCodeiScript-Regular" charset="0"/>
              </a:rPr>
              <a:t>import</a:t>
            </a:r>
            <a:r>
              <a:rPr lang="en-US" sz="1800" dirty="0">
                <a:solidFill>
                  <a:srgbClr val="1D58B1"/>
                </a:solidFill>
                <a:latin typeface="FiraCodeiScript-Regular" charset="0"/>
              </a:rPr>
              <a:t> { </a:t>
            </a:r>
            <a:r>
              <a:rPr lang="en-US" sz="1800" dirty="0">
                <a:solidFill>
                  <a:srgbClr val="2670C7"/>
                </a:solidFill>
                <a:latin typeface="FiraCodeiScript-Regular" charset="0"/>
              </a:rPr>
              <a:t>environment</a:t>
            </a:r>
            <a:r>
              <a:rPr lang="en-US" sz="1800" dirty="0">
                <a:solidFill>
                  <a:srgbClr val="1D58B1"/>
                </a:solidFill>
                <a:latin typeface="FiraCodeiScript-Regular" charset="0"/>
              </a:rPr>
              <a:t> } </a:t>
            </a:r>
            <a:r>
              <a:rPr lang="en-US" sz="1800" dirty="0">
                <a:solidFill>
                  <a:srgbClr val="660EC5"/>
                </a:solidFill>
                <a:latin typeface="FiraCodeiScript-Regular" charset="0"/>
              </a:rPr>
              <a:t>from</a:t>
            </a:r>
            <a:r>
              <a:rPr lang="en-US" sz="1800" dirty="0">
                <a:solidFill>
                  <a:srgbClr val="1D58B1"/>
                </a:solidFill>
                <a:latin typeface="FiraCodeiScript-Regular" charset="0"/>
              </a:rPr>
              <a:t> </a:t>
            </a:r>
            <a:r>
              <a:rPr lang="en-US" sz="1800" dirty="0">
                <a:solidFill>
                  <a:srgbClr val="912B72"/>
                </a:solidFill>
                <a:latin typeface="FiraCodeiScript-Regular" charset="0"/>
              </a:rPr>
              <a:t>'../../../environments/environment'</a:t>
            </a:r>
            <a:r>
              <a:rPr lang="en-US" sz="1800" dirty="0">
                <a:solidFill>
                  <a:srgbClr val="1D58B1"/>
                </a:solidFill>
                <a:latin typeface="FiraCodeiScript-Regular" charset="0"/>
              </a:rPr>
              <a:t>;</a:t>
            </a:r>
          </a:p>
          <a:p>
            <a:pPr marL="0" indent="0">
              <a:buNone/>
            </a:pPr>
            <a:endParaRPr lang="en-US" sz="1800" dirty="0" smtClean="0">
              <a:solidFill>
                <a:srgbClr val="1D58B1"/>
              </a:solidFill>
              <a:latin typeface="FiraCodeiScript-Regular" charset="0"/>
            </a:endParaRPr>
          </a:p>
          <a:p>
            <a:pPr marL="0" indent="0">
              <a:buNone/>
            </a:pPr>
            <a:r>
              <a:rPr lang="en-US" sz="1800" dirty="0" smtClean="0">
                <a:solidFill>
                  <a:srgbClr val="1D58B1"/>
                </a:solidFill>
                <a:latin typeface="FiraCodeiScript-Regular" charset="0"/>
              </a:rPr>
              <a:t>...</a:t>
            </a:r>
            <a:endParaRPr lang="en-US" sz="1800" dirty="0">
              <a:solidFill>
                <a:srgbClr val="1D58B1"/>
              </a:solidFill>
              <a:latin typeface="FiraCodeiScript-Regular" charset="0"/>
            </a:endParaRPr>
          </a:p>
          <a:p>
            <a:pPr marL="0" indent="0">
              <a:buNone/>
            </a:pPr>
            <a:r>
              <a:rPr lang="en-US" sz="1800" dirty="0" smtClean="0">
                <a:solidFill>
                  <a:srgbClr val="660EC5"/>
                </a:solidFill>
                <a:latin typeface="FiraCodeiScript-Regular" charset="0"/>
              </a:rPr>
              <a:t>export</a:t>
            </a:r>
            <a:r>
              <a:rPr lang="en-US" sz="1800" dirty="0" smtClean="0">
                <a:solidFill>
                  <a:srgbClr val="1D58B1"/>
                </a:solidFill>
                <a:latin typeface="FiraCodeiScript-Regular" charset="0"/>
              </a:rPr>
              <a:t> </a:t>
            </a:r>
            <a:r>
              <a:rPr lang="en-US" sz="1800" dirty="0">
                <a:solidFill>
                  <a:srgbClr val="137EA7"/>
                </a:solidFill>
                <a:latin typeface="FiraCodeiScript-Regular" charset="0"/>
              </a:rPr>
              <a:t>class</a:t>
            </a:r>
            <a:r>
              <a:rPr lang="en-US" sz="1800" dirty="0">
                <a:solidFill>
                  <a:srgbClr val="1D58B1"/>
                </a:solidFill>
                <a:latin typeface="FiraCodeiScript-Regular" charset="0"/>
              </a:rPr>
              <a:t> </a:t>
            </a:r>
            <a:r>
              <a:rPr lang="en-US" sz="1800" dirty="0" err="1">
                <a:solidFill>
                  <a:srgbClr val="082F9C"/>
                </a:solidFill>
                <a:latin typeface="FiraCodeiScript-Regular" charset="0"/>
              </a:rPr>
              <a:t>ProjectService</a:t>
            </a:r>
            <a:r>
              <a:rPr lang="en-US" sz="1800" dirty="0">
                <a:solidFill>
                  <a:srgbClr val="1D58B1"/>
                </a:solidFill>
                <a:latin typeface="FiraCodeiScript-Regular" charset="0"/>
              </a:rPr>
              <a:t> {</a:t>
            </a:r>
          </a:p>
          <a:p>
            <a:pPr marL="0" indent="0">
              <a:buNone/>
            </a:pPr>
            <a:r>
              <a:rPr lang="en-US" sz="1800" dirty="0">
                <a:solidFill>
                  <a:srgbClr val="1D58B1"/>
                </a:solidFill>
                <a:latin typeface="FiraCodeiScript-Regular" charset="0"/>
              </a:rPr>
              <a:t>  </a:t>
            </a:r>
            <a:r>
              <a:rPr lang="en-US" sz="1800" dirty="0">
                <a:solidFill>
                  <a:srgbClr val="CF3C1A"/>
                </a:solidFill>
                <a:latin typeface="FiraCodeiScript-Regular" charset="0"/>
              </a:rPr>
              <a:t>private</a:t>
            </a:r>
            <a:r>
              <a:rPr lang="en-US" sz="1800" dirty="0">
                <a:solidFill>
                  <a:srgbClr val="1D58B1"/>
                </a:solidFill>
                <a:latin typeface="FiraCodeiScript-Regular" charset="0"/>
              </a:rPr>
              <a:t> </a:t>
            </a:r>
            <a:r>
              <a:rPr lang="en-US" sz="1800" dirty="0" err="1">
                <a:solidFill>
                  <a:srgbClr val="2670C7"/>
                </a:solidFill>
                <a:latin typeface="FiraCodeiScript-Regular" charset="0"/>
              </a:rPr>
              <a:t>projectsUrl</a:t>
            </a:r>
            <a:r>
              <a:rPr lang="en-US" sz="1800" dirty="0">
                <a:solidFill>
                  <a:srgbClr val="1D58B1"/>
                </a:solidFill>
                <a:latin typeface="FiraCodeiScript-Regular" charset="0"/>
              </a:rPr>
              <a:t> </a:t>
            </a:r>
            <a:r>
              <a:rPr lang="en-US" sz="1800" dirty="0">
                <a:solidFill>
                  <a:srgbClr val="660EC5"/>
                </a:solidFill>
                <a:latin typeface="FiraCodeiScript-Regular" charset="0"/>
              </a:rPr>
              <a:t>=</a:t>
            </a:r>
            <a:r>
              <a:rPr lang="en-US" sz="1800" dirty="0">
                <a:solidFill>
                  <a:srgbClr val="1D58B1"/>
                </a:solidFill>
                <a:latin typeface="FiraCodeiScript-Regular" charset="0"/>
              </a:rPr>
              <a:t> </a:t>
            </a:r>
            <a:r>
              <a:rPr lang="en-US" sz="1800" dirty="0" err="1">
                <a:solidFill>
                  <a:srgbClr val="2670C7"/>
                </a:solidFill>
                <a:latin typeface="FiraCodeiScript-Regular" charset="0"/>
              </a:rPr>
              <a:t>environment</a:t>
            </a:r>
            <a:r>
              <a:rPr lang="en-US" sz="1800" dirty="0" err="1">
                <a:solidFill>
                  <a:srgbClr val="1D58B1"/>
                </a:solidFill>
                <a:latin typeface="FiraCodeiScript-Regular" charset="0"/>
              </a:rPr>
              <a:t>.</a:t>
            </a:r>
            <a:r>
              <a:rPr lang="en-US" sz="1800" dirty="0" err="1">
                <a:solidFill>
                  <a:srgbClr val="2670C7"/>
                </a:solidFill>
                <a:latin typeface="FiraCodeiScript-Regular" charset="0"/>
              </a:rPr>
              <a:t>backendUrl</a:t>
            </a:r>
            <a:r>
              <a:rPr lang="en-US" sz="1800" dirty="0">
                <a:solidFill>
                  <a:srgbClr val="1D58B1"/>
                </a:solidFill>
                <a:latin typeface="FiraCodeiScript-Regular" charset="0"/>
              </a:rPr>
              <a:t> </a:t>
            </a:r>
            <a:r>
              <a:rPr lang="en-US" sz="1800" dirty="0">
                <a:solidFill>
                  <a:srgbClr val="660EC5"/>
                </a:solidFill>
                <a:latin typeface="FiraCodeiScript-Regular" charset="0"/>
              </a:rPr>
              <a:t>+</a:t>
            </a:r>
            <a:r>
              <a:rPr lang="en-US" sz="1800" dirty="0">
                <a:solidFill>
                  <a:srgbClr val="1D58B1"/>
                </a:solidFill>
                <a:latin typeface="FiraCodeiScript-Regular" charset="0"/>
              </a:rPr>
              <a:t> </a:t>
            </a:r>
            <a:r>
              <a:rPr lang="en-US" sz="1800" dirty="0">
                <a:solidFill>
                  <a:srgbClr val="912B72"/>
                </a:solidFill>
                <a:latin typeface="FiraCodeiScript-Regular" charset="0"/>
              </a:rPr>
              <a:t>'/projects/'</a:t>
            </a:r>
            <a:r>
              <a:rPr lang="en-US" sz="1800" dirty="0">
                <a:solidFill>
                  <a:srgbClr val="1D58B1"/>
                </a:solidFill>
                <a:latin typeface="FiraCodeiScript-Regular" charset="0"/>
              </a:rPr>
              <a:t>;</a:t>
            </a:r>
          </a:p>
          <a:p>
            <a:pPr marL="0" indent="0">
              <a:buNone/>
            </a:pPr>
            <a:endParaRPr lang="en-US" sz="1800" dirty="0">
              <a:solidFill>
                <a:srgbClr val="1D58B1"/>
              </a:solidFill>
              <a:latin typeface="FiraCodeiScript-Regular" charset="0"/>
            </a:endParaRPr>
          </a:p>
          <a:p>
            <a:pPr marL="0" indent="0">
              <a:buNone/>
            </a:pPr>
            <a:r>
              <a:rPr lang="en-US" sz="1800" dirty="0">
                <a:solidFill>
                  <a:srgbClr val="1D58B1"/>
                </a:solidFill>
                <a:latin typeface="FiraCodeiScript-Regular" charset="0"/>
              </a:rPr>
              <a:t>  </a:t>
            </a:r>
            <a:r>
              <a:rPr lang="en-US" sz="1800" dirty="0">
                <a:solidFill>
                  <a:srgbClr val="137EA7"/>
                </a:solidFill>
                <a:latin typeface="FiraCodeiScript-Regular" charset="0"/>
              </a:rPr>
              <a:t>constructor</a:t>
            </a:r>
            <a:r>
              <a:rPr lang="en-US" sz="1800" dirty="0">
                <a:solidFill>
                  <a:srgbClr val="1D58B1"/>
                </a:solidFill>
                <a:latin typeface="FiraCodeiScript-Regular" charset="0"/>
              </a:rPr>
              <a:t>(</a:t>
            </a:r>
            <a:r>
              <a:rPr lang="en-US" sz="1800" dirty="0">
                <a:solidFill>
                  <a:srgbClr val="CF3C1A"/>
                </a:solidFill>
                <a:latin typeface="FiraCodeiScript-Regular" charset="0"/>
              </a:rPr>
              <a:t>private</a:t>
            </a:r>
            <a:r>
              <a:rPr lang="en-US" sz="1800" dirty="0">
                <a:solidFill>
                  <a:srgbClr val="1D58B1"/>
                </a:solidFill>
                <a:latin typeface="FiraCodeiScript-Regular" charset="0"/>
              </a:rPr>
              <a:t> </a:t>
            </a:r>
            <a:r>
              <a:rPr lang="en-US" sz="1800" dirty="0">
                <a:solidFill>
                  <a:srgbClr val="9F007B"/>
                </a:solidFill>
                <a:latin typeface="FiraCodeiScript-Regular" charset="0"/>
              </a:rPr>
              <a:t>http</a:t>
            </a:r>
            <a:r>
              <a:rPr lang="en-US" sz="1800" dirty="0">
                <a:solidFill>
                  <a:srgbClr val="660EC5"/>
                </a:solidFill>
                <a:latin typeface="FiraCodeiScript-Regular" charset="0"/>
              </a:rPr>
              <a:t>:</a:t>
            </a:r>
            <a:r>
              <a:rPr lang="en-US" sz="1800" dirty="0">
                <a:solidFill>
                  <a:srgbClr val="1D58B1"/>
                </a:solidFill>
                <a:latin typeface="FiraCodeiScript-Regular" charset="0"/>
              </a:rPr>
              <a:t> </a:t>
            </a:r>
            <a:r>
              <a:rPr lang="en-US" sz="1800" dirty="0" err="1">
                <a:solidFill>
                  <a:srgbClr val="082F9C"/>
                </a:solidFill>
                <a:latin typeface="FiraCodeiScript-Regular" charset="0"/>
              </a:rPr>
              <a:t>HttpClient</a:t>
            </a:r>
            <a:r>
              <a:rPr lang="en-US" sz="1800" dirty="0">
                <a:solidFill>
                  <a:srgbClr val="1D58B1"/>
                </a:solidFill>
                <a:latin typeface="FiraCodeiScript-Regular" charset="0"/>
              </a:rPr>
              <a:t>) {}</a:t>
            </a:r>
          </a:p>
          <a:p>
            <a:pPr marL="0" indent="0">
              <a:buNone/>
            </a:pPr>
            <a:endParaRPr lang="en-US" sz="1800" dirty="0">
              <a:solidFill>
                <a:srgbClr val="1D58B1"/>
              </a:solidFill>
              <a:latin typeface="FiraCodeiScript-Regular" charset="0"/>
            </a:endParaRPr>
          </a:p>
          <a:p>
            <a:pPr marL="0" indent="0">
              <a:buNone/>
            </a:pPr>
            <a:r>
              <a:rPr lang="en-US" sz="1800" dirty="0">
                <a:solidFill>
                  <a:srgbClr val="1D58B1"/>
                </a:solidFill>
                <a:latin typeface="FiraCodeiScript-Regular" charset="0"/>
              </a:rPr>
              <a:t>  </a:t>
            </a:r>
            <a:r>
              <a:rPr lang="en-US" sz="1800" dirty="0">
                <a:solidFill>
                  <a:srgbClr val="9F007B"/>
                </a:solidFill>
                <a:latin typeface="FiraCodeiScript-Regular" charset="0"/>
              </a:rPr>
              <a:t>list</a:t>
            </a:r>
            <a:r>
              <a:rPr lang="en-US" sz="1800" dirty="0">
                <a:solidFill>
                  <a:srgbClr val="1D58B1"/>
                </a:solidFill>
                <a:latin typeface="FiraCodeiScript-Regular" charset="0"/>
              </a:rPr>
              <a:t>()</a:t>
            </a:r>
            <a:r>
              <a:rPr lang="en-US" sz="1800" dirty="0">
                <a:solidFill>
                  <a:srgbClr val="660EC5"/>
                </a:solidFill>
                <a:latin typeface="FiraCodeiScript-Regular" charset="0"/>
              </a:rPr>
              <a:t>:</a:t>
            </a:r>
            <a:r>
              <a:rPr lang="en-US" sz="1800" dirty="0">
                <a:solidFill>
                  <a:srgbClr val="1D58B1"/>
                </a:solidFill>
                <a:latin typeface="FiraCodeiScript-Regular" charset="0"/>
              </a:rPr>
              <a:t> </a:t>
            </a:r>
            <a:r>
              <a:rPr lang="en-US" sz="1800" dirty="0">
                <a:solidFill>
                  <a:srgbClr val="082F9C"/>
                </a:solidFill>
                <a:latin typeface="FiraCodeiScript-Regular" charset="0"/>
              </a:rPr>
              <a:t>Observable</a:t>
            </a:r>
            <a:r>
              <a:rPr lang="en-US" sz="1800" dirty="0">
                <a:solidFill>
                  <a:srgbClr val="1D58B1"/>
                </a:solidFill>
                <a:latin typeface="FiraCodeiScript-Regular" charset="0"/>
              </a:rPr>
              <a:t>&lt;</a:t>
            </a:r>
            <a:r>
              <a:rPr lang="en-US" sz="1800" dirty="0">
                <a:solidFill>
                  <a:srgbClr val="082F9C"/>
                </a:solidFill>
                <a:latin typeface="FiraCodeiScript-Regular" charset="0"/>
              </a:rPr>
              <a:t>Project</a:t>
            </a:r>
            <a:r>
              <a:rPr lang="en-US" sz="1800" dirty="0">
                <a:solidFill>
                  <a:srgbClr val="1D58B1"/>
                </a:solidFill>
                <a:latin typeface="FiraCodeiScript-Regular" charset="0"/>
              </a:rPr>
              <a:t>[]&gt; {</a:t>
            </a:r>
          </a:p>
          <a:p>
            <a:pPr marL="0" indent="0">
              <a:buNone/>
            </a:pPr>
            <a:r>
              <a:rPr lang="en-US" sz="1800" dirty="0" smtClean="0">
                <a:solidFill>
                  <a:srgbClr val="660EC5"/>
                </a:solidFill>
                <a:latin typeface="FiraCodeiScript-Regular" charset="0"/>
              </a:rPr>
              <a:t>    </a:t>
            </a:r>
            <a:r>
              <a:rPr lang="en-US" sz="1800" b="1" dirty="0" smtClean="0">
                <a:solidFill>
                  <a:srgbClr val="660EC5"/>
                </a:solidFill>
                <a:latin typeface="FiraCodeiScript-Regular" charset="0"/>
              </a:rPr>
              <a:t>return</a:t>
            </a:r>
            <a:r>
              <a:rPr lang="en-US" sz="1800" b="1" dirty="0" smtClean="0">
                <a:solidFill>
                  <a:srgbClr val="1D58B1"/>
                </a:solidFill>
                <a:latin typeface="FiraCodeiScript-Regular" charset="0"/>
              </a:rPr>
              <a:t> </a:t>
            </a:r>
            <a:r>
              <a:rPr lang="en-US" sz="1800" b="1" dirty="0" err="1" smtClean="0">
                <a:solidFill>
                  <a:srgbClr val="000000"/>
                </a:solidFill>
                <a:latin typeface="FiraCodeiScript-Regular" charset="0"/>
              </a:rPr>
              <a:t>this</a:t>
            </a:r>
            <a:r>
              <a:rPr lang="en-US" sz="1800" b="1" dirty="0" err="1" smtClean="0">
                <a:solidFill>
                  <a:srgbClr val="1D58B1"/>
                </a:solidFill>
                <a:latin typeface="FiraCodeiScript-Regular" charset="0"/>
              </a:rPr>
              <a:t>.</a:t>
            </a:r>
            <a:r>
              <a:rPr lang="en-US" sz="1800" b="1" dirty="0" err="1" smtClean="0">
                <a:solidFill>
                  <a:srgbClr val="2670C7"/>
                </a:solidFill>
                <a:latin typeface="FiraCodeiScript-Regular" charset="0"/>
              </a:rPr>
              <a:t>http</a:t>
            </a:r>
            <a:r>
              <a:rPr lang="en-US" sz="1800" b="1" dirty="0" err="1" smtClean="0">
                <a:solidFill>
                  <a:srgbClr val="1D58B1"/>
                </a:solidFill>
                <a:latin typeface="FiraCodeiScript-Regular" charset="0"/>
              </a:rPr>
              <a:t>.</a:t>
            </a:r>
            <a:r>
              <a:rPr lang="en-US" sz="1800" b="1" dirty="0" err="1" smtClean="0">
                <a:solidFill>
                  <a:srgbClr val="9F007B"/>
                </a:solidFill>
                <a:latin typeface="FiraCodeiScript-Regular" charset="0"/>
              </a:rPr>
              <a:t>get</a:t>
            </a:r>
            <a:r>
              <a:rPr lang="en-US" sz="1800" b="1" dirty="0" smtClean="0">
                <a:solidFill>
                  <a:srgbClr val="1D58B1"/>
                </a:solidFill>
                <a:latin typeface="FiraCodeiScript-Regular" charset="0"/>
              </a:rPr>
              <a:t>&lt;</a:t>
            </a:r>
            <a:r>
              <a:rPr lang="en-US" sz="1800" b="1" dirty="0" smtClean="0">
                <a:solidFill>
                  <a:srgbClr val="082F9C"/>
                </a:solidFill>
                <a:latin typeface="FiraCodeiScript-Regular" charset="0"/>
              </a:rPr>
              <a:t>Project</a:t>
            </a:r>
            <a:r>
              <a:rPr lang="en-US" sz="1800" b="1" dirty="0" smtClean="0">
                <a:solidFill>
                  <a:srgbClr val="1D58B1"/>
                </a:solidFill>
                <a:latin typeface="FiraCodeiScript-Regular" charset="0"/>
              </a:rPr>
              <a:t>[]&gt;(</a:t>
            </a:r>
            <a:r>
              <a:rPr lang="en-US" sz="1800" b="1" dirty="0" err="1" smtClean="0">
                <a:solidFill>
                  <a:srgbClr val="000000"/>
                </a:solidFill>
                <a:latin typeface="FiraCodeiScript-Regular" charset="0"/>
              </a:rPr>
              <a:t>this</a:t>
            </a:r>
            <a:r>
              <a:rPr lang="en-US" sz="1800" b="1" dirty="0" err="1" smtClean="0">
                <a:solidFill>
                  <a:srgbClr val="1D58B1"/>
                </a:solidFill>
                <a:latin typeface="FiraCodeiScript-Regular" charset="0"/>
              </a:rPr>
              <a:t>.</a:t>
            </a:r>
            <a:r>
              <a:rPr lang="en-US" sz="1800" b="1" dirty="0" err="1" smtClean="0">
                <a:solidFill>
                  <a:srgbClr val="2670C7"/>
                </a:solidFill>
                <a:latin typeface="FiraCodeiScript-Regular" charset="0"/>
              </a:rPr>
              <a:t>projectsUrl</a:t>
            </a:r>
            <a:r>
              <a:rPr lang="en-US" sz="1800" b="1" dirty="0" smtClean="0">
                <a:solidFill>
                  <a:srgbClr val="1D58B1"/>
                </a:solidFill>
                <a:latin typeface="FiraCodeiScript-Regular" charset="0"/>
              </a:rPr>
              <a:t>);</a:t>
            </a:r>
          </a:p>
          <a:p>
            <a:pPr marL="0" indent="0">
              <a:buNone/>
            </a:pPr>
            <a:r>
              <a:rPr lang="mr-IN" sz="1800" dirty="0" smtClean="0">
                <a:solidFill>
                  <a:srgbClr val="1D58B1"/>
                </a:solidFill>
                <a:latin typeface="FiraCodeiScript-Regular" charset="0"/>
              </a:rPr>
              <a:t>  </a:t>
            </a:r>
            <a:r>
              <a:rPr lang="mr-IN" sz="1800" dirty="0">
                <a:solidFill>
                  <a:srgbClr val="1D58B1"/>
                </a:solidFill>
                <a:latin typeface="FiraCodeiScript-Regular" charset="0"/>
              </a:rPr>
              <a:t>}</a:t>
            </a:r>
          </a:p>
          <a:p>
            <a:pPr marL="0" indent="0">
              <a:buNone/>
            </a:pPr>
            <a:r>
              <a:rPr lang="mr-IN" sz="1800" dirty="0" smtClean="0">
                <a:solidFill>
                  <a:srgbClr val="1D58B1"/>
                </a:solidFill>
                <a:latin typeface="FiraCodeiScript-Regular" charset="0"/>
              </a:rPr>
              <a:t>}</a:t>
            </a:r>
            <a:r>
              <a:rPr lang="en-US" sz="1600" dirty="0">
                <a:solidFill>
                  <a:srgbClr val="236EBF"/>
                </a:solidFill>
                <a:latin typeface="Fira Code iScript" charset="0"/>
              </a:rPr>
              <a:t/>
            </a:r>
            <a:br>
              <a:rPr lang="en-US" sz="1600" dirty="0">
                <a:solidFill>
                  <a:srgbClr val="236EBF"/>
                </a:solidFill>
                <a:latin typeface="Fira Code iScript" charset="0"/>
              </a:rPr>
            </a:br>
            <a:endParaRPr lang="en-US" sz="1600" dirty="0">
              <a:solidFill>
                <a:srgbClr val="236EBF"/>
              </a:solidFill>
              <a:latin typeface="Fira Code iScript" charset="0"/>
            </a:endParaRPr>
          </a:p>
          <a:p>
            <a:pPr marL="0" indent="0">
              <a:buNone/>
            </a:pPr>
            <a:r>
              <a:rPr lang="en-US" sz="1800" dirty="0" smtClean="0">
                <a:latin typeface="Roboto Mono" charset="0"/>
                <a:ea typeface="Roboto Mono" charset="0"/>
                <a:cs typeface="Roboto Mono" charset="0"/>
              </a:rPr>
              <a:t>	</a:t>
            </a:r>
            <a:endParaRPr lang="en-US" sz="1800" dirty="0">
              <a:latin typeface="Roboto Mono" charset="0"/>
              <a:ea typeface="Roboto Mono" charset="0"/>
              <a:cs typeface="Roboto Mono" charset="0"/>
            </a:endParaRPr>
          </a:p>
        </p:txBody>
      </p:sp>
      <p:sp>
        <p:nvSpPr>
          <p:cNvPr id="4" name="Right Arrow 3"/>
          <p:cNvSpPr/>
          <p:nvPr/>
        </p:nvSpPr>
        <p:spPr>
          <a:xfrm rot="10800000">
            <a:off x="8637372" y="4992130"/>
            <a:ext cx="1013254" cy="3707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ight Arrow 4"/>
          <p:cNvSpPr/>
          <p:nvPr/>
        </p:nvSpPr>
        <p:spPr>
          <a:xfrm rot="10800000">
            <a:off x="7154561" y="3897464"/>
            <a:ext cx="1013254" cy="3707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E5454087-695C-AC43-AA7F-3C3895E55714}" type="slidenum">
              <a:rPr lang="en-US" smtClean="0"/>
              <a:t>186</a:t>
            </a:fld>
            <a:endParaRPr lang="en-US" dirty="0"/>
          </a:p>
        </p:txBody>
      </p:sp>
    </p:spTree>
    <p:extLst>
      <p:ext uri="{BB962C8B-B14F-4D97-AF65-F5344CB8AC3E}">
        <p14:creationId xmlns:p14="http://schemas.microsoft.com/office/powerpoint/2010/main" val="1334214367"/>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Observables in Components</a:t>
            </a:r>
            <a:endParaRPr lang="en-US" dirty="0"/>
          </a:p>
        </p:txBody>
      </p:sp>
      <p:sp>
        <p:nvSpPr>
          <p:cNvPr id="3" name="Content Placeholder 2"/>
          <p:cNvSpPr>
            <a:spLocks noGrp="1"/>
          </p:cNvSpPr>
          <p:nvPr>
            <p:ph idx="1"/>
          </p:nvPr>
        </p:nvSpPr>
        <p:spPr>
          <a:xfrm>
            <a:off x="838200" y="1445740"/>
            <a:ext cx="10515600" cy="5214551"/>
          </a:xfrm>
          <a:ln>
            <a:solidFill>
              <a:schemeClr val="bg1">
                <a:lumMod val="65000"/>
              </a:schemeClr>
            </a:solidFill>
          </a:ln>
        </p:spPr>
        <p:txBody>
          <a:bodyPr>
            <a:noAutofit/>
          </a:bodyPr>
          <a:lstStyle/>
          <a:p>
            <a:pPr marL="0" indent="0">
              <a:spcBef>
                <a:spcPts val="0"/>
              </a:spcBef>
              <a:buNone/>
            </a:pPr>
            <a:r>
              <a:rPr lang="en-US" sz="1800" dirty="0">
                <a:solidFill>
                  <a:srgbClr val="912B72"/>
                </a:solidFill>
                <a:latin typeface="Fira Code iScript" charset="0"/>
                <a:ea typeface="Fira Code iScript" charset="0"/>
                <a:cs typeface="Fira Code iScript" charset="0"/>
              </a:rPr>
              <a:t>...</a:t>
            </a:r>
          </a:p>
          <a:p>
            <a:pPr marL="0" indent="0">
              <a:spcBef>
                <a:spcPts val="0"/>
              </a:spcBef>
              <a:buNone/>
            </a:pPr>
            <a:r>
              <a:rPr lang="en-US" sz="1800" dirty="0">
                <a:solidFill>
                  <a:srgbClr val="660EC5"/>
                </a:solidFill>
                <a:latin typeface="Fira Code iScript" charset="0"/>
                <a:ea typeface="Fira Code iScript" charset="0"/>
                <a:cs typeface="Fira Code iScript" charset="0"/>
              </a:rPr>
              <a:t>export</a:t>
            </a:r>
            <a:r>
              <a:rPr lang="en-US" sz="1800" dirty="0">
                <a:solidFill>
                  <a:srgbClr val="1D58B1"/>
                </a:solidFill>
                <a:latin typeface="Fira Code iScript" charset="0"/>
                <a:ea typeface="Fira Code iScript" charset="0"/>
                <a:cs typeface="Fira Code iScript" charset="0"/>
              </a:rPr>
              <a:t> </a:t>
            </a:r>
            <a:r>
              <a:rPr lang="en-US" sz="1800" dirty="0">
                <a:solidFill>
                  <a:srgbClr val="137EA7"/>
                </a:solidFill>
                <a:latin typeface="Fira Code iScript" charset="0"/>
                <a:ea typeface="Fira Code iScript" charset="0"/>
                <a:cs typeface="Fira Code iScript" charset="0"/>
              </a:rPr>
              <a:t>class</a:t>
            </a:r>
            <a:r>
              <a:rPr lang="en-US" sz="1800" dirty="0">
                <a:solidFill>
                  <a:srgbClr val="1D58B1"/>
                </a:solidFill>
                <a:latin typeface="Fira Code iScript" charset="0"/>
                <a:ea typeface="Fira Code iScript" charset="0"/>
                <a:cs typeface="Fira Code iScript" charset="0"/>
              </a:rPr>
              <a:t> </a:t>
            </a:r>
            <a:r>
              <a:rPr lang="en-US" sz="1800" dirty="0" err="1">
                <a:solidFill>
                  <a:srgbClr val="082F9C"/>
                </a:solidFill>
                <a:latin typeface="Fira Code iScript" charset="0"/>
                <a:ea typeface="Fira Code iScript" charset="0"/>
                <a:cs typeface="Fira Code iScript" charset="0"/>
              </a:rPr>
              <a:t>ProjectsContainerComponent</a:t>
            </a:r>
            <a:r>
              <a:rPr lang="en-US" sz="1800" dirty="0">
                <a:solidFill>
                  <a:srgbClr val="1D58B1"/>
                </a:solidFill>
                <a:latin typeface="Fira Code iScript" charset="0"/>
                <a:ea typeface="Fira Code iScript" charset="0"/>
                <a:cs typeface="Fira Code iScript" charset="0"/>
              </a:rPr>
              <a:t> </a:t>
            </a:r>
            <a:r>
              <a:rPr lang="en-US" sz="1800" dirty="0">
                <a:solidFill>
                  <a:srgbClr val="CF3C1A"/>
                </a:solidFill>
                <a:latin typeface="Fira Code iScript" charset="0"/>
                <a:ea typeface="Fira Code iScript" charset="0"/>
                <a:cs typeface="Fira Code iScript" charset="0"/>
              </a:rPr>
              <a:t>implements</a:t>
            </a:r>
            <a:r>
              <a:rPr lang="en-US" sz="1800" dirty="0">
                <a:solidFill>
                  <a:srgbClr val="1D58B1"/>
                </a:solidFill>
                <a:latin typeface="Fira Code iScript" charset="0"/>
                <a:ea typeface="Fira Code iScript" charset="0"/>
                <a:cs typeface="Fira Code iScript" charset="0"/>
              </a:rPr>
              <a:t> </a:t>
            </a:r>
            <a:r>
              <a:rPr lang="en-US" sz="1800" dirty="0" err="1">
                <a:solidFill>
                  <a:srgbClr val="9E1254"/>
                </a:solidFill>
                <a:latin typeface="Fira Code iScript" charset="0"/>
                <a:ea typeface="Fira Code iScript" charset="0"/>
                <a:cs typeface="Fira Code iScript" charset="0"/>
              </a:rPr>
              <a:t>OnInit</a:t>
            </a:r>
            <a:r>
              <a:rPr lang="en-US" sz="1800" dirty="0">
                <a:solidFill>
                  <a:srgbClr val="1D58B1"/>
                </a:solidFill>
                <a:latin typeface="Fira Code iScript" charset="0"/>
                <a:ea typeface="Fira Code iScript" charset="0"/>
                <a:cs typeface="Fira Code iScript" charset="0"/>
              </a:rPr>
              <a:t> {</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a:solidFill>
                  <a:srgbClr val="2670C7"/>
                </a:solidFill>
                <a:latin typeface="Fira Code iScript" charset="0"/>
                <a:ea typeface="Fira Code iScript" charset="0"/>
                <a:cs typeface="Fira Code iScript" charset="0"/>
              </a:rPr>
              <a:t>projects</a:t>
            </a:r>
            <a:r>
              <a:rPr lang="en-US" sz="1800" dirty="0">
                <a:solidFill>
                  <a:srgbClr val="660EC5"/>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 </a:t>
            </a:r>
            <a:r>
              <a:rPr lang="en-US" sz="1800" dirty="0">
                <a:solidFill>
                  <a:srgbClr val="082F9C"/>
                </a:solidFill>
                <a:latin typeface="Fira Code iScript" charset="0"/>
                <a:ea typeface="Fira Code iScript" charset="0"/>
                <a:cs typeface="Fira Code iScript" charset="0"/>
              </a:rPr>
              <a:t>Project</a:t>
            </a:r>
            <a:r>
              <a:rPr lang="en-US" sz="1800" dirty="0">
                <a:solidFill>
                  <a:srgbClr val="1D58B1"/>
                </a:solidFill>
                <a:latin typeface="Fira Code iScript" charset="0"/>
                <a:ea typeface="Fira Code iScript" charset="0"/>
                <a:cs typeface="Fira Code iScript" charset="0"/>
              </a:rPr>
              <a:t>[];</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err="1">
                <a:solidFill>
                  <a:srgbClr val="2670C7"/>
                </a:solidFill>
                <a:latin typeface="Fira Code iScript" charset="0"/>
                <a:ea typeface="Fira Code iScript" charset="0"/>
                <a:cs typeface="Fira Code iScript" charset="0"/>
              </a:rPr>
              <a:t>errorMessage</a:t>
            </a:r>
            <a:r>
              <a:rPr lang="en-US" sz="1800" dirty="0">
                <a:solidFill>
                  <a:srgbClr val="660EC5"/>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 </a:t>
            </a:r>
            <a:r>
              <a:rPr lang="en-US" sz="1800" dirty="0">
                <a:solidFill>
                  <a:srgbClr val="D11DA8"/>
                </a:solidFill>
                <a:latin typeface="Fira Code iScript" charset="0"/>
                <a:ea typeface="Fira Code iScript" charset="0"/>
                <a:cs typeface="Fira Code iScript" charset="0"/>
              </a:rPr>
              <a:t>string</a:t>
            </a:r>
            <a:r>
              <a:rPr lang="en-US" sz="1800" dirty="0">
                <a:solidFill>
                  <a:srgbClr val="1D58B1"/>
                </a:solidFill>
                <a:latin typeface="Fira Code iScript" charset="0"/>
                <a:ea typeface="Fira Code iScript" charset="0"/>
                <a:cs typeface="Fira Code iScript" charset="0"/>
              </a:rPr>
              <a:t>;</a:t>
            </a:r>
          </a:p>
          <a:p>
            <a:pPr marL="0" indent="0">
              <a:spcBef>
                <a:spcPts val="0"/>
              </a:spcBef>
              <a:buNone/>
            </a:pPr>
            <a:endParaRPr lang="en-US" sz="1800" dirty="0">
              <a:solidFill>
                <a:srgbClr val="1D58B1"/>
              </a:solidFill>
              <a:latin typeface="Fira Code iScript" charset="0"/>
              <a:ea typeface="Fira Code iScript" charset="0"/>
              <a:cs typeface="Fira Code iScript" charset="0"/>
            </a:endParaRP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a:solidFill>
                  <a:srgbClr val="137EA7"/>
                </a:solidFill>
                <a:latin typeface="Fira Code iScript" charset="0"/>
                <a:ea typeface="Fira Code iScript" charset="0"/>
                <a:cs typeface="Fira Code iScript" charset="0"/>
              </a:rPr>
              <a:t>constructor</a:t>
            </a:r>
            <a:r>
              <a:rPr lang="en-US" sz="1800" dirty="0">
                <a:solidFill>
                  <a:srgbClr val="1D58B1"/>
                </a:solidFill>
                <a:latin typeface="Fira Code iScript" charset="0"/>
                <a:ea typeface="Fira Code iScript" charset="0"/>
                <a:cs typeface="Fira Code iScript" charset="0"/>
              </a:rPr>
              <a:t>(</a:t>
            </a:r>
            <a:r>
              <a:rPr lang="en-US" sz="1800" dirty="0">
                <a:solidFill>
                  <a:srgbClr val="CF3C1A"/>
                </a:solidFill>
                <a:latin typeface="Fira Code iScript" charset="0"/>
                <a:ea typeface="Fira Code iScript" charset="0"/>
                <a:cs typeface="Fira Code iScript" charset="0"/>
              </a:rPr>
              <a:t>private</a:t>
            </a:r>
            <a:r>
              <a:rPr lang="en-US" sz="1800" dirty="0">
                <a:solidFill>
                  <a:srgbClr val="1D58B1"/>
                </a:solidFill>
                <a:latin typeface="Fira Code iScript" charset="0"/>
                <a:ea typeface="Fira Code iScript" charset="0"/>
                <a:cs typeface="Fira Code iScript" charset="0"/>
              </a:rPr>
              <a:t> </a:t>
            </a:r>
            <a:r>
              <a:rPr lang="en-US" sz="1800" dirty="0" err="1">
                <a:solidFill>
                  <a:srgbClr val="9F007B"/>
                </a:solidFill>
                <a:latin typeface="Fira Code iScript" charset="0"/>
                <a:ea typeface="Fira Code iScript" charset="0"/>
                <a:cs typeface="Fira Code iScript" charset="0"/>
              </a:rPr>
              <a:t>projectService</a:t>
            </a:r>
            <a:r>
              <a:rPr lang="en-US" sz="1800" dirty="0">
                <a:solidFill>
                  <a:srgbClr val="660EC5"/>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 </a:t>
            </a:r>
            <a:r>
              <a:rPr lang="en-US" sz="1800" dirty="0" err="1">
                <a:solidFill>
                  <a:srgbClr val="082F9C"/>
                </a:solidFill>
                <a:latin typeface="Fira Code iScript" charset="0"/>
                <a:ea typeface="Fira Code iScript" charset="0"/>
                <a:cs typeface="Fira Code iScript" charset="0"/>
              </a:rPr>
              <a:t>ProjectService</a:t>
            </a:r>
            <a:r>
              <a:rPr lang="en-US" sz="1800" dirty="0">
                <a:solidFill>
                  <a:srgbClr val="1D58B1"/>
                </a:solidFill>
                <a:latin typeface="Fira Code iScript" charset="0"/>
                <a:ea typeface="Fira Code iScript" charset="0"/>
                <a:cs typeface="Fira Code iScript" charset="0"/>
              </a:rPr>
              <a:t>) {}</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err="1">
                <a:solidFill>
                  <a:srgbClr val="9F007B"/>
                </a:solidFill>
                <a:latin typeface="Fira Code iScript" charset="0"/>
                <a:ea typeface="Fira Code iScript" charset="0"/>
                <a:cs typeface="Fira Code iScript" charset="0"/>
              </a:rPr>
              <a:t>ngOnInit</a:t>
            </a:r>
            <a:r>
              <a:rPr lang="en-US" sz="1800" dirty="0">
                <a:solidFill>
                  <a:srgbClr val="1D58B1"/>
                </a:solidFill>
                <a:latin typeface="Fira Code iScript" charset="0"/>
                <a:ea typeface="Fira Code iScript" charset="0"/>
                <a:cs typeface="Fira Code iScript" charset="0"/>
              </a:rPr>
              <a:t>() {</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err="1">
                <a:solidFill>
                  <a:srgbClr val="000000"/>
                </a:solidFill>
                <a:latin typeface="Fira Code iScript" charset="0"/>
                <a:ea typeface="Fira Code iScript" charset="0"/>
                <a:cs typeface="Fira Code iScript" charset="0"/>
              </a:rPr>
              <a:t>this</a:t>
            </a:r>
            <a:r>
              <a:rPr lang="en-US" sz="1800" dirty="0" err="1">
                <a:solidFill>
                  <a:srgbClr val="1D58B1"/>
                </a:solidFill>
                <a:latin typeface="Fira Code iScript" charset="0"/>
                <a:ea typeface="Fira Code iScript" charset="0"/>
                <a:cs typeface="Fira Code iScript" charset="0"/>
              </a:rPr>
              <a:t>.</a:t>
            </a:r>
            <a:r>
              <a:rPr lang="en-US" sz="1800" dirty="0" err="1">
                <a:solidFill>
                  <a:srgbClr val="2670C7"/>
                </a:solidFill>
                <a:latin typeface="Fira Code iScript" charset="0"/>
                <a:ea typeface="Fira Code iScript" charset="0"/>
                <a:cs typeface="Fira Code iScript" charset="0"/>
              </a:rPr>
              <a:t>projectService</a:t>
            </a:r>
            <a:r>
              <a:rPr lang="en-US" sz="1800" dirty="0" err="1">
                <a:solidFill>
                  <a:srgbClr val="1D58B1"/>
                </a:solidFill>
                <a:latin typeface="Fira Code iScript" charset="0"/>
                <a:ea typeface="Fira Code iScript" charset="0"/>
                <a:cs typeface="Fira Code iScript" charset="0"/>
              </a:rPr>
              <a:t>.</a:t>
            </a:r>
            <a:r>
              <a:rPr lang="en-US" sz="1800" dirty="0" err="1">
                <a:solidFill>
                  <a:srgbClr val="9F007B"/>
                </a:solidFill>
                <a:latin typeface="Fira Code iScript" charset="0"/>
                <a:ea typeface="Fira Code iScript" charset="0"/>
                <a:cs typeface="Fira Code iScript" charset="0"/>
              </a:rPr>
              <a:t>list</a:t>
            </a:r>
            <a:r>
              <a:rPr lang="en-US" sz="1800" dirty="0">
                <a:solidFill>
                  <a:srgbClr val="1D58B1"/>
                </a:solidFill>
                <a:latin typeface="Fira Code iScript" charset="0"/>
                <a:ea typeface="Fira Code iScript" charset="0"/>
                <a:cs typeface="Fira Code iScript" charset="0"/>
              </a:rPr>
              <a:t>().</a:t>
            </a:r>
            <a:r>
              <a:rPr lang="en-US" sz="1800" dirty="0">
                <a:solidFill>
                  <a:srgbClr val="9F007B"/>
                </a:solidFill>
                <a:latin typeface="Fira Code iScript" charset="0"/>
                <a:ea typeface="Fira Code iScript" charset="0"/>
                <a:cs typeface="Fira Code iScript" charset="0"/>
              </a:rPr>
              <a:t>subscribe</a:t>
            </a:r>
            <a:r>
              <a:rPr lang="en-US" sz="1800" dirty="0">
                <a:solidFill>
                  <a:srgbClr val="1D58B1"/>
                </a:solidFill>
                <a:latin typeface="Fira Code iScript" charset="0"/>
                <a:ea typeface="Fira Code iScript" charset="0"/>
                <a:cs typeface="Fira Code iScript" charset="0"/>
              </a:rPr>
              <a:t>(</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r>
              <a:rPr lang="mr-IN" sz="1800" dirty="0" err="1">
                <a:solidFill>
                  <a:srgbClr val="9F007B"/>
                </a:solidFill>
                <a:latin typeface="Fira Code iScript" charset="0"/>
                <a:ea typeface="Fira Code iScript" charset="0"/>
                <a:cs typeface="Fira Code iScript" charset="0"/>
              </a:rPr>
              <a:t>data</a:t>
            </a:r>
            <a:r>
              <a:rPr lang="mr-IN" sz="1800" dirty="0">
                <a:solidFill>
                  <a:srgbClr val="1D58B1"/>
                </a:solidFill>
                <a:latin typeface="Fira Code iScript" charset="0"/>
                <a:ea typeface="Fira Code iScript" charset="0"/>
                <a:cs typeface="Fira Code iScript" charset="0"/>
              </a:rPr>
              <a:t> </a:t>
            </a:r>
            <a:r>
              <a:rPr lang="mr-IN" sz="1800" dirty="0">
                <a:solidFill>
                  <a:srgbClr val="137EA7"/>
                </a:solidFill>
                <a:latin typeface="Fira Code iScript" charset="0"/>
                <a:ea typeface="Fira Code iScript" charset="0"/>
                <a:cs typeface="Fira Code iScript" charset="0"/>
              </a:rPr>
              <a:t>=&gt;</a:t>
            </a:r>
            <a:r>
              <a:rPr lang="mr-IN" sz="1800" dirty="0">
                <a:solidFill>
                  <a:srgbClr val="1D58B1"/>
                </a:solidFill>
                <a:latin typeface="Fira Code iScript" charset="0"/>
                <a:ea typeface="Fira Code iScript" charset="0"/>
                <a:cs typeface="Fira Code iScript" charset="0"/>
              </a:rPr>
              <a:t> {</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err="1">
                <a:solidFill>
                  <a:srgbClr val="000000"/>
                </a:solidFill>
                <a:latin typeface="Fira Code iScript" charset="0"/>
                <a:ea typeface="Fira Code iScript" charset="0"/>
                <a:cs typeface="Fira Code iScript" charset="0"/>
              </a:rPr>
              <a:t>this</a:t>
            </a:r>
            <a:r>
              <a:rPr lang="en-US" sz="1800" dirty="0" err="1">
                <a:solidFill>
                  <a:srgbClr val="1D58B1"/>
                </a:solidFill>
                <a:latin typeface="Fira Code iScript" charset="0"/>
                <a:ea typeface="Fira Code iScript" charset="0"/>
                <a:cs typeface="Fira Code iScript" charset="0"/>
              </a:rPr>
              <a:t>.</a:t>
            </a:r>
            <a:r>
              <a:rPr lang="en-US" sz="1800" dirty="0" err="1">
                <a:solidFill>
                  <a:srgbClr val="2670C7"/>
                </a:solidFill>
                <a:latin typeface="Fira Code iScript" charset="0"/>
                <a:ea typeface="Fira Code iScript" charset="0"/>
                <a:cs typeface="Fira Code iScript" charset="0"/>
              </a:rPr>
              <a:t>projects</a:t>
            </a:r>
            <a:r>
              <a:rPr lang="en-US" sz="1800" dirty="0">
                <a:solidFill>
                  <a:srgbClr val="1D58B1"/>
                </a:solidFill>
                <a:latin typeface="Fira Code iScript" charset="0"/>
                <a:ea typeface="Fira Code iScript" charset="0"/>
                <a:cs typeface="Fira Code iScript" charset="0"/>
              </a:rPr>
              <a:t> </a:t>
            </a:r>
            <a:r>
              <a:rPr lang="en-US" sz="1800" dirty="0">
                <a:solidFill>
                  <a:srgbClr val="660EC5"/>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 </a:t>
            </a:r>
            <a:r>
              <a:rPr lang="en-US" sz="1800" dirty="0">
                <a:solidFill>
                  <a:srgbClr val="2670C7"/>
                </a:solidFill>
                <a:latin typeface="Fira Code iScript" charset="0"/>
                <a:ea typeface="Fira Code iScript" charset="0"/>
                <a:cs typeface="Fira Code iScript" charset="0"/>
              </a:rPr>
              <a:t>data</a:t>
            </a:r>
            <a:r>
              <a:rPr lang="en-US" sz="1800" dirty="0">
                <a:solidFill>
                  <a:srgbClr val="1D58B1"/>
                </a:solidFill>
                <a:latin typeface="Fira Code iScript" charset="0"/>
                <a:ea typeface="Fira Code iScript" charset="0"/>
                <a:cs typeface="Fira Code iScript" charset="0"/>
              </a:rPr>
              <a:t>;</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r>
              <a:rPr lang="mr-IN" sz="1800" dirty="0" smtClean="0">
                <a:solidFill>
                  <a:srgbClr val="1D58B1"/>
                </a:solidFill>
                <a:latin typeface="Fira Code iScript" charset="0"/>
                <a:ea typeface="Fira Code iScript" charset="0"/>
                <a:cs typeface="Fira Code iScript" charset="0"/>
              </a:rPr>
              <a:t>}</a:t>
            </a:r>
            <a:endParaRPr lang="mr-IN" sz="1800" dirty="0">
              <a:solidFill>
                <a:srgbClr val="1D58B1"/>
              </a:solidFill>
              <a:latin typeface="Fira Code iScript" charset="0"/>
              <a:ea typeface="Fira Code iScript" charset="0"/>
              <a:cs typeface="Fira Code iScript" charset="0"/>
            </a:endParaRPr>
          </a:p>
          <a:p>
            <a:pPr marL="0" indent="0">
              <a:spcBef>
                <a:spcPts val="0"/>
              </a:spcBef>
              <a:buNone/>
            </a:pPr>
            <a:r>
              <a:rPr lang="mr-IN" sz="1800" dirty="0">
                <a:solidFill>
                  <a:srgbClr val="1D58B1"/>
                </a:solidFill>
                <a:latin typeface="Fira Code iScript" charset="0"/>
                <a:ea typeface="Fira Code iScript" charset="0"/>
                <a:cs typeface="Fira Code iScript" charset="0"/>
              </a:rPr>
              <a:t>    );</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p>
          <a:p>
            <a:pPr marL="0" indent="0">
              <a:spcBef>
                <a:spcPts val="0"/>
              </a:spcBef>
              <a:buNone/>
            </a:pPr>
            <a:r>
              <a:rPr lang="mr-IN" sz="1800" dirty="0">
                <a:solidFill>
                  <a:srgbClr val="1D58B1"/>
                </a:solidFill>
                <a:latin typeface="Fira Code iScript" charset="0"/>
                <a:ea typeface="Fira Code iScript" charset="0"/>
                <a:cs typeface="Fira Code iScript" charset="0"/>
              </a:rPr>
              <a:t>}</a:t>
            </a:r>
            <a:endParaRPr lang="en-US" sz="1800" dirty="0">
              <a:latin typeface="Fira Code iScript" charset="0"/>
              <a:ea typeface="Fira Code iScript" charset="0"/>
              <a:cs typeface="Fira Code iScript"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187</a:t>
            </a:fld>
            <a:endParaRPr lang="en-US" dirty="0"/>
          </a:p>
        </p:txBody>
      </p:sp>
    </p:spTree>
    <p:extLst>
      <p:ext uri="{BB962C8B-B14F-4D97-AF65-F5344CB8AC3E}">
        <p14:creationId xmlns:p14="http://schemas.microsoft.com/office/powerpoint/2010/main" val="915048973"/>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Labs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dirty="0" smtClean="0"/>
              <a:t>Lab 22: HTTP GET</a:t>
            </a:r>
          </a:p>
        </p:txBody>
      </p:sp>
      <p:sp>
        <p:nvSpPr>
          <p:cNvPr id="4" name="Slide Number Placeholder 3"/>
          <p:cNvSpPr>
            <a:spLocks noGrp="1"/>
          </p:cNvSpPr>
          <p:nvPr>
            <p:ph type="sldNum" sz="quarter" idx="12"/>
          </p:nvPr>
        </p:nvSpPr>
        <p:spPr/>
        <p:txBody>
          <a:bodyPr/>
          <a:lstStyle/>
          <a:p>
            <a:fld id="{323DE9B6-CD69-2240-8AAD-0E79682D9385}" type="slidenum">
              <a:rPr lang="en-US" smtClean="0"/>
              <a:t>188</a:t>
            </a:fld>
            <a:endParaRPr lang="en-US" dirty="0"/>
          </a:p>
        </p:txBody>
      </p:sp>
    </p:spTree>
    <p:extLst>
      <p:ext uri="{BB962C8B-B14F-4D97-AF65-F5344CB8AC3E}">
        <p14:creationId xmlns:p14="http://schemas.microsoft.com/office/powerpoint/2010/main" val="1584540445"/>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Demos: Http Get</a:t>
            </a:r>
            <a:endParaRPr lang="en-US" dirty="0"/>
          </a:p>
        </p:txBody>
      </p:sp>
      <p:sp>
        <p:nvSpPr>
          <p:cNvPr id="3" name="Text Placeholder 2"/>
          <p:cNvSpPr>
            <a:spLocks noGrp="1"/>
          </p:cNvSpPr>
          <p:nvPr>
            <p:ph type="body" idx="1"/>
          </p:nvPr>
        </p:nvSpPr>
        <p:spPr/>
        <p:txBody>
          <a:bodyPr>
            <a:normAutofit/>
          </a:bodyPr>
          <a:lstStyle/>
          <a:p>
            <a:r>
              <a:rPr lang="en-US" sz="1800" dirty="0">
                <a:solidFill>
                  <a:schemeClr val="bg2">
                    <a:lumMod val="50000"/>
                  </a:schemeClr>
                </a:solidFill>
              </a:rPr>
              <a:t>Instructor Only </a:t>
            </a:r>
            <a:r>
              <a:rPr lang="en-US" sz="1800" dirty="0" smtClean="0">
                <a:solidFill>
                  <a:schemeClr val="bg2">
                    <a:lumMod val="50000"/>
                  </a:schemeClr>
                </a:solidFill>
              </a:rPr>
              <a:t>Demonstration</a:t>
            </a:r>
          </a:p>
          <a:p>
            <a:r>
              <a:rPr lang="en-US" sz="1800" dirty="0" smtClean="0">
                <a:solidFill>
                  <a:schemeClr val="bg2">
                    <a:lumMod val="50000"/>
                  </a:schemeClr>
                </a:solidFill>
              </a:rPr>
              <a:t>code\demos\http-get</a:t>
            </a:r>
            <a:endParaRPr lang="en-US" sz="1800"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189</a:t>
            </a:fld>
            <a:endParaRPr lang="en-US" dirty="0"/>
          </a:p>
        </p:txBody>
      </p:sp>
    </p:spTree>
    <p:extLst>
      <p:ext uri="{BB962C8B-B14F-4D97-AF65-F5344CB8AC3E}">
        <p14:creationId xmlns:p14="http://schemas.microsoft.com/office/powerpoint/2010/main" val="14024971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Shortcuts</a:t>
            </a:r>
            <a:endParaRPr lang="en-US" dirty="0"/>
          </a:p>
        </p:txBody>
      </p:sp>
      <p:sp>
        <p:nvSpPr>
          <p:cNvPr id="3" name="Content Placeholder 2"/>
          <p:cNvSpPr>
            <a:spLocks noGrp="1"/>
          </p:cNvSpPr>
          <p:nvPr>
            <p:ph idx="1"/>
          </p:nvPr>
        </p:nvSpPr>
        <p:spPr>
          <a:xfrm>
            <a:off x="838200" y="1825625"/>
            <a:ext cx="10515600" cy="4547467"/>
          </a:xfrm>
        </p:spPr>
        <p:txBody>
          <a:bodyPr/>
          <a:lstStyle/>
          <a:p>
            <a:pPr marL="0" indent="0">
              <a:buNone/>
            </a:pPr>
            <a:r>
              <a:rPr lang="en-US" sz="2400" dirty="0"/>
              <a:t>Instead of: </a:t>
            </a:r>
          </a:p>
          <a:p>
            <a:pPr marL="0" indent="0">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run-script [script-name] </a:t>
            </a:r>
          </a:p>
          <a:p>
            <a:pPr marL="0" indent="0">
              <a:buNone/>
            </a:pPr>
            <a:endParaRPr lang="en-US" sz="1800" dirty="0"/>
          </a:p>
          <a:p>
            <a:pPr marL="0" indent="0">
              <a:buNone/>
            </a:pPr>
            <a:r>
              <a:rPr lang="en-US" sz="2400" dirty="0"/>
              <a:t>You could use the shorter: </a:t>
            </a:r>
          </a:p>
          <a:p>
            <a:pPr marL="0" indent="0">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run [script-name]</a:t>
            </a:r>
          </a:p>
          <a:p>
            <a:pPr marL="0" indent="0">
              <a:lnSpc>
                <a:spcPct val="100000"/>
              </a:lnSpc>
              <a:spcBef>
                <a:spcPts val="0"/>
              </a:spcBef>
              <a:buNone/>
              <a:defRPr/>
            </a:pPr>
            <a:endParaRPr lang="en-US" sz="1800" dirty="0">
              <a:solidFill>
                <a:schemeClr val="tx1">
                  <a:lumMod val="65000"/>
                  <a:lumOff val="35000"/>
                </a:schemeClr>
              </a:solidFill>
              <a:latin typeface="Roboto Mono" charset="0"/>
              <a:ea typeface="Roboto Mono" charset="0"/>
              <a:cs typeface="Roboto Mono" charset="0"/>
            </a:endParaRPr>
          </a:p>
          <a:p>
            <a:pPr marL="0" indent="0">
              <a:buNone/>
            </a:pPr>
            <a:r>
              <a:rPr lang="en-US" sz="2400" dirty="0">
                <a:solidFill>
                  <a:prstClr val="black"/>
                </a:solidFill>
              </a:rPr>
              <a:t>Or if it’s one of the </a:t>
            </a:r>
            <a:r>
              <a:rPr lang="en-US" sz="2400" dirty="0" err="1">
                <a:solidFill>
                  <a:prstClr val="black"/>
                </a:solidFill>
              </a:rPr>
              <a:t>npm</a:t>
            </a:r>
            <a:r>
              <a:rPr lang="en-US" sz="2400" dirty="0">
                <a:solidFill>
                  <a:prstClr val="black"/>
                </a:solidFill>
              </a:rPr>
              <a:t> supported scripts you can omit the run command: </a:t>
            </a: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[script-name]</a:t>
            </a:r>
          </a:p>
          <a:p>
            <a:pPr marL="0" indent="0">
              <a:lnSpc>
                <a:spcPct val="100000"/>
              </a:lnSpc>
              <a:spcBef>
                <a:spcPts val="0"/>
              </a:spcBef>
              <a:buNone/>
            </a:pPr>
            <a:endParaRPr lang="en-US" sz="1800" dirty="0">
              <a:solidFill>
                <a:schemeClr val="tx1">
                  <a:lumMod val="65000"/>
                  <a:lumOff val="35000"/>
                </a:schemeClr>
              </a:solidFill>
              <a:latin typeface="Roboto Mono" charset="0"/>
              <a:ea typeface="Roboto Mono" charset="0"/>
              <a:cs typeface="Roboto Mono" charset="0"/>
            </a:endParaRPr>
          </a:p>
          <a:p>
            <a:pPr marL="0" indent="0">
              <a:lnSpc>
                <a:spcPct val="100000"/>
              </a:lnSpc>
              <a:spcBef>
                <a:spcPts val="0"/>
              </a:spcBef>
              <a:buNone/>
            </a:pPr>
            <a:endParaRPr lang="en-US" dirty="0" smtClean="0"/>
          </a:p>
          <a:p>
            <a:pPr marL="0" indent="0">
              <a:lnSpc>
                <a:spcPct val="100000"/>
              </a:lnSpc>
              <a:spcBef>
                <a:spcPts val="0"/>
              </a:spcBef>
              <a:buNone/>
            </a:pP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19</a:t>
            </a:fld>
            <a:endParaRPr lang="en-US" dirty="0"/>
          </a:p>
        </p:txBody>
      </p:sp>
    </p:spTree>
    <p:extLst>
      <p:ext uri="{BB962C8B-B14F-4D97-AF65-F5344CB8AC3E}">
        <p14:creationId xmlns:p14="http://schemas.microsoft.com/office/powerpoint/2010/main" val="811361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Error Handling in Services</a:t>
            </a:r>
            <a:endParaRPr lang="en-US" dirty="0"/>
          </a:p>
        </p:txBody>
      </p:sp>
      <p:sp>
        <p:nvSpPr>
          <p:cNvPr id="3" name="Content Placeholder 2"/>
          <p:cNvSpPr>
            <a:spLocks noGrp="1"/>
          </p:cNvSpPr>
          <p:nvPr>
            <p:ph idx="1"/>
          </p:nvPr>
        </p:nvSpPr>
        <p:spPr>
          <a:xfrm>
            <a:off x="838200" y="1470453"/>
            <a:ext cx="10515600" cy="5103341"/>
          </a:xfrm>
          <a:ln>
            <a:solidFill>
              <a:schemeClr val="bg1">
                <a:lumMod val="65000"/>
              </a:schemeClr>
            </a:solidFill>
          </a:ln>
        </p:spPr>
        <p:txBody>
          <a:bodyPr tIns="0" bIns="0">
            <a:noAutofit/>
          </a:bodyPr>
          <a:lstStyle/>
          <a:p>
            <a:pPr marL="0" indent="0">
              <a:spcBef>
                <a:spcPts val="0"/>
              </a:spcBef>
              <a:buNone/>
            </a:pPr>
            <a:r>
              <a:rPr lang="en-US" sz="1800" dirty="0">
                <a:solidFill>
                  <a:srgbClr val="660EC5"/>
                </a:solidFill>
                <a:latin typeface="Fira Code iScript" charset="0"/>
                <a:ea typeface="Fira Code iScript" charset="0"/>
                <a:cs typeface="Fira Code iScript" charset="0"/>
              </a:rPr>
              <a:t>import</a:t>
            </a:r>
            <a:r>
              <a:rPr lang="en-US" sz="1800" dirty="0">
                <a:solidFill>
                  <a:srgbClr val="1D58B1"/>
                </a:solidFill>
                <a:latin typeface="Fira Code iScript" charset="0"/>
                <a:ea typeface="Fira Code iScript" charset="0"/>
                <a:cs typeface="Fira Code iScript" charset="0"/>
              </a:rPr>
              <a:t> { </a:t>
            </a:r>
            <a:r>
              <a:rPr lang="en-US" sz="1800" dirty="0">
                <a:solidFill>
                  <a:srgbClr val="2670C7"/>
                </a:solidFill>
                <a:latin typeface="Fira Code iScript" charset="0"/>
                <a:ea typeface="Fira Code iScript" charset="0"/>
                <a:cs typeface="Fira Code iScript" charset="0"/>
              </a:rPr>
              <a:t>Observable</a:t>
            </a:r>
            <a:r>
              <a:rPr lang="en-US" sz="1800" dirty="0">
                <a:solidFill>
                  <a:srgbClr val="1D58B1"/>
                </a:solidFill>
                <a:latin typeface="Fira Code iScript" charset="0"/>
                <a:ea typeface="Fira Code iScript" charset="0"/>
                <a:cs typeface="Fira Code iScript" charset="0"/>
              </a:rPr>
              <a:t>, </a:t>
            </a:r>
            <a:r>
              <a:rPr lang="en-US" sz="1800" dirty="0">
                <a:solidFill>
                  <a:srgbClr val="2670C7"/>
                </a:solidFill>
                <a:latin typeface="Fira Code iScript" charset="0"/>
                <a:ea typeface="Fira Code iScript" charset="0"/>
                <a:cs typeface="Fira Code iScript" charset="0"/>
              </a:rPr>
              <a:t>of</a:t>
            </a:r>
            <a:r>
              <a:rPr lang="en-US" sz="1800" dirty="0">
                <a:solidFill>
                  <a:srgbClr val="1D58B1"/>
                </a:solidFill>
                <a:latin typeface="Fira Code iScript" charset="0"/>
                <a:ea typeface="Fira Code iScript" charset="0"/>
                <a:cs typeface="Fira Code iScript" charset="0"/>
              </a:rPr>
              <a:t>, </a:t>
            </a:r>
            <a:r>
              <a:rPr lang="en-US" sz="1800" dirty="0" err="1">
                <a:solidFill>
                  <a:srgbClr val="2670C7"/>
                </a:solidFill>
                <a:latin typeface="Fira Code iScript" charset="0"/>
                <a:ea typeface="Fira Code iScript" charset="0"/>
                <a:cs typeface="Fira Code iScript" charset="0"/>
              </a:rPr>
              <a:t>throwError</a:t>
            </a:r>
            <a:r>
              <a:rPr lang="en-US" sz="1800" dirty="0">
                <a:solidFill>
                  <a:srgbClr val="1D58B1"/>
                </a:solidFill>
                <a:latin typeface="Fira Code iScript" charset="0"/>
                <a:ea typeface="Fira Code iScript" charset="0"/>
                <a:cs typeface="Fira Code iScript" charset="0"/>
              </a:rPr>
              <a:t> } </a:t>
            </a:r>
            <a:r>
              <a:rPr lang="en-US" sz="1800" dirty="0">
                <a:solidFill>
                  <a:srgbClr val="660EC5"/>
                </a:solidFill>
                <a:latin typeface="Fira Code iScript" charset="0"/>
                <a:ea typeface="Fira Code iScript" charset="0"/>
                <a:cs typeface="Fira Code iScript" charset="0"/>
              </a:rPr>
              <a:t>from</a:t>
            </a:r>
            <a:r>
              <a:rPr lang="en-US" sz="1800" dirty="0">
                <a:solidFill>
                  <a:srgbClr val="1D58B1"/>
                </a:solidFill>
                <a:latin typeface="Fira Code iScript" charset="0"/>
                <a:ea typeface="Fira Code iScript" charset="0"/>
                <a:cs typeface="Fira Code iScript" charset="0"/>
              </a:rPr>
              <a:t> </a:t>
            </a:r>
            <a:r>
              <a:rPr lang="en-US" sz="1800" dirty="0">
                <a:solidFill>
                  <a:srgbClr val="912B72"/>
                </a:solidFill>
                <a:latin typeface="Fira Code iScript" charset="0"/>
                <a:ea typeface="Fira Code iScript" charset="0"/>
                <a:cs typeface="Fira Code iScript" charset="0"/>
              </a:rPr>
              <a:t>'</a:t>
            </a:r>
            <a:r>
              <a:rPr lang="en-US" sz="1800" dirty="0" err="1">
                <a:solidFill>
                  <a:srgbClr val="912B72"/>
                </a:solidFill>
                <a:latin typeface="Fira Code iScript" charset="0"/>
                <a:ea typeface="Fira Code iScript" charset="0"/>
                <a:cs typeface="Fira Code iScript" charset="0"/>
              </a:rPr>
              <a:t>rxjs</a:t>
            </a:r>
            <a:r>
              <a:rPr lang="en-US" sz="1800" dirty="0">
                <a:solidFill>
                  <a:srgbClr val="912B72"/>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a:t>
            </a:r>
          </a:p>
          <a:p>
            <a:pPr marL="0" indent="0">
              <a:spcBef>
                <a:spcPts val="0"/>
              </a:spcBef>
              <a:buNone/>
            </a:pPr>
            <a:r>
              <a:rPr lang="en-US" sz="1800" b="1" dirty="0">
                <a:solidFill>
                  <a:srgbClr val="660EC5"/>
                </a:solidFill>
                <a:latin typeface="Fira Code iScript" charset="0"/>
                <a:ea typeface="Fira Code iScript" charset="0"/>
                <a:cs typeface="Fira Code iScript" charset="0"/>
              </a:rPr>
              <a:t>import</a:t>
            </a:r>
            <a:r>
              <a:rPr lang="en-US" sz="1800" b="1" dirty="0">
                <a:solidFill>
                  <a:srgbClr val="1D58B1"/>
                </a:solidFill>
                <a:latin typeface="Fira Code iScript" charset="0"/>
                <a:ea typeface="Fira Code iScript" charset="0"/>
                <a:cs typeface="Fira Code iScript" charset="0"/>
              </a:rPr>
              <a:t> { </a:t>
            </a:r>
            <a:r>
              <a:rPr lang="en-US" sz="1800" b="1" dirty="0" err="1">
                <a:solidFill>
                  <a:srgbClr val="2670C7"/>
                </a:solidFill>
                <a:latin typeface="Fira Code iScript" charset="0"/>
                <a:ea typeface="Fira Code iScript" charset="0"/>
                <a:cs typeface="Fira Code iScript" charset="0"/>
              </a:rPr>
              <a:t>catchError</a:t>
            </a:r>
            <a:r>
              <a:rPr lang="en-US" sz="1800" b="1" dirty="0">
                <a:solidFill>
                  <a:srgbClr val="1D58B1"/>
                </a:solidFill>
                <a:latin typeface="Fira Code iScript" charset="0"/>
                <a:ea typeface="Fira Code iScript" charset="0"/>
                <a:cs typeface="Fira Code iScript" charset="0"/>
              </a:rPr>
              <a:t> } </a:t>
            </a:r>
            <a:r>
              <a:rPr lang="en-US" sz="1800" b="1" dirty="0">
                <a:solidFill>
                  <a:srgbClr val="660EC5"/>
                </a:solidFill>
                <a:latin typeface="Fira Code iScript" charset="0"/>
                <a:ea typeface="Fira Code iScript" charset="0"/>
                <a:cs typeface="Fira Code iScript" charset="0"/>
              </a:rPr>
              <a:t>from</a:t>
            </a:r>
            <a:r>
              <a:rPr lang="en-US" sz="1800" b="1" dirty="0">
                <a:solidFill>
                  <a:srgbClr val="1D58B1"/>
                </a:solidFill>
                <a:latin typeface="Fira Code iScript" charset="0"/>
                <a:ea typeface="Fira Code iScript" charset="0"/>
                <a:cs typeface="Fira Code iScript" charset="0"/>
              </a:rPr>
              <a:t> </a:t>
            </a:r>
            <a:r>
              <a:rPr lang="en-US" sz="1800" b="1" dirty="0">
                <a:solidFill>
                  <a:srgbClr val="912B72"/>
                </a:solidFill>
                <a:latin typeface="Fira Code iScript" charset="0"/>
                <a:ea typeface="Fira Code iScript" charset="0"/>
                <a:cs typeface="Fira Code iScript" charset="0"/>
              </a:rPr>
              <a:t>'</a:t>
            </a:r>
            <a:r>
              <a:rPr lang="en-US" sz="1800" b="1" dirty="0" err="1">
                <a:solidFill>
                  <a:srgbClr val="912B72"/>
                </a:solidFill>
                <a:latin typeface="Fira Code iScript" charset="0"/>
                <a:ea typeface="Fira Code iScript" charset="0"/>
                <a:cs typeface="Fira Code iScript" charset="0"/>
              </a:rPr>
              <a:t>rxjs</a:t>
            </a:r>
            <a:r>
              <a:rPr lang="en-US" sz="1800" b="1" dirty="0">
                <a:solidFill>
                  <a:srgbClr val="912B72"/>
                </a:solidFill>
                <a:latin typeface="Fira Code iScript" charset="0"/>
                <a:ea typeface="Fira Code iScript" charset="0"/>
                <a:cs typeface="Fira Code iScript" charset="0"/>
              </a:rPr>
              <a:t>/operators'</a:t>
            </a:r>
            <a:r>
              <a:rPr lang="en-US" sz="1800" b="1" dirty="0">
                <a:solidFill>
                  <a:srgbClr val="1D58B1"/>
                </a:solidFill>
                <a:latin typeface="Fira Code iScript" charset="0"/>
                <a:ea typeface="Fira Code iScript" charset="0"/>
                <a:cs typeface="Fira Code iScript" charset="0"/>
              </a:rPr>
              <a:t>;</a:t>
            </a:r>
          </a:p>
          <a:p>
            <a:pPr marL="0" indent="0">
              <a:spcBef>
                <a:spcPts val="0"/>
              </a:spcBef>
              <a:buNone/>
            </a:pPr>
            <a:r>
              <a:rPr lang="en-US" sz="1800" dirty="0">
                <a:solidFill>
                  <a:srgbClr val="660EC5"/>
                </a:solidFill>
                <a:latin typeface="Fira Code iScript" charset="0"/>
                <a:ea typeface="Fira Code iScript" charset="0"/>
                <a:cs typeface="Fira Code iScript" charset="0"/>
              </a:rPr>
              <a:t>import</a:t>
            </a:r>
            <a:r>
              <a:rPr lang="en-US" sz="1800" dirty="0">
                <a:solidFill>
                  <a:srgbClr val="1D58B1"/>
                </a:solidFill>
                <a:latin typeface="Fira Code iScript" charset="0"/>
                <a:ea typeface="Fira Code iScript" charset="0"/>
                <a:cs typeface="Fira Code iScript" charset="0"/>
              </a:rPr>
              <a:t> { </a:t>
            </a:r>
            <a:r>
              <a:rPr lang="en-US" sz="1800" dirty="0" err="1">
                <a:solidFill>
                  <a:srgbClr val="2670C7"/>
                </a:solidFill>
                <a:latin typeface="Fira Code iScript" charset="0"/>
                <a:ea typeface="Fira Code iScript" charset="0"/>
                <a:cs typeface="Fira Code iScript" charset="0"/>
              </a:rPr>
              <a:t>HttpClient</a:t>
            </a:r>
            <a:r>
              <a:rPr lang="en-US" sz="1800" dirty="0">
                <a:solidFill>
                  <a:srgbClr val="1D58B1"/>
                </a:solidFill>
                <a:latin typeface="Fira Code iScript" charset="0"/>
                <a:ea typeface="Fira Code iScript" charset="0"/>
                <a:cs typeface="Fira Code iScript" charset="0"/>
              </a:rPr>
              <a:t>, </a:t>
            </a:r>
            <a:r>
              <a:rPr lang="en-US" sz="1800" dirty="0" err="1">
                <a:solidFill>
                  <a:srgbClr val="2670C7"/>
                </a:solidFill>
                <a:latin typeface="Fira Code iScript" charset="0"/>
                <a:ea typeface="Fira Code iScript" charset="0"/>
                <a:cs typeface="Fira Code iScript" charset="0"/>
              </a:rPr>
              <a:t>HttpErrorResponse</a:t>
            </a:r>
            <a:r>
              <a:rPr lang="en-US" sz="1800" dirty="0">
                <a:solidFill>
                  <a:srgbClr val="1D58B1"/>
                </a:solidFill>
                <a:latin typeface="Fira Code iScript" charset="0"/>
                <a:ea typeface="Fira Code iScript" charset="0"/>
                <a:cs typeface="Fira Code iScript" charset="0"/>
              </a:rPr>
              <a:t> } </a:t>
            </a:r>
            <a:r>
              <a:rPr lang="en-US" sz="1800" dirty="0">
                <a:solidFill>
                  <a:srgbClr val="660EC5"/>
                </a:solidFill>
                <a:latin typeface="Fira Code iScript" charset="0"/>
                <a:ea typeface="Fira Code iScript" charset="0"/>
                <a:cs typeface="Fira Code iScript" charset="0"/>
              </a:rPr>
              <a:t>from</a:t>
            </a:r>
            <a:r>
              <a:rPr lang="en-US" sz="1800" dirty="0">
                <a:solidFill>
                  <a:srgbClr val="1D58B1"/>
                </a:solidFill>
                <a:latin typeface="Fira Code iScript" charset="0"/>
                <a:ea typeface="Fira Code iScript" charset="0"/>
                <a:cs typeface="Fira Code iScript" charset="0"/>
              </a:rPr>
              <a:t> </a:t>
            </a:r>
            <a:r>
              <a:rPr lang="en-US" sz="1800" dirty="0">
                <a:solidFill>
                  <a:srgbClr val="912B72"/>
                </a:solidFill>
                <a:latin typeface="Fira Code iScript" charset="0"/>
                <a:ea typeface="Fira Code iScript" charset="0"/>
                <a:cs typeface="Fira Code iScript" charset="0"/>
              </a:rPr>
              <a:t>'@angular/common/http'</a:t>
            </a:r>
            <a:r>
              <a:rPr lang="en-US" sz="1800" dirty="0">
                <a:solidFill>
                  <a:srgbClr val="1D58B1"/>
                </a:solidFill>
                <a:latin typeface="Fira Code iScript" charset="0"/>
                <a:ea typeface="Fira Code iScript" charset="0"/>
                <a:cs typeface="Fira Code iScript" charset="0"/>
              </a:rPr>
              <a:t>;</a:t>
            </a:r>
          </a:p>
          <a:p>
            <a:pPr marL="0" indent="0">
              <a:spcBef>
                <a:spcPts val="0"/>
              </a:spcBef>
              <a:buNone/>
            </a:pPr>
            <a:endParaRPr lang="en-US" sz="1800" dirty="0" smtClean="0">
              <a:solidFill>
                <a:srgbClr val="1D58B1"/>
              </a:solidFill>
              <a:latin typeface="Fira Code iScript" charset="0"/>
              <a:ea typeface="Fira Code iScript" charset="0"/>
              <a:cs typeface="Fira Code iScript" charset="0"/>
            </a:endParaRPr>
          </a:p>
          <a:p>
            <a:pPr marL="0" indent="0">
              <a:spcBef>
                <a:spcPts val="0"/>
              </a:spcBef>
              <a:buNone/>
            </a:pPr>
            <a:r>
              <a:rPr lang="en-US" sz="1800" dirty="0" smtClean="0">
                <a:solidFill>
                  <a:srgbClr val="1D58B1"/>
                </a:solidFill>
                <a:latin typeface="Fira Code iScript" charset="0"/>
                <a:ea typeface="Fira Code iScript" charset="0"/>
                <a:cs typeface="Fira Code iScript" charset="0"/>
              </a:rPr>
              <a:t>...</a:t>
            </a:r>
          </a:p>
          <a:p>
            <a:pPr marL="0" indent="0">
              <a:spcBef>
                <a:spcPts val="0"/>
              </a:spcBef>
              <a:buNone/>
            </a:pPr>
            <a:r>
              <a:rPr lang="en-US" sz="1800" dirty="0" smtClean="0">
                <a:solidFill>
                  <a:srgbClr val="660EC5"/>
                </a:solidFill>
                <a:latin typeface="Fira Code iScript" charset="0"/>
                <a:ea typeface="Fira Code iScript" charset="0"/>
                <a:cs typeface="Fira Code iScript" charset="0"/>
              </a:rPr>
              <a:t>export</a:t>
            </a:r>
            <a:r>
              <a:rPr lang="en-US" sz="1800" dirty="0" smtClean="0">
                <a:solidFill>
                  <a:srgbClr val="1D58B1"/>
                </a:solidFill>
                <a:latin typeface="Fira Code iScript" charset="0"/>
                <a:ea typeface="Fira Code iScript" charset="0"/>
                <a:cs typeface="Fira Code iScript" charset="0"/>
              </a:rPr>
              <a:t> </a:t>
            </a:r>
            <a:r>
              <a:rPr lang="en-US" sz="1800" dirty="0">
                <a:solidFill>
                  <a:srgbClr val="137EA7"/>
                </a:solidFill>
                <a:latin typeface="Fira Code iScript" charset="0"/>
                <a:ea typeface="Fira Code iScript" charset="0"/>
                <a:cs typeface="Fira Code iScript" charset="0"/>
              </a:rPr>
              <a:t>class</a:t>
            </a:r>
            <a:r>
              <a:rPr lang="en-US" sz="1800" dirty="0">
                <a:solidFill>
                  <a:srgbClr val="1D58B1"/>
                </a:solidFill>
                <a:latin typeface="Fira Code iScript" charset="0"/>
                <a:ea typeface="Fira Code iScript" charset="0"/>
                <a:cs typeface="Fira Code iScript" charset="0"/>
              </a:rPr>
              <a:t> </a:t>
            </a:r>
            <a:r>
              <a:rPr lang="en-US" sz="1800" dirty="0" err="1">
                <a:solidFill>
                  <a:srgbClr val="082F9C"/>
                </a:solidFill>
                <a:latin typeface="Fira Code iScript" charset="0"/>
                <a:ea typeface="Fira Code iScript" charset="0"/>
                <a:cs typeface="Fira Code iScript" charset="0"/>
              </a:rPr>
              <a:t>ProjectService</a:t>
            </a:r>
            <a:r>
              <a:rPr lang="en-US" sz="1800" dirty="0">
                <a:solidFill>
                  <a:srgbClr val="1D58B1"/>
                </a:solidFill>
                <a:latin typeface="Fira Code iScript" charset="0"/>
                <a:ea typeface="Fira Code iScript" charset="0"/>
                <a:cs typeface="Fira Code iScript" charset="0"/>
              </a:rPr>
              <a:t> {</a:t>
            </a:r>
          </a:p>
          <a:p>
            <a:pPr marL="0" indent="0">
              <a:spcBef>
                <a:spcPts val="0"/>
              </a:spcBef>
              <a:buNone/>
            </a:pPr>
            <a:r>
              <a:rPr lang="en-US" sz="1800" dirty="0" smtClean="0">
                <a:solidFill>
                  <a:srgbClr val="1D58B1"/>
                </a:solidFill>
                <a:latin typeface="Fira Code iScript" charset="0"/>
                <a:ea typeface="Fira Code iScript" charset="0"/>
                <a:cs typeface="Fira Code iScript" charset="0"/>
              </a:rPr>
              <a:t>...</a:t>
            </a:r>
            <a:endParaRPr lang="en-US" sz="1800" dirty="0">
              <a:solidFill>
                <a:srgbClr val="1D58B1"/>
              </a:solidFill>
              <a:latin typeface="Fira Code iScript" charset="0"/>
              <a:ea typeface="Fira Code iScript" charset="0"/>
              <a:cs typeface="Fira Code iScript" charset="0"/>
            </a:endParaRP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a:solidFill>
                  <a:srgbClr val="9F007B"/>
                </a:solidFill>
                <a:latin typeface="Fira Code iScript" charset="0"/>
                <a:ea typeface="Fira Code iScript" charset="0"/>
                <a:cs typeface="Fira Code iScript" charset="0"/>
              </a:rPr>
              <a:t>list</a:t>
            </a:r>
            <a:r>
              <a:rPr lang="en-US" sz="1800" dirty="0">
                <a:solidFill>
                  <a:srgbClr val="1D58B1"/>
                </a:solidFill>
                <a:latin typeface="Fira Code iScript" charset="0"/>
                <a:ea typeface="Fira Code iScript" charset="0"/>
                <a:cs typeface="Fira Code iScript" charset="0"/>
              </a:rPr>
              <a:t>()</a:t>
            </a:r>
            <a:r>
              <a:rPr lang="en-US" sz="1800" dirty="0">
                <a:solidFill>
                  <a:srgbClr val="660EC5"/>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 </a:t>
            </a:r>
            <a:r>
              <a:rPr lang="en-US" sz="1800" dirty="0">
                <a:solidFill>
                  <a:srgbClr val="082F9C"/>
                </a:solidFill>
                <a:latin typeface="Fira Code iScript" charset="0"/>
                <a:ea typeface="Fira Code iScript" charset="0"/>
                <a:cs typeface="Fira Code iScript" charset="0"/>
              </a:rPr>
              <a:t>Observable</a:t>
            </a:r>
            <a:r>
              <a:rPr lang="en-US" sz="1800" dirty="0">
                <a:solidFill>
                  <a:srgbClr val="1D58B1"/>
                </a:solidFill>
                <a:latin typeface="Fira Code iScript" charset="0"/>
                <a:ea typeface="Fira Code iScript" charset="0"/>
                <a:cs typeface="Fira Code iScript" charset="0"/>
              </a:rPr>
              <a:t>&lt;</a:t>
            </a:r>
            <a:r>
              <a:rPr lang="en-US" sz="1800" dirty="0">
                <a:solidFill>
                  <a:srgbClr val="082F9C"/>
                </a:solidFill>
                <a:latin typeface="Fira Code iScript" charset="0"/>
                <a:ea typeface="Fira Code iScript" charset="0"/>
                <a:cs typeface="Fira Code iScript" charset="0"/>
              </a:rPr>
              <a:t>Project</a:t>
            </a:r>
            <a:r>
              <a:rPr lang="en-US" sz="1800" dirty="0">
                <a:solidFill>
                  <a:srgbClr val="1D58B1"/>
                </a:solidFill>
                <a:latin typeface="Fira Code iScript" charset="0"/>
                <a:ea typeface="Fira Code iScript" charset="0"/>
                <a:cs typeface="Fira Code iScript" charset="0"/>
              </a:rPr>
              <a:t>[]&gt; </a:t>
            </a:r>
            <a:r>
              <a:rPr lang="en-US" sz="1800" dirty="0" smtClean="0">
                <a:solidFill>
                  <a:srgbClr val="1D58B1"/>
                </a:solidFill>
                <a:latin typeface="Fira Code iScript" charset="0"/>
                <a:ea typeface="Fira Code iScript" charset="0"/>
                <a:cs typeface="Fira Code iScript" charset="0"/>
              </a:rPr>
              <a:t>{</a:t>
            </a:r>
          </a:p>
          <a:p>
            <a:pPr marL="0" indent="0">
              <a:spcBef>
                <a:spcPts val="0"/>
              </a:spcBef>
              <a:buNone/>
            </a:pPr>
            <a:endParaRPr lang="en-US" sz="1800" dirty="0">
              <a:solidFill>
                <a:srgbClr val="1D58B1"/>
              </a:solidFill>
              <a:latin typeface="Fira Code iScript" charset="0"/>
              <a:ea typeface="Fira Code iScript" charset="0"/>
              <a:cs typeface="Fira Code iScript" charset="0"/>
            </a:endParaRP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a:solidFill>
                  <a:srgbClr val="660EC5"/>
                </a:solidFill>
                <a:latin typeface="Fira Code iScript" charset="0"/>
                <a:ea typeface="Fira Code iScript" charset="0"/>
                <a:cs typeface="Fira Code iScript" charset="0"/>
              </a:rPr>
              <a:t>return</a:t>
            </a:r>
            <a:r>
              <a:rPr lang="en-US" sz="1800" dirty="0">
                <a:solidFill>
                  <a:srgbClr val="1D58B1"/>
                </a:solidFill>
                <a:latin typeface="Fira Code iScript" charset="0"/>
                <a:ea typeface="Fira Code iScript" charset="0"/>
                <a:cs typeface="Fira Code iScript" charset="0"/>
              </a:rPr>
              <a:t> </a:t>
            </a:r>
            <a:r>
              <a:rPr lang="en-US" sz="1800" dirty="0" err="1">
                <a:solidFill>
                  <a:srgbClr val="000000"/>
                </a:solidFill>
                <a:latin typeface="Fira Code iScript" charset="0"/>
                <a:ea typeface="Fira Code iScript" charset="0"/>
                <a:cs typeface="Fira Code iScript" charset="0"/>
              </a:rPr>
              <a:t>this</a:t>
            </a:r>
            <a:r>
              <a:rPr lang="en-US" sz="1800" dirty="0" err="1">
                <a:solidFill>
                  <a:srgbClr val="1D58B1"/>
                </a:solidFill>
                <a:latin typeface="Fira Code iScript" charset="0"/>
                <a:ea typeface="Fira Code iScript" charset="0"/>
                <a:cs typeface="Fira Code iScript" charset="0"/>
              </a:rPr>
              <a:t>.</a:t>
            </a:r>
            <a:r>
              <a:rPr lang="en-US" sz="1800" dirty="0" err="1">
                <a:solidFill>
                  <a:srgbClr val="2670C7"/>
                </a:solidFill>
                <a:latin typeface="Fira Code iScript" charset="0"/>
                <a:ea typeface="Fira Code iScript" charset="0"/>
                <a:cs typeface="Fira Code iScript" charset="0"/>
              </a:rPr>
              <a:t>http</a:t>
            </a:r>
            <a:r>
              <a:rPr lang="en-US" sz="1800" dirty="0" err="1">
                <a:solidFill>
                  <a:srgbClr val="1D58B1"/>
                </a:solidFill>
                <a:latin typeface="Fira Code iScript" charset="0"/>
                <a:ea typeface="Fira Code iScript" charset="0"/>
                <a:cs typeface="Fira Code iScript" charset="0"/>
              </a:rPr>
              <a:t>.</a:t>
            </a:r>
            <a:r>
              <a:rPr lang="en-US" sz="1800" dirty="0" err="1">
                <a:solidFill>
                  <a:srgbClr val="9F007B"/>
                </a:solidFill>
                <a:latin typeface="Fira Code iScript" charset="0"/>
                <a:ea typeface="Fira Code iScript" charset="0"/>
                <a:cs typeface="Fira Code iScript" charset="0"/>
              </a:rPr>
              <a:t>get</a:t>
            </a:r>
            <a:r>
              <a:rPr lang="en-US" sz="1800" dirty="0">
                <a:solidFill>
                  <a:srgbClr val="1D58B1"/>
                </a:solidFill>
                <a:latin typeface="Fira Code iScript" charset="0"/>
                <a:ea typeface="Fira Code iScript" charset="0"/>
                <a:cs typeface="Fira Code iScript" charset="0"/>
              </a:rPr>
              <a:t>&lt;</a:t>
            </a:r>
            <a:r>
              <a:rPr lang="en-US" sz="1800" dirty="0">
                <a:solidFill>
                  <a:srgbClr val="082F9C"/>
                </a:solidFill>
                <a:latin typeface="Fira Code iScript" charset="0"/>
                <a:ea typeface="Fira Code iScript" charset="0"/>
                <a:cs typeface="Fira Code iScript" charset="0"/>
              </a:rPr>
              <a:t>Project</a:t>
            </a:r>
            <a:r>
              <a:rPr lang="en-US" sz="1800" dirty="0">
                <a:solidFill>
                  <a:srgbClr val="1D58B1"/>
                </a:solidFill>
                <a:latin typeface="Fira Code iScript" charset="0"/>
                <a:ea typeface="Fira Code iScript" charset="0"/>
                <a:cs typeface="Fira Code iScript" charset="0"/>
              </a:rPr>
              <a:t>[]&gt;(</a:t>
            </a:r>
            <a:r>
              <a:rPr lang="en-US" sz="1800" dirty="0" err="1">
                <a:solidFill>
                  <a:srgbClr val="000000"/>
                </a:solidFill>
                <a:latin typeface="Fira Code iScript" charset="0"/>
                <a:ea typeface="Fira Code iScript" charset="0"/>
                <a:cs typeface="Fira Code iScript" charset="0"/>
              </a:rPr>
              <a:t>this</a:t>
            </a:r>
            <a:r>
              <a:rPr lang="en-US" sz="1800" dirty="0" err="1">
                <a:solidFill>
                  <a:srgbClr val="1D58B1"/>
                </a:solidFill>
                <a:latin typeface="Fira Code iScript" charset="0"/>
                <a:ea typeface="Fira Code iScript" charset="0"/>
                <a:cs typeface="Fira Code iScript" charset="0"/>
              </a:rPr>
              <a:t>.</a:t>
            </a:r>
            <a:r>
              <a:rPr lang="en-US" sz="1800" dirty="0" err="1">
                <a:solidFill>
                  <a:srgbClr val="2670C7"/>
                </a:solidFill>
                <a:latin typeface="Fira Code iScript" charset="0"/>
                <a:ea typeface="Fira Code iScript" charset="0"/>
                <a:cs typeface="Fira Code iScript" charset="0"/>
              </a:rPr>
              <a:t>projectsUrl</a:t>
            </a:r>
            <a:r>
              <a:rPr lang="en-US" sz="1800" b="1" dirty="0">
                <a:solidFill>
                  <a:srgbClr val="1D58B1"/>
                </a:solidFill>
                <a:latin typeface="Fira Code iScript" charset="0"/>
                <a:ea typeface="Fira Code iScript" charset="0"/>
                <a:cs typeface="Fira Code iScript" charset="0"/>
              </a:rPr>
              <a:t>).</a:t>
            </a:r>
            <a:r>
              <a:rPr lang="en-US" sz="1800" b="1" dirty="0">
                <a:solidFill>
                  <a:srgbClr val="9F007B"/>
                </a:solidFill>
                <a:latin typeface="Fira Code iScript" charset="0"/>
                <a:ea typeface="Fira Code iScript" charset="0"/>
                <a:cs typeface="Fira Code iScript" charset="0"/>
              </a:rPr>
              <a:t>pipe</a:t>
            </a:r>
            <a:r>
              <a:rPr lang="en-US" sz="1800" b="1" dirty="0">
                <a:solidFill>
                  <a:srgbClr val="1D58B1"/>
                </a:solidFill>
                <a:latin typeface="Fira Code iScript" charset="0"/>
                <a:ea typeface="Fira Code iScript" charset="0"/>
                <a:cs typeface="Fira Code iScript" charset="0"/>
              </a:rPr>
              <a:t>(</a:t>
            </a:r>
          </a:p>
          <a:p>
            <a:pPr marL="0" indent="0">
              <a:spcBef>
                <a:spcPts val="0"/>
              </a:spcBef>
              <a:buNone/>
            </a:pPr>
            <a:r>
              <a:rPr lang="en-US" sz="1800" b="1" dirty="0">
                <a:solidFill>
                  <a:srgbClr val="1D58B1"/>
                </a:solidFill>
                <a:latin typeface="Fira Code iScript" charset="0"/>
                <a:ea typeface="Fira Code iScript" charset="0"/>
                <a:cs typeface="Fira Code iScript" charset="0"/>
              </a:rPr>
              <a:t>      </a:t>
            </a:r>
            <a:r>
              <a:rPr lang="en-US" sz="1800" b="1" dirty="0" err="1">
                <a:solidFill>
                  <a:srgbClr val="9F007B"/>
                </a:solidFill>
                <a:latin typeface="Fira Code iScript" charset="0"/>
                <a:ea typeface="Fira Code iScript" charset="0"/>
                <a:cs typeface="Fira Code iScript" charset="0"/>
              </a:rPr>
              <a:t>catchError</a:t>
            </a:r>
            <a:r>
              <a:rPr lang="en-US" sz="1800" b="1" dirty="0">
                <a:solidFill>
                  <a:srgbClr val="1D58B1"/>
                </a:solidFill>
                <a:latin typeface="Fira Code iScript" charset="0"/>
                <a:ea typeface="Fira Code iScript" charset="0"/>
                <a:cs typeface="Fira Code iScript" charset="0"/>
              </a:rPr>
              <a:t>((</a:t>
            </a:r>
            <a:r>
              <a:rPr lang="en-US" sz="1800" b="1" dirty="0">
                <a:solidFill>
                  <a:srgbClr val="9F007B"/>
                </a:solidFill>
                <a:latin typeface="Fira Code iScript" charset="0"/>
                <a:ea typeface="Fira Code iScript" charset="0"/>
                <a:cs typeface="Fira Code iScript" charset="0"/>
              </a:rPr>
              <a:t>error</a:t>
            </a:r>
            <a:r>
              <a:rPr lang="en-US" sz="1800" b="1" dirty="0">
                <a:solidFill>
                  <a:srgbClr val="660EC5"/>
                </a:solidFill>
                <a:latin typeface="Fira Code iScript" charset="0"/>
                <a:ea typeface="Fira Code iScript" charset="0"/>
                <a:cs typeface="Fira Code iScript" charset="0"/>
              </a:rPr>
              <a:t>:</a:t>
            </a:r>
            <a:r>
              <a:rPr lang="en-US" sz="1800" b="1" dirty="0">
                <a:solidFill>
                  <a:srgbClr val="1D58B1"/>
                </a:solidFill>
                <a:latin typeface="Fira Code iScript" charset="0"/>
                <a:ea typeface="Fira Code iScript" charset="0"/>
                <a:cs typeface="Fira Code iScript" charset="0"/>
              </a:rPr>
              <a:t> </a:t>
            </a:r>
            <a:r>
              <a:rPr lang="en-US" sz="1800" b="1" dirty="0" err="1">
                <a:solidFill>
                  <a:srgbClr val="082F9C"/>
                </a:solidFill>
                <a:latin typeface="Fira Code iScript" charset="0"/>
                <a:ea typeface="Fira Code iScript" charset="0"/>
                <a:cs typeface="Fira Code iScript" charset="0"/>
              </a:rPr>
              <a:t>HttpErrorResponse</a:t>
            </a:r>
            <a:r>
              <a:rPr lang="en-US" sz="1800" b="1" dirty="0">
                <a:solidFill>
                  <a:srgbClr val="1D58B1"/>
                </a:solidFill>
                <a:latin typeface="Fira Code iScript" charset="0"/>
                <a:ea typeface="Fira Code iScript" charset="0"/>
                <a:cs typeface="Fira Code iScript" charset="0"/>
              </a:rPr>
              <a:t>) </a:t>
            </a:r>
            <a:r>
              <a:rPr lang="en-US" sz="1800" b="1" dirty="0">
                <a:solidFill>
                  <a:srgbClr val="137EA7"/>
                </a:solidFill>
                <a:latin typeface="Fira Code iScript" charset="0"/>
                <a:ea typeface="Fira Code iScript" charset="0"/>
                <a:cs typeface="Fira Code iScript" charset="0"/>
              </a:rPr>
              <a:t>=&gt;</a:t>
            </a:r>
            <a:r>
              <a:rPr lang="en-US" sz="1800" b="1" dirty="0">
                <a:solidFill>
                  <a:srgbClr val="1D58B1"/>
                </a:solidFill>
                <a:latin typeface="Fira Code iScript" charset="0"/>
                <a:ea typeface="Fira Code iScript" charset="0"/>
                <a:cs typeface="Fira Code iScript" charset="0"/>
              </a:rPr>
              <a:t> {</a:t>
            </a:r>
          </a:p>
          <a:p>
            <a:pPr marL="0" indent="0">
              <a:spcBef>
                <a:spcPts val="0"/>
              </a:spcBef>
              <a:buNone/>
            </a:pPr>
            <a:r>
              <a:rPr lang="en-US" sz="1800" b="1" dirty="0">
                <a:solidFill>
                  <a:srgbClr val="1D58B1"/>
                </a:solidFill>
                <a:latin typeface="Fira Code iScript" charset="0"/>
                <a:ea typeface="Fira Code iScript" charset="0"/>
                <a:cs typeface="Fira Code iScript" charset="0"/>
              </a:rPr>
              <a:t>        </a:t>
            </a:r>
            <a:r>
              <a:rPr lang="en-US" sz="1800" b="1" dirty="0" err="1">
                <a:solidFill>
                  <a:srgbClr val="D11DA8"/>
                </a:solidFill>
                <a:latin typeface="Fira Code iScript" charset="0"/>
                <a:ea typeface="Fira Code iScript" charset="0"/>
                <a:cs typeface="Fira Code iScript" charset="0"/>
              </a:rPr>
              <a:t>console</a:t>
            </a:r>
            <a:r>
              <a:rPr lang="en-US" sz="1800" b="1" dirty="0" err="1">
                <a:solidFill>
                  <a:srgbClr val="1D58B1"/>
                </a:solidFill>
                <a:latin typeface="Fira Code iScript" charset="0"/>
                <a:ea typeface="Fira Code iScript" charset="0"/>
                <a:cs typeface="Fira Code iScript" charset="0"/>
              </a:rPr>
              <a:t>.</a:t>
            </a:r>
            <a:r>
              <a:rPr lang="en-US" sz="1800" b="1" dirty="0" err="1">
                <a:solidFill>
                  <a:srgbClr val="090D39"/>
                </a:solidFill>
                <a:latin typeface="Fira Code iScript" charset="0"/>
                <a:ea typeface="Fira Code iScript" charset="0"/>
                <a:cs typeface="Fira Code iScript" charset="0"/>
              </a:rPr>
              <a:t>log</a:t>
            </a:r>
            <a:r>
              <a:rPr lang="en-US" sz="1800" b="1" dirty="0">
                <a:solidFill>
                  <a:srgbClr val="1D58B1"/>
                </a:solidFill>
                <a:latin typeface="Fira Code iScript" charset="0"/>
                <a:ea typeface="Fira Code iScript" charset="0"/>
                <a:cs typeface="Fira Code iScript" charset="0"/>
              </a:rPr>
              <a:t>(</a:t>
            </a:r>
            <a:r>
              <a:rPr lang="en-US" sz="1800" b="1" dirty="0">
                <a:solidFill>
                  <a:srgbClr val="2670C7"/>
                </a:solidFill>
                <a:latin typeface="Fira Code iScript" charset="0"/>
                <a:ea typeface="Fira Code iScript" charset="0"/>
                <a:cs typeface="Fira Code iScript" charset="0"/>
              </a:rPr>
              <a:t>error</a:t>
            </a:r>
            <a:r>
              <a:rPr lang="en-US" sz="1800" b="1" dirty="0">
                <a:solidFill>
                  <a:srgbClr val="1D58B1"/>
                </a:solidFill>
                <a:latin typeface="Fira Code iScript" charset="0"/>
                <a:ea typeface="Fira Code iScript" charset="0"/>
                <a:cs typeface="Fira Code iScript" charset="0"/>
              </a:rPr>
              <a:t>);</a:t>
            </a:r>
          </a:p>
          <a:p>
            <a:pPr marL="0" indent="0">
              <a:spcBef>
                <a:spcPts val="0"/>
              </a:spcBef>
              <a:buNone/>
            </a:pPr>
            <a:r>
              <a:rPr lang="en-US" sz="1800" b="1" dirty="0">
                <a:solidFill>
                  <a:srgbClr val="1D58B1"/>
                </a:solidFill>
                <a:latin typeface="Fira Code iScript" charset="0"/>
                <a:ea typeface="Fira Code iScript" charset="0"/>
                <a:cs typeface="Fira Code iScript" charset="0"/>
              </a:rPr>
              <a:t>        </a:t>
            </a:r>
            <a:r>
              <a:rPr lang="en-US" sz="1800" b="1" dirty="0">
                <a:solidFill>
                  <a:srgbClr val="660EC5"/>
                </a:solidFill>
                <a:latin typeface="Fira Code iScript" charset="0"/>
                <a:ea typeface="Fira Code iScript" charset="0"/>
                <a:cs typeface="Fira Code iScript" charset="0"/>
              </a:rPr>
              <a:t>return</a:t>
            </a:r>
            <a:r>
              <a:rPr lang="en-US" sz="1800" b="1" dirty="0">
                <a:solidFill>
                  <a:srgbClr val="1D58B1"/>
                </a:solidFill>
                <a:latin typeface="Fira Code iScript" charset="0"/>
                <a:ea typeface="Fira Code iScript" charset="0"/>
                <a:cs typeface="Fira Code iScript" charset="0"/>
              </a:rPr>
              <a:t> </a:t>
            </a:r>
            <a:r>
              <a:rPr lang="en-US" sz="1800" b="1" dirty="0" err="1">
                <a:solidFill>
                  <a:srgbClr val="9F007B"/>
                </a:solidFill>
                <a:latin typeface="Fira Code iScript" charset="0"/>
                <a:ea typeface="Fira Code iScript" charset="0"/>
                <a:cs typeface="Fira Code iScript" charset="0"/>
              </a:rPr>
              <a:t>throwError</a:t>
            </a:r>
            <a:r>
              <a:rPr lang="en-US" sz="1800" b="1" dirty="0">
                <a:solidFill>
                  <a:srgbClr val="1D58B1"/>
                </a:solidFill>
                <a:latin typeface="Fira Code iScript" charset="0"/>
                <a:ea typeface="Fira Code iScript" charset="0"/>
                <a:cs typeface="Fira Code iScript" charset="0"/>
              </a:rPr>
              <a:t>(</a:t>
            </a:r>
            <a:r>
              <a:rPr lang="en-US" sz="1800" b="1" dirty="0">
                <a:solidFill>
                  <a:srgbClr val="912B72"/>
                </a:solidFill>
                <a:latin typeface="Fira Code iScript" charset="0"/>
                <a:ea typeface="Fira Code iScript" charset="0"/>
                <a:cs typeface="Fira Code iScript" charset="0"/>
              </a:rPr>
              <a:t>'An error occurred loading the projects.'</a:t>
            </a:r>
            <a:r>
              <a:rPr lang="en-US" sz="1800" b="1" dirty="0">
                <a:solidFill>
                  <a:srgbClr val="1D58B1"/>
                </a:solidFill>
                <a:latin typeface="Fira Code iScript" charset="0"/>
                <a:ea typeface="Fira Code iScript" charset="0"/>
                <a:cs typeface="Fira Code iScript" charset="0"/>
              </a:rPr>
              <a:t>);</a:t>
            </a:r>
          </a:p>
          <a:p>
            <a:pPr marL="0" indent="0">
              <a:spcBef>
                <a:spcPts val="0"/>
              </a:spcBef>
              <a:buNone/>
            </a:pPr>
            <a:r>
              <a:rPr lang="mr-IN" sz="1800" b="1" dirty="0">
                <a:solidFill>
                  <a:srgbClr val="1D58B1"/>
                </a:solidFill>
                <a:latin typeface="Fira Code iScript" charset="0"/>
                <a:ea typeface="Fira Code iScript" charset="0"/>
                <a:cs typeface="Fira Code iScript" charset="0"/>
              </a:rPr>
              <a:t>      })</a:t>
            </a:r>
          </a:p>
          <a:p>
            <a:pPr marL="0" indent="0">
              <a:spcBef>
                <a:spcPts val="0"/>
              </a:spcBef>
              <a:buNone/>
            </a:pPr>
            <a:r>
              <a:rPr lang="mr-IN" sz="1800" b="1" dirty="0">
                <a:solidFill>
                  <a:srgbClr val="1D58B1"/>
                </a:solidFill>
                <a:latin typeface="Fira Code iScript" charset="0"/>
                <a:ea typeface="Fira Code iScript" charset="0"/>
                <a:cs typeface="Fira Code iScript" charset="0"/>
              </a:rPr>
              <a:t>    </a:t>
            </a:r>
            <a:r>
              <a:rPr lang="mr-IN" sz="1800" b="1" dirty="0" smtClean="0">
                <a:solidFill>
                  <a:srgbClr val="1D58B1"/>
                </a:solidFill>
                <a:latin typeface="Fira Code iScript" charset="0"/>
                <a:ea typeface="Fira Code iScript" charset="0"/>
                <a:cs typeface="Fira Code iScript" charset="0"/>
              </a:rPr>
              <a:t>);</a:t>
            </a:r>
            <a:endParaRPr lang="en-US" sz="1800" b="1" dirty="0" smtClean="0">
              <a:solidFill>
                <a:srgbClr val="1D58B1"/>
              </a:solidFill>
              <a:latin typeface="Fira Code iScript" charset="0"/>
              <a:ea typeface="Fira Code iScript" charset="0"/>
              <a:cs typeface="Fira Code iScript" charset="0"/>
            </a:endParaRPr>
          </a:p>
          <a:p>
            <a:pPr marL="0" indent="0">
              <a:spcBef>
                <a:spcPts val="0"/>
              </a:spcBef>
              <a:buNone/>
            </a:pPr>
            <a:endParaRPr lang="mr-IN" sz="1800" b="1" dirty="0">
              <a:solidFill>
                <a:srgbClr val="1D58B1"/>
              </a:solidFill>
              <a:latin typeface="Fira Code iScript" charset="0"/>
              <a:ea typeface="Fira Code iScript" charset="0"/>
              <a:cs typeface="Fira Code iScript" charset="0"/>
            </a:endParaRPr>
          </a:p>
          <a:p>
            <a:pPr marL="0" indent="0">
              <a:spcBef>
                <a:spcPts val="0"/>
              </a:spcBef>
              <a:buNone/>
            </a:pPr>
            <a:r>
              <a:rPr lang="mr-IN" sz="1800" dirty="0">
                <a:solidFill>
                  <a:srgbClr val="1D58B1"/>
                </a:solidFill>
                <a:latin typeface="Fira Code iScript" charset="0"/>
                <a:ea typeface="Fira Code iScript" charset="0"/>
                <a:cs typeface="Fira Code iScript" charset="0"/>
              </a:rPr>
              <a:t>  }</a:t>
            </a:r>
          </a:p>
          <a:p>
            <a:pPr marL="0" indent="0">
              <a:spcBef>
                <a:spcPts val="0"/>
              </a:spcBef>
              <a:buNone/>
            </a:pPr>
            <a:r>
              <a:rPr lang="mr-IN" sz="1800" dirty="0">
                <a:solidFill>
                  <a:srgbClr val="1D58B1"/>
                </a:solidFill>
                <a:latin typeface="Fira Code iScript" charset="0"/>
                <a:ea typeface="Fira Code iScript" charset="0"/>
                <a:cs typeface="Fira Code iScript" charset="0"/>
              </a:rPr>
              <a:t>}</a:t>
            </a:r>
            <a:r>
              <a:rPr lang="en-US" sz="1200" dirty="0"/>
              <a:t/>
            </a:r>
            <a:br>
              <a:rPr lang="en-US" sz="1200" dirty="0"/>
            </a:br>
            <a:r>
              <a:rPr lang="en-US" sz="1200" dirty="0"/>
              <a:t> </a:t>
            </a:r>
            <a:r>
              <a:rPr lang="en-US" sz="1200" dirty="0" smtClean="0">
                <a:latin typeface="Roboto Mono" charset="0"/>
                <a:ea typeface="Roboto Mono" charset="0"/>
                <a:cs typeface="Roboto Mono" charset="0"/>
              </a:rPr>
              <a:t>	</a:t>
            </a:r>
            <a:endParaRPr lang="en-US" sz="1200" dirty="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190</a:t>
            </a:fld>
            <a:endParaRPr lang="en-US" dirty="0"/>
          </a:p>
        </p:txBody>
      </p:sp>
    </p:spTree>
    <p:extLst>
      <p:ext uri="{BB962C8B-B14F-4D97-AF65-F5344CB8AC3E}">
        <p14:creationId xmlns:p14="http://schemas.microsoft.com/office/powerpoint/2010/main" val="149171986"/>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Error Handling in Components</a:t>
            </a:r>
            <a:endParaRPr lang="en-US" dirty="0"/>
          </a:p>
        </p:txBody>
      </p:sp>
      <p:sp>
        <p:nvSpPr>
          <p:cNvPr id="3" name="Content Placeholder 2"/>
          <p:cNvSpPr>
            <a:spLocks noGrp="1"/>
          </p:cNvSpPr>
          <p:nvPr>
            <p:ph idx="1"/>
          </p:nvPr>
        </p:nvSpPr>
        <p:spPr>
          <a:xfrm>
            <a:off x="838200" y="1445740"/>
            <a:ext cx="10515600" cy="5214551"/>
          </a:xfrm>
          <a:ln>
            <a:solidFill>
              <a:schemeClr val="bg1">
                <a:lumMod val="65000"/>
              </a:schemeClr>
            </a:solidFill>
          </a:ln>
        </p:spPr>
        <p:txBody>
          <a:bodyPr>
            <a:noAutofit/>
          </a:bodyPr>
          <a:lstStyle/>
          <a:p>
            <a:pPr marL="0" indent="0">
              <a:spcBef>
                <a:spcPts val="0"/>
              </a:spcBef>
              <a:buNone/>
            </a:pPr>
            <a:r>
              <a:rPr lang="en-US" sz="1800" dirty="0">
                <a:solidFill>
                  <a:srgbClr val="912B72"/>
                </a:solidFill>
                <a:latin typeface="Fira Code iScript" charset="0"/>
                <a:ea typeface="Fira Code iScript" charset="0"/>
                <a:cs typeface="Fira Code iScript" charset="0"/>
              </a:rPr>
              <a:t>...</a:t>
            </a:r>
          </a:p>
          <a:p>
            <a:pPr marL="0" indent="0">
              <a:spcBef>
                <a:spcPts val="0"/>
              </a:spcBef>
              <a:buNone/>
            </a:pPr>
            <a:r>
              <a:rPr lang="en-US" sz="1800" dirty="0">
                <a:solidFill>
                  <a:srgbClr val="660EC5"/>
                </a:solidFill>
                <a:latin typeface="Fira Code iScript" charset="0"/>
                <a:ea typeface="Fira Code iScript" charset="0"/>
                <a:cs typeface="Fira Code iScript" charset="0"/>
              </a:rPr>
              <a:t>export</a:t>
            </a:r>
            <a:r>
              <a:rPr lang="en-US" sz="1800" dirty="0">
                <a:solidFill>
                  <a:srgbClr val="1D58B1"/>
                </a:solidFill>
                <a:latin typeface="Fira Code iScript" charset="0"/>
                <a:ea typeface="Fira Code iScript" charset="0"/>
                <a:cs typeface="Fira Code iScript" charset="0"/>
              </a:rPr>
              <a:t> </a:t>
            </a:r>
            <a:r>
              <a:rPr lang="en-US" sz="1800" dirty="0">
                <a:solidFill>
                  <a:srgbClr val="137EA7"/>
                </a:solidFill>
                <a:latin typeface="Fira Code iScript" charset="0"/>
                <a:ea typeface="Fira Code iScript" charset="0"/>
                <a:cs typeface="Fira Code iScript" charset="0"/>
              </a:rPr>
              <a:t>class</a:t>
            </a:r>
            <a:r>
              <a:rPr lang="en-US" sz="1800" dirty="0">
                <a:solidFill>
                  <a:srgbClr val="1D58B1"/>
                </a:solidFill>
                <a:latin typeface="Fira Code iScript" charset="0"/>
                <a:ea typeface="Fira Code iScript" charset="0"/>
                <a:cs typeface="Fira Code iScript" charset="0"/>
              </a:rPr>
              <a:t> </a:t>
            </a:r>
            <a:r>
              <a:rPr lang="en-US" sz="1800" dirty="0" err="1">
                <a:solidFill>
                  <a:srgbClr val="082F9C"/>
                </a:solidFill>
                <a:latin typeface="Fira Code iScript" charset="0"/>
                <a:ea typeface="Fira Code iScript" charset="0"/>
                <a:cs typeface="Fira Code iScript" charset="0"/>
              </a:rPr>
              <a:t>ProjectsContainerComponent</a:t>
            </a:r>
            <a:r>
              <a:rPr lang="en-US" sz="1800" dirty="0">
                <a:solidFill>
                  <a:srgbClr val="1D58B1"/>
                </a:solidFill>
                <a:latin typeface="Fira Code iScript" charset="0"/>
                <a:ea typeface="Fira Code iScript" charset="0"/>
                <a:cs typeface="Fira Code iScript" charset="0"/>
              </a:rPr>
              <a:t> </a:t>
            </a:r>
            <a:r>
              <a:rPr lang="en-US" sz="1800" dirty="0">
                <a:solidFill>
                  <a:srgbClr val="CF3C1A"/>
                </a:solidFill>
                <a:latin typeface="Fira Code iScript" charset="0"/>
                <a:ea typeface="Fira Code iScript" charset="0"/>
                <a:cs typeface="Fira Code iScript" charset="0"/>
              </a:rPr>
              <a:t>implements</a:t>
            </a:r>
            <a:r>
              <a:rPr lang="en-US" sz="1800" dirty="0">
                <a:solidFill>
                  <a:srgbClr val="1D58B1"/>
                </a:solidFill>
                <a:latin typeface="Fira Code iScript" charset="0"/>
                <a:ea typeface="Fira Code iScript" charset="0"/>
                <a:cs typeface="Fira Code iScript" charset="0"/>
              </a:rPr>
              <a:t> </a:t>
            </a:r>
            <a:r>
              <a:rPr lang="en-US" sz="1800" dirty="0" err="1">
                <a:solidFill>
                  <a:srgbClr val="9E1254"/>
                </a:solidFill>
                <a:latin typeface="Fira Code iScript" charset="0"/>
                <a:ea typeface="Fira Code iScript" charset="0"/>
                <a:cs typeface="Fira Code iScript" charset="0"/>
              </a:rPr>
              <a:t>OnInit</a:t>
            </a:r>
            <a:r>
              <a:rPr lang="en-US" sz="1800" dirty="0">
                <a:solidFill>
                  <a:srgbClr val="1D58B1"/>
                </a:solidFill>
                <a:latin typeface="Fira Code iScript" charset="0"/>
                <a:ea typeface="Fira Code iScript" charset="0"/>
                <a:cs typeface="Fira Code iScript" charset="0"/>
              </a:rPr>
              <a:t> {</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a:solidFill>
                  <a:srgbClr val="2670C7"/>
                </a:solidFill>
                <a:latin typeface="Fira Code iScript" charset="0"/>
                <a:ea typeface="Fira Code iScript" charset="0"/>
                <a:cs typeface="Fira Code iScript" charset="0"/>
              </a:rPr>
              <a:t>projects</a:t>
            </a:r>
            <a:r>
              <a:rPr lang="en-US" sz="1800" dirty="0">
                <a:solidFill>
                  <a:srgbClr val="660EC5"/>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 </a:t>
            </a:r>
            <a:r>
              <a:rPr lang="en-US" sz="1800" dirty="0">
                <a:solidFill>
                  <a:srgbClr val="082F9C"/>
                </a:solidFill>
                <a:latin typeface="Fira Code iScript" charset="0"/>
                <a:ea typeface="Fira Code iScript" charset="0"/>
                <a:cs typeface="Fira Code iScript" charset="0"/>
              </a:rPr>
              <a:t>Project</a:t>
            </a:r>
            <a:r>
              <a:rPr lang="en-US" sz="1800" dirty="0">
                <a:solidFill>
                  <a:srgbClr val="1D58B1"/>
                </a:solidFill>
                <a:latin typeface="Fira Code iScript" charset="0"/>
                <a:ea typeface="Fira Code iScript" charset="0"/>
                <a:cs typeface="Fira Code iScript" charset="0"/>
              </a:rPr>
              <a:t>[];</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err="1">
                <a:solidFill>
                  <a:srgbClr val="2670C7"/>
                </a:solidFill>
                <a:latin typeface="Fira Code iScript" charset="0"/>
                <a:ea typeface="Fira Code iScript" charset="0"/>
                <a:cs typeface="Fira Code iScript" charset="0"/>
              </a:rPr>
              <a:t>errorMessage</a:t>
            </a:r>
            <a:r>
              <a:rPr lang="en-US" sz="1800" dirty="0">
                <a:solidFill>
                  <a:srgbClr val="660EC5"/>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 </a:t>
            </a:r>
            <a:r>
              <a:rPr lang="en-US" sz="1800" dirty="0">
                <a:solidFill>
                  <a:srgbClr val="D11DA8"/>
                </a:solidFill>
                <a:latin typeface="Fira Code iScript" charset="0"/>
                <a:ea typeface="Fira Code iScript" charset="0"/>
                <a:cs typeface="Fira Code iScript" charset="0"/>
              </a:rPr>
              <a:t>string</a:t>
            </a:r>
            <a:r>
              <a:rPr lang="en-US" sz="1800" dirty="0">
                <a:solidFill>
                  <a:srgbClr val="1D58B1"/>
                </a:solidFill>
                <a:latin typeface="Fira Code iScript" charset="0"/>
                <a:ea typeface="Fira Code iScript" charset="0"/>
                <a:cs typeface="Fira Code iScript" charset="0"/>
              </a:rPr>
              <a:t>;</a:t>
            </a:r>
          </a:p>
          <a:p>
            <a:pPr marL="0" indent="0">
              <a:spcBef>
                <a:spcPts val="0"/>
              </a:spcBef>
              <a:buNone/>
            </a:pPr>
            <a:endParaRPr lang="en-US" sz="1800" dirty="0">
              <a:solidFill>
                <a:srgbClr val="1D58B1"/>
              </a:solidFill>
              <a:latin typeface="Fira Code iScript" charset="0"/>
              <a:ea typeface="Fira Code iScript" charset="0"/>
              <a:cs typeface="Fira Code iScript" charset="0"/>
            </a:endParaRP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a:solidFill>
                  <a:srgbClr val="137EA7"/>
                </a:solidFill>
                <a:latin typeface="Fira Code iScript" charset="0"/>
                <a:ea typeface="Fira Code iScript" charset="0"/>
                <a:cs typeface="Fira Code iScript" charset="0"/>
              </a:rPr>
              <a:t>constructor</a:t>
            </a:r>
            <a:r>
              <a:rPr lang="en-US" sz="1800" dirty="0">
                <a:solidFill>
                  <a:srgbClr val="1D58B1"/>
                </a:solidFill>
                <a:latin typeface="Fira Code iScript" charset="0"/>
                <a:ea typeface="Fira Code iScript" charset="0"/>
                <a:cs typeface="Fira Code iScript" charset="0"/>
              </a:rPr>
              <a:t>(</a:t>
            </a:r>
            <a:r>
              <a:rPr lang="en-US" sz="1800" dirty="0">
                <a:solidFill>
                  <a:srgbClr val="CF3C1A"/>
                </a:solidFill>
                <a:latin typeface="Fira Code iScript" charset="0"/>
                <a:ea typeface="Fira Code iScript" charset="0"/>
                <a:cs typeface="Fira Code iScript" charset="0"/>
              </a:rPr>
              <a:t>private</a:t>
            </a:r>
            <a:r>
              <a:rPr lang="en-US" sz="1800" dirty="0">
                <a:solidFill>
                  <a:srgbClr val="1D58B1"/>
                </a:solidFill>
                <a:latin typeface="Fira Code iScript" charset="0"/>
                <a:ea typeface="Fira Code iScript" charset="0"/>
                <a:cs typeface="Fira Code iScript" charset="0"/>
              </a:rPr>
              <a:t> </a:t>
            </a:r>
            <a:r>
              <a:rPr lang="en-US" sz="1800" dirty="0" err="1">
                <a:solidFill>
                  <a:srgbClr val="9F007B"/>
                </a:solidFill>
                <a:latin typeface="Fira Code iScript" charset="0"/>
                <a:ea typeface="Fira Code iScript" charset="0"/>
                <a:cs typeface="Fira Code iScript" charset="0"/>
              </a:rPr>
              <a:t>projectService</a:t>
            </a:r>
            <a:r>
              <a:rPr lang="en-US" sz="1800" dirty="0">
                <a:solidFill>
                  <a:srgbClr val="660EC5"/>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 </a:t>
            </a:r>
            <a:r>
              <a:rPr lang="en-US" sz="1800" dirty="0" err="1">
                <a:solidFill>
                  <a:srgbClr val="082F9C"/>
                </a:solidFill>
                <a:latin typeface="Fira Code iScript" charset="0"/>
                <a:ea typeface="Fira Code iScript" charset="0"/>
                <a:cs typeface="Fira Code iScript" charset="0"/>
              </a:rPr>
              <a:t>ProjectService</a:t>
            </a:r>
            <a:r>
              <a:rPr lang="en-US" sz="1800" dirty="0">
                <a:solidFill>
                  <a:srgbClr val="1D58B1"/>
                </a:solidFill>
                <a:latin typeface="Fira Code iScript" charset="0"/>
                <a:ea typeface="Fira Code iScript" charset="0"/>
                <a:cs typeface="Fira Code iScript" charset="0"/>
              </a:rPr>
              <a:t>) {}</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err="1">
                <a:solidFill>
                  <a:srgbClr val="9F007B"/>
                </a:solidFill>
                <a:latin typeface="Fira Code iScript" charset="0"/>
                <a:ea typeface="Fira Code iScript" charset="0"/>
                <a:cs typeface="Fira Code iScript" charset="0"/>
              </a:rPr>
              <a:t>ngOnInit</a:t>
            </a:r>
            <a:r>
              <a:rPr lang="en-US" sz="1800" dirty="0">
                <a:solidFill>
                  <a:srgbClr val="1D58B1"/>
                </a:solidFill>
                <a:latin typeface="Fira Code iScript" charset="0"/>
                <a:ea typeface="Fira Code iScript" charset="0"/>
                <a:cs typeface="Fira Code iScript" charset="0"/>
              </a:rPr>
              <a:t>() {</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err="1">
                <a:solidFill>
                  <a:srgbClr val="000000"/>
                </a:solidFill>
                <a:latin typeface="Fira Code iScript" charset="0"/>
                <a:ea typeface="Fira Code iScript" charset="0"/>
                <a:cs typeface="Fira Code iScript" charset="0"/>
              </a:rPr>
              <a:t>this</a:t>
            </a:r>
            <a:r>
              <a:rPr lang="en-US" sz="1800" dirty="0" err="1">
                <a:solidFill>
                  <a:srgbClr val="1D58B1"/>
                </a:solidFill>
                <a:latin typeface="Fira Code iScript" charset="0"/>
                <a:ea typeface="Fira Code iScript" charset="0"/>
                <a:cs typeface="Fira Code iScript" charset="0"/>
              </a:rPr>
              <a:t>.</a:t>
            </a:r>
            <a:r>
              <a:rPr lang="en-US" sz="1800" dirty="0" err="1">
                <a:solidFill>
                  <a:srgbClr val="2670C7"/>
                </a:solidFill>
                <a:latin typeface="Fira Code iScript" charset="0"/>
                <a:ea typeface="Fira Code iScript" charset="0"/>
                <a:cs typeface="Fira Code iScript" charset="0"/>
              </a:rPr>
              <a:t>projectService</a:t>
            </a:r>
            <a:r>
              <a:rPr lang="en-US" sz="1800" dirty="0" err="1">
                <a:solidFill>
                  <a:srgbClr val="1D58B1"/>
                </a:solidFill>
                <a:latin typeface="Fira Code iScript" charset="0"/>
                <a:ea typeface="Fira Code iScript" charset="0"/>
                <a:cs typeface="Fira Code iScript" charset="0"/>
              </a:rPr>
              <a:t>.</a:t>
            </a:r>
            <a:r>
              <a:rPr lang="en-US" sz="1800" dirty="0" err="1">
                <a:solidFill>
                  <a:srgbClr val="9F007B"/>
                </a:solidFill>
                <a:latin typeface="Fira Code iScript" charset="0"/>
                <a:ea typeface="Fira Code iScript" charset="0"/>
                <a:cs typeface="Fira Code iScript" charset="0"/>
              </a:rPr>
              <a:t>list</a:t>
            </a:r>
            <a:r>
              <a:rPr lang="en-US" sz="1800" dirty="0">
                <a:solidFill>
                  <a:srgbClr val="1D58B1"/>
                </a:solidFill>
                <a:latin typeface="Fira Code iScript" charset="0"/>
                <a:ea typeface="Fira Code iScript" charset="0"/>
                <a:cs typeface="Fira Code iScript" charset="0"/>
              </a:rPr>
              <a:t>().</a:t>
            </a:r>
            <a:r>
              <a:rPr lang="en-US" sz="1800" dirty="0">
                <a:solidFill>
                  <a:srgbClr val="9F007B"/>
                </a:solidFill>
                <a:latin typeface="Fira Code iScript" charset="0"/>
                <a:ea typeface="Fira Code iScript" charset="0"/>
                <a:cs typeface="Fira Code iScript" charset="0"/>
              </a:rPr>
              <a:t>subscribe</a:t>
            </a:r>
            <a:r>
              <a:rPr lang="en-US" sz="1800" dirty="0">
                <a:solidFill>
                  <a:srgbClr val="1D58B1"/>
                </a:solidFill>
                <a:latin typeface="Fira Code iScript" charset="0"/>
                <a:ea typeface="Fira Code iScript" charset="0"/>
                <a:cs typeface="Fira Code iScript" charset="0"/>
              </a:rPr>
              <a:t>(</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r>
              <a:rPr lang="mr-IN" sz="1800" dirty="0" err="1">
                <a:solidFill>
                  <a:srgbClr val="9F007B"/>
                </a:solidFill>
                <a:latin typeface="Fira Code iScript" charset="0"/>
                <a:ea typeface="Fira Code iScript" charset="0"/>
                <a:cs typeface="Fira Code iScript" charset="0"/>
              </a:rPr>
              <a:t>data</a:t>
            </a:r>
            <a:r>
              <a:rPr lang="mr-IN" sz="1800" dirty="0">
                <a:solidFill>
                  <a:srgbClr val="1D58B1"/>
                </a:solidFill>
                <a:latin typeface="Fira Code iScript" charset="0"/>
                <a:ea typeface="Fira Code iScript" charset="0"/>
                <a:cs typeface="Fira Code iScript" charset="0"/>
              </a:rPr>
              <a:t> </a:t>
            </a:r>
            <a:r>
              <a:rPr lang="mr-IN" sz="1800" dirty="0">
                <a:solidFill>
                  <a:srgbClr val="137EA7"/>
                </a:solidFill>
                <a:latin typeface="Fira Code iScript" charset="0"/>
                <a:ea typeface="Fira Code iScript" charset="0"/>
                <a:cs typeface="Fira Code iScript" charset="0"/>
              </a:rPr>
              <a:t>=&gt;</a:t>
            </a:r>
            <a:r>
              <a:rPr lang="mr-IN" sz="1800" dirty="0">
                <a:solidFill>
                  <a:srgbClr val="1D58B1"/>
                </a:solidFill>
                <a:latin typeface="Fira Code iScript" charset="0"/>
                <a:ea typeface="Fira Code iScript" charset="0"/>
                <a:cs typeface="Fira Code iScript" charset="0"/>
              </a:rPr>
              <a:t> {</a:t>
            </a:r>
          </a:p>
          <a:p>
            <a:pPr marL="0" indent="0">
              <a:spcBef>
                <a:spcPts val="0"/>
              </a:spcBef>
              <a:buNone/>
            </a:pPr>
            <a:r>
              <a:rPr lang="en-US" sz="1800" dirty="0">
                <a:solidFill>
                  <a:srgbClr val="1D58B1"/>
                </a:solidFill>
                <a:latin typeface="Fira Code iScript" charset="0"/>
                <a:ea typeface="Fira Code iScript" charset="0"/>
                <a:cs typeface="Fira Code iScript" charset="0"/>
              </a:rPr>
              <a:t>        </a:t>
            </a:r>
            <a:r>
              <a:rPr lang="en-US" sz="1800" dirty="0" err="1">
                <a:solidFill>
                  <a:srgbClr val="000000"/>
                </a:solidFill>
                <a:latin typeface="Fira Code iScript" charset="0"/>
                <a:ea typeface="Fira Code iScript" charset="0"/>
                <a:cs typeface="Fira Code iScript" charset="0"/>
              </a:rPr>
              <a:t>this</a:t>
            </a:r>
            <a:r>
              <a:rPr lang="en-US" sz="1800" dirty="0" err="1">
                <a:solidFill>
                  <a:srgbClr val="1D58B1"/>
                </a:solidFill>
                <a:latin typeface="Fira Code iScript" charset="0"/>
                <a:ea typeface="Fira Code iScript" charset="0"/>
                <a:cs typeface="Fira Code iScript" charset="0"/>
              </a:rPr>
              <a:t>.</a:t>
            </a:r>
            <a:r>
              <a:rPr lang="en-US" sz="1800" dirty="0" err="1">
                <a:solidFill>
                  <a:srgbClr val="2670C7"/>
                </a:solidFill>
                <a:latin typeface="Fira Code iScript" charset="0"/>
                <a:ea typeface="Fira Code iScript" charset="0"/>
                <a:cs typeface="Fira Code iScript" charset="0"/>
              </a:rPr>
              <a:t>projects</a:t>
            </a:r>
            <a:r>
              <a:rPr lang="en-US" sz="1800" dirty="0">
                <a:solidFill>
                  <a:srgbClr val="1D58B1"/>
                </a:solidFill>
                <a:latin typeface="Fira Code iScript" charset="0"/>
                <a:ea typeface="Fira Code iScript" charset="0"/>
                <a:cs typeface="Fira Code iScript" charset="0"/>
              </a:rPr>
              <a:t> </a:t>
            </a:r>
            <a:r>
              <a:rPr lang="en-US" sz="1800" dirty="0">
                <a:solidFill>
                  <a:srgbClr val="660EC5"/>
                </a:solidFill>
                <a:latin typeface="Fira Code iScript" charset="0"/>
                <a:ea typeface="Fira Code iScript" charset="0"/>
                <a:cs typeface="Fira Code iScript" charset="0"/>
              </a:rPr>
              <a:t>=</a:t>
            </a:r>
            <a:r>
              <a:rPr lang="en-US" sz="1800" dirty="0">
                <a:solidFill>
                  <a:srgbClr val="1D58B1"/>
                </a:solidFill>
                <a:latin typeface="Fira Code iScript" charset="0"/>
                <a:ea typeface="Fira Code iScript" charset="0"/>
                <a:cs typeface="Fira Code iScript" charset="0"/>
              </a:rPr>
              <a:t> </a:t>
            </a:r>
            <a:r>
              <a:rPr lang="en-US" sz="1800" dirty="0">
                <a:solidFill>
                  <a:srgbClr val="2670C7"/>
                </a:solidFill>
                <a:latin typeface="Fira Code iScript" charset="0"/>
                <a:ea typeface="Fira Code iScript" charset="0"/>
                <a:cs typeface="Fira Code iScript" charset="0"/>
              </a:rPr>
              <a:t>data</a:t>
            </a:r>
            <a:r>
              <a:rPr lang="en-US" sz="1800" dirty="0">
                <a:solidFill>
                  <a:srgbClr val="1D58B1"/>
                </a:solidFill>
                <a:latin typeface="Fira Code iScript" charset="0"/>
                <a:ea typeface="Fira Code iScript" charset="0"/>
                <a:cs typeface="Fira Code iScript" charset="0"/>
              </a:rPr>
              <a:t>;</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r>
              <a:rPr lang="mr-IN" sz="1800" b="1" dirty="0">
                <a:solidFill>
                  <a:srgbClr val="1D58B1"/>
                </a:solidFill>
                <a:latin typeface="Fira Code iScript" charset="0"/>
                <a:ea typeface="Fira Code iScript" charset="0"/>
                <a:cs typeface="Fira Code iScript" charset="0"/>
              </a:rPr>
              <a:t>,</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r>
              <a:rPr lang="mr-IN" sz="1800" b="1" dirty="0" err="1">
                <a:solidFill>
                  <a:srgbClr val="9F007B"/>
                </a:solidFill>
                <a:latin typeface="Fira Code iScript" charset="0"/>
                <a:ea typeface="Fira Code iScript" charset="0"/>
                <a:cs typeface="Fira Code iScript" charset="0"/>
              </a:rPr>
              <a:t>error</a:t>
            </a:r>
            <a:r>
              <a:rPr lang="mr-IN" sz="1800" b="1" dirty="0">
                <a:solidFill>
                  <a:srgbClr val="1D58B1"/>
                </a:solidFill>
                <a:latin typeface="Fira Code iScript" charset="0"/>
                <a:ea typeface="Fira Code iScript" charset="0"/>
                <a:cs typeface="Fira Code iScript" charset="0"/>
              </a:rPr>
              <a:t> </a:t>
            </a:r>
            <a:r>
              <a:rPr lang="mr-IN" sz="1800" b="1" dirty="0">
                <a:solidFill>
                  <a:srgbClr val="137EA7"/>
                </a:solidFill>
                <a:latin typeface="Fira Code iScript" charset="0"/>
                <a:ea typeface="Fira Code iScript" charset="0"/>
                <a:cs typeface="Fira Code iScript" charset="0"/>
              </a:rPr>
              <a:t>=&gt;</a:t>
            </a:r>
            <a:r>
              <a:rPr lang="mr-IN" sz="1800" b="1" dirty="0">
                <a:solidFill>
                  <a:srgbClr val="1D58B1"/>
                </a:solidFill>
                <a:latin typeface="Fira Code iScript" charset="0"/>
                <a:ea typeface="Fira Code iScript" charset="0"/>
                <a:cs typeface="Fira Code iScript" charset="0"/>
              </a:rPr>
              <a:t> {</a:t>
            </a:r>
          </a:p>
          <a:p>
            <a:pPr marL="0" indent="0">
              <a:spcBef>
                <a:spcPts val="0"/>
              </a:spcBef>
              <a:buNone/>
            </a:pPr>
            <a:r>
              <a:rPr lang="en-US" sz="1800" b="1" dirty="0">
                <a:solidFill>
                  <a:srgbClr val="1D58B1"/>
                </a:solidFill>
                <a:latin typeface="Fira Code iScript" charset="0"/>
                <a:ea typeface="Fira Code iScript" charset="0"/>
                <a:cs typeface="Fira Code iScript" charset="0"/>
              </a:rPr>
              <a:t>        </a:t>
            </a:r>
            <a:r>
              <a:rPr lang="en-US" sz="1800" b="1" dirty="0" err="1">
                <a:solidFill>
                  <a:srgbClr val="000000"/>
                </a:solidFill>
                <a:latin typeface="Fira Code iScript" charset="0"/>
                <a:ea typeface="Fira Code iScript" charset="0"/>
                <a:cs typeface="Fira Code iScript" charset="0"/>
              </a:rPr>
              <a:t>this</a:t>
            </a:r>
            <a:r>
              <a:rPr lang="en-US" sz="1800" b="1" dirty="0" err="1">
                <a:solidFill>
                  <a:srgbClr val="1D58B1"/>
                </a:solidFill>
                <a:latin typeface="Fira Code iScript" charset="0"/>
                <a:ea typeface="Fira Code iScript" charset="0"/>
                <a:cs typeface="Fira Code iScript" charset="0"/>
              </a:rPr>
              <a:t>.</a:t>
            </a:r>
            <a:r>
              <a:rPr lang="en-US" sz="1800" b="1" dirty="0" err="1">
                <a:solidFill>
                  <a:srgbClr val="2670C7"/>
                </a:solidFill>
                <a:latin typeface="Fira Code iScript" charset="0"/>
                <a:ea typeface="Fira Code iScript" charset="0"/>
                <a:cs typeface="Fira Code iScript" charset="0"/>
              </a:rPr>
              <a:t>errorMessage</a:t>
            </a:r>
            <a:r>
              <a:rPr lang="en-US" sz="1800" b="1" dirty="0">
                <a:solidFill>
                  <a:srgbClr val="1D58B1"/>
                </a:solidFill>
                <a:latin typeface="Fira Code iScript" charset="0"/>
                <a:ea typeface="Fira Code iScript" charset="0"/>
                <a:cs typeface="Fira Code iScript" charset="0"/>
              </a:rPr>
              <a:t> </a:t>
            </a:r>
            <a:r>
              <a:rPr lang="en-US" sz="1800" b="1" dirty="0">
                <a:solidFill>
                  <a:srgbClr val="660EC5"/>
                </a:solidFill>
                <a:latin typeface="Fira Code iScript" charset="0"/>
                <a:ea typeface="Fira Code iScript" charset="0"/>
                <a:cs typeface="Fira Code iScript" charset="0"/>
              </a:rPr>
              <a:t>=</a:t>
            </a:r>
            <a:r>
              <a:rPr lang="en-US" sz="1800" b="1" dirty="0">
                <a:solidFill>
                  <a:srgbClr val="1D58B1"/>
                </a:solidFill>
                <a:latin typeface="Fira Code iScript" charset="0"/>
                <a:ea typeface="Fira Code iScript" charset="0"/>
                <a:cs typeface="Fira Code iScript" charset="0"/>
              </a:rPr>
              <a:t> </a:t>
            </a:r>
            <a:r>
              <a:rPr lang="en-US" sz="1800" b="1" dirty="0">
                <a:solidFill>
                  <a:srgbClr val="2670C7"/>
                </a:solidFill>
                <a:latin typeface="Fira Code iScript" charset="0"/>
                <a:ea typeface="Fira Code iScript" charset="0"/>
                <a:cs typeface="Fira Code iScript" charset="0"/>
              </a:rPr>
              <a:t>error</a:t>
            </a:r>
            <a:r>
              <a:rPr lang="en-US" sz="1800" b="1" dirty="0">
                <a:solidFill>
                  <a:srgbClr val="1D58B1"/>
                </a:solidFill>
                <a:latin typeface="Fira Code iScript" charset="0"/>
                <a:ea typeface="Fira Code iScript" charset="0"/>
                <a:cs typeface="Fira Code iScript" charset="0"/>
              </a:rPr>
              <a:t>;</a:t>
            </a:r>
          </a:p>
          <a:p>
            <a:pPr marL="0" indent="0">
              <a:spcBef>
                <a:spcPts val="0"/>
              </a:spcBef>
              <a:buNone/>
            </a:pPr>
            <a:r>
              <a:rPr lang="mr-IN" sz="1800" b="1" dirty="0">
                <a:solidFill>
                  <a:srgbClr val="1D58B1"/>
                </a:solidFill>
                <a:latin typeface="Fira Code iScript" charset="0"/>
                <a:ea typeface="Fira Code iScript" charset="0"/>
                <a:cs typeface="Fira Code iScript" charset="0"/>
              </a:rPr>
              <a:t>      }</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p>
          <a:p>
            <a:pPr marL="0" indent="0">
              <a:spcBef>
                <a:spcPts val="0"/>
              </a:spcBef>
              <a:buNone/>
            </a:pPr>
            <a:r>
              <a:rPr lang="mr-IN" sz="1800" dirty="0">
                <a:solidFill>
                  <a:srgbClr val="1D58B1"/>
                </a:solidFill>
                <a:latin typeface="Fira Code iScript" charset="0"/>
                <a:ea typeface="Fira Code iScript" charset="0"/>
                <a:cs typeface="Fira Code iScript" charset="0"/>
              </a:rPr>
              <a:t>  ...</a:t>
            </a:r>
          </a:p>
          <a:p>
            <a:pPr marL="0" indent="0">
              <a:spcBef>
                <a:spcPts val="0"/>
              </a:spcBef>
              <a:buNone/>
            </a:pPr>
            <a:r>
              <a:rPr lang="mr-IN" sz="1800" dirty="0">
                <a:solidFill>
                  <a:srgbClr val="1D58B1"/>
                </a:solidFill>
                <a:latin typeface="Fira Code iScript" charset="0"/>
                <a:ea typeface="Fira Code iScript" charset="0"/>
                <a:cs typeface="Fira Code iScript" charset="0"/>
              </a:rPr>
              <a:t>}</a:t>
            </a:r>
            <a:endParaRPr lang="en-US" sz="1800" dirty="0">
              <a:latin typeface="Fira Code iScript" charset="0"/>
              <a:ea typeface="Fira Code iScript" charset="0"/>
              <a:cs typeface="Fira Code iScript"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191</a:t>
            </a:fld>
            <a:endParaRPr lang="en-US" dirty="0"/>
          </a:p>
        </p:txBody>
      </p:sp>
    </p:spTree>
    <p:extLst>
      <p:ext uri="{BB962C8B-B14F-4D97-AF65-F5344CB8AC3E}">
        <p14:creationId xmlns:p14="http://schemas.microsoft.com/office/powerpoint/2010/main" val="421452286"/>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Demos: Http Error Handling</a:t>
            </a:r>
            <a:endParaRPr lang="en-US" dirty="0"/>
          </a:p>
        </p:txBody>
      </p:sp>
      <p:sp>
        <p:nvSpPr>
          <p:cNvPr id="3" name="Text Placeholder 2"/>
          <p:cNvSpPr>
            <a:spLocks noGrp="1"/>
          </p:cNvSpPr>
          <p:nvPr>
            <p:ph type="body" idx="1"/>
          </p:nvPr>
        </p:nvSpPr>
        <p:spPr/>
        <p:txBody>
          <a:bodyPr>
            <a:normAutofit/>
          </a:bodyPr>
          <a:lstStyle/>
          <a:p>
            <a:r>
              <a:rPr lang="en-US" sz="1800" dirty="0">
                <a:solidFill>
                  <a:schemeClr val="bg2">
                    <a:lumMod val="50000"/>
                  </a:schemeClr>
                </a:solidFill>
              </a:rPr>
              <a:t>Instructor Only </a:t>
            </a:r>
            <a:r>
              <a:rPr lang="en-US" sz="1800" dirty="0" smtClean="0">
                <a:solidFill>
                  <a:schemeClr val="bg2">
                    <a:lumMod val="50000"/>
                  </a:schemeClr>
                </a:solidFill>
              </a:rPr>
              <a:t>Demonstration</a:t>
            </a:r>
          </a:p>
          <a:p>
            <a:r>
              <a:rPr lang="en-US" sz="1800" dirty="0" smtClean="0">
                <a:solidFill>
                  <a:schemeClr val="bg2">
                    <a:lumMod val="50000"/>
                  </a:schemeClr>
                </a:solidFill>
              </a:rPr>
              <a:t>code\demos\http-error-handling</a:t>
            </a:r>
            <a:endParaRPr lang="en-US" sz="1800"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192</a:t>
            </a:fld>
            <a:endParaRPr lang="en-US" dirty="0"/>
          </a:p>
        </p:txBody>
      </p:sp>
    </p:spTree>
    <p:extLst>
      <p:ext uri="{BB962C8B-B14F-4D97-AF65-F5344CB8AC3E}">
        <p14:creationId xmlns:p14="http://schemas.microsoft.com/office/powerpoint/2010/main" val="17742585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Labs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dirty="0" smtClean="0"/>
              <a:t>Lab 23: HTTP Error Handling</a:t>
            </a:r>
          </a:p>
        </p:txBody>
      </p:sp>
      <p:sp>
        <p:nvSpPr>
          <p:cNvPr id="4" name="Slide Number Placeholder 3"/>
          <p:cNvSpPr>
            <a:spLocks noGrp="1"/>
          </p:cNvSpPr>
          <p:nvPr>
            <p:ph type="sldNum" sz="quarter" idx="12"/>
          </p:nvPr>
        </p:nvSpPr>
        <p:spPr/>
        <p:txBody>
          <a:bodyPr/>
          <a:lstStyle/>
          <a:p>
            <a:fld id="{323DE9B6-CD69-2240-8AAD-0E79682D9385}" type="slidenum">
              <a:rPr lang="en-US" smtClean="0"/>
              <a:t>193</a:t>
            </a:fld>
            <a:endParaRPr lang="en-US" dirty="0"/>
          </a:p>
        </p:txBody>
      </p:sp>
    </p:spTree>
    <p:extLst>
      <p:ext uri="{BB962C8B-B14F-4D97-AF65-F5344CB8AC3E}">
        <p14:creationId xmlns:p14="http://schemas.microsoft.com/office/powerpoint/2010/main" val="1879865825"/>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HttpClient</a:t>
            </a:r>
            <a:r>
              <a:rPr lang="en-US" dirty="0" smtClean="0"/>
              <a:t> PUT</a:t>
            </a:r>
            <a:endParaRPr lang="en-US" dirty="0"/>
          </a:p>
        </p:txBody>
      </p:sp>
      <p:sp>
        <p:nvSpPr>
          <p:cNvPr id="3" name="Content Placeholder 2"/>
          <p:cNvSpPr>
            <a:spLocks noGrp="1"/>
          </p:cNvSpPr>
          <p:nvPr>
            <p:ph idx="1"/>
          </p:nvPr>
        </p:nvSpPr>
        <p:spPr>
          <a:xfrm>
            <a:off x="838200" y="1470454"/>
            <a:ext cx="10515600" cy="4942703"/>
          </a:xfrm>
          <a:ln>
            <a:solidFill>
              <a:schemeClr val="bg1">
                <a:lumMod val="65000"/>
              </a:schemeClr>
            </a:solidFill>
          </a:ln>
        </p:spPr>
        <p:txBody>
          <a:bodyPr>
            <a:noAutofit/>
          </a:bodyPr>
          <a:lstStyle/>
          <a:p>
            <a:pPr marL="0" indent="0">
              <a:lnSpc>
                <a:spcPct val="100000"/>
              </a:lnSpc>
              <a:spcBef>
                <a:spcPts val="0"/>
              </a:spcBef>
              <a:buNone/>
            </a:pPr>
            <a:r>
              <a:rPr lang="en-US" sz="1600" dirty="0">
                <a:solidFill>
                  <a:srgbClr val="912B72"/>
                </a:solidFill>
                <a:latin typeface="Fira Code iScript" charset="0"/>
                <a:ea typeface="Fira Code iScript" charset="0"/>
                <a:cs typeface="Fira Code iScript" charset="0"/>
              </a:rPr>
              <a:t>...</a:t>
            </a:r>
          </a:p>
          <a:p>
            <a:pPr marL="0" indent="0">
              <a:lnSpc>
                <a:spcPct val="100000"/>
              </a:lnSpc>
              <a:spcBef>
                <a:spcPts val="0"/>
              </a:spcBef>
              <a:buNone/>
            </a:pPr>
            <a:r>
              <a:rPr lang="en-US" sz="1600" dirty="0">
                <a:solidFill>
                  <a:srgbClr val="660EC5"/>
                </a:solidFill>
                <a:latin typeface="Fira Code iScript" charset="0"/>
                <a:ea typeface="Fira Code iScript" charset="0"/>
                <a:cs typeface="Fira Code iScript" charset="0"/>
              </a:rPr>
              <a:t>import</a:t>
            </a:r>
            <a:r>
              <a:rPr lang="en-US" sz="1600" dirty="0">
                <a:solidFill>
                  <a:srgbClr val="1D58B1"/>
                </a:solidFill>
                <a:latin typeface="Fira Code iScript" charset="0"/>
                <a:ea typeface="Fira Code iScript" charset="0"/>
                <a:cs typeface="Fira Code iScript" charset="0"/>
              </a:rPr>
              <a:t> { </a:t>
            </a:r>
            <a:r>
              <a:rPr lang="en-US" sz="1600" dirty="0" err="1">
                <a:solidFill>
                  <a:srgbClr val="2670C7"/>
                </a:solidFill>
                <a:latin typeface="Fira Code iScript" charset="0"/>
                <a:ea typeface="Fira Code iScript" charset="0"/>
                <a:cs typeface="Fira Code iScript" charset="0"/>
              </a:rPr>
              <a:t>HttpClient</a:t>
            </a:r>
            <a:r>
              <a:rPr lang="en-US" sz="1600" dirty="0">
                <a:solidFill>
                  <a:srgbClr val="1D58B1"/>
                </a:solidFill>
                <a:latin typeface="Fira Code iScript" charset="0"/>
                <a:ea typeface="Fira Code iScript" charset="0"/>
                <a:cs typeface="Fira Code iScript" charset="0"/>
              </a:rPr>
              <a:t>, </a:t>
            </a:r>
            <a:r>
              <a:rPr lang="en-US" sz="1600" dirty="0" err="1">
                <a:solidFill>
                  <a:srgbClr val="2670C7"/>
                </a:solidFill>
                <a:latin typeface="Fira Code iScript" charset="0"/>
                <a:ea typeface="Fira Code iScript" charset="0"/>
                <a:cs typeface="Fira Code iScript" charset="0"/>
              </a:rPr>
              <a:t>HttpErrorResponse</a:t>
            </a:r>
            <a:r>
              <a:rPr lang="en-US" sz="1600" dirty="0">
                <a:solidFill>
                  <a:srgbClr val="1D58B1"/>
                </a:solidFill>
                <a:latin typeface="Fira Code iScript" charset="0"/>
                <a:ea typeface="Fira Code iScript" charset="0"/>
                <a:cs typeface="Fira Code iScript" charset="0"/>
              </a:rPr>
              <a:t>, </a:t>
            </a:r>
            <a:r>
              <a:rPr lang="en-US" sz="1600" dirty="0" err="1" smtClean="0">
                <a:solidFill>
                  <a:srgbClr val="2670C7"/>
                </a:solidFill>
                <a:latin typeface="Fira Code iScript" charset="0"/>
                <a:ea typeface="Fira Code iScript" charset="0"/>
                <a:cs typeface="Fira Code iScript" charset="0"/>
              </a:rPr>
              <a:t>HttpHeaders</a:t>
            </a:r>
            <a:r>
              <a:rPr lang="en-US" sz="1600" dirty="0" smtClean="0">
                <a:solidFill>
                  <a:srgbClr val="1D58B1"/>
                </a:solidFill>
                <a:latin typeface="Fira Code iScript" charset="0"/>
                <a:ea typeface="Fira Code iScript" charset="0"/>
                <a:cs typeface="Fira Code iScript" charset="0"/>
              </a:rPr>
              <a:t> </a:t>
            </a:r>
            <a:r>
              <a:rPr lang="en-US" sz="1600" dirty="0">
                <a:solidFill>
                  <a:srgbClr val="1D58B1"/>
                </a:solidFill>
                <a:latin typeface="Fira Code iScript" charset="0"/>
                <a:ea typeface="Fira Code iScript" charset="0"/>
                <a:cs typeface="Fira Code iScript" charset="0"/>
              </a:rPr>
              <a:t>} </a:t>
            </a:r>
            <a:r>
              <a:rPr lang="en-US" sz="1600" dirty="0">
                <a:solidFill>
                  <a:srgbClr val="660EC5"/>
                </a:solidFill>
                <a:latin typeface="Fira Code iScript" charset="0"/>
                <a:ea typeface="Fira Code iScript" charset="0"/>
                <a:cs typeface="Fira Code iScript" charset="0"/>
              </a:rPr>
              <a:t>from</a:t>
            </a:r>
            <a:r>
              <a:rPr lang="en-US" sz="1600" dirty="0">
                <a:solidFill>
                  <a:srgbClr val="1D58B1"/>
                </a:solidFill>
                <a:latin typeface="Fira Code iScript" charset="0"/>
                <a:ea typeface="Fira Code iScript" charset="0"/>
                <a:cs typeface="Fira Code iScript" charset="0"/>
              </a:rPr>
              <a:t> </a:t>
            </a:r>
            <a:r>
              <a:rPr lang="en-US" sz="1600" dirty="0">
                <a:solidFill>
                  <a:srgbClr val="912B72"/>
                </a:solidFill>
                <a:latin typeface="Fira Code iScript" charset="0"/>
                <a:ea typeface="Fira Code iScript" charset="0"/>
                <a:cs typeface="Fira Code iScript" charset="0"/>
              </a:rPr>
              <a:t>'@angular/common/http'</a:t>
            </a:r>
            <a:r>
              <a:rPr lang="en-US" sz="1600" dirty="0">
                <a:solidFill>
                  <a:srgbClr val="1D58B1"/>
                </a:solidFill>
                <a:latin typeface="Fira Code iScript" charset="0"/>
                <a:ea typeface="Fira Code iScript" charset="0"/>
                <a:cs typeface="Fira Code iScript" charset="0"/>
              </a:rPr>
              <a:t>;</a:t>
            </a:r>
          </a:p>
          <a:p>
            <a:pPr marL="0" indent="0">
              <a:lnSpc>
                <a:spcPct val="100000"/>
              </a:lnSpc>
              <a:spcBef>
                <a:spcPts val="0"/>
              </a:spcBef>
              <a:buNone/>
            </a:pPr>
            <a:endParaRPr lang="en-US" sz="1600" dirty="0">
              <a:solidFill>
                <a:srgbClr val="1D58B1"/>
              </a:solidFill>
              <a:latin typeface="Fira Code iScript" charset="0"/>
              <a:ea typeface="Fira Code iScript" charset="0"/>
              <a:cs typeface="Fira Code iScript" charset="0"/>
            </a:endParaRPr>
          </a:p>
          <a:p>
            <a:pPr marL="0" indent="0">
              <a:lnSpc>
                <a:spcPct val="100000"/>
              </a:lnSpc>
              <a:spcBef>
                <a:spcPts val="0"/>
              </a:spcBef>
              <a:buNone/>
            </a:pPr>
            <a:r>
              <a:rPr lang="en-US" sz="1600" dirty="0" err="1">
                <a:solidFill>
                  <a:srgbClr val="137EA7"/>
                </a:solidFill>
                <a:latin typeface="Fira Code iScript" charset="0"/>
                <a:ea typeface="Fira Code iScript" charset="0"/>
                <a:cs typeface="Fira Code iScript" charset="0"/>
              </a:rPr>
              <a:t>const</a:t>
            </a:r>
            <a:r>
              <a:rPr lang="en-US" sz="1600" dirty="0">
                <a:solidFill>
                  <a:srgbClr val="1D58B1"/>
                </a:solidFill>
                <a:latin typeface="Fira Code iScript" charset="0"/>
                <a:ea typeface="Fira Code iScript" charset="0"/>
                <a:cs typeface="Fira Code iScript" charset="0"/>
              </a:rPr>
              <a:t> </a:t>
            </a:r>
            <a:r>
              <a:rPr lang="en-US" sz="1600" dirty="0" err="1">
                <a:solidFill>
                  <a:srgbClr val="2670C7"/>
                </a:solidFill>
                <a:latin typeface="Fira Code iScript" charset="0"/>
                <a:ea typeface="Fira Code iScript" charset="0"/>
                <a:cs typeface="Fira Code iScript" charset="0"/>
              </a:rPr>
              <a:t>httpOptions</a:t>
            </a:r>
            <a:r>
              <a:rPr lang="en-US" sz="1600" dirty="0">
                <a:solidFill>
                  <a:srgbClr val="1D58B1"/>
                </a:solidFill>
                <a:latin typeface="Fira Code iScript" charset="0"/>
                <a:ea typeface="Fira Code iScript" charset="0"/>
                <a:cs typeface="Fira Code iScript" charset="0"/>
              </a:rPr>
              <a:t> </a:t>
            </a:r>
            <a:r>
              <a:rPr lang="en-US" sz="1600" dirty="0">
                <a:solidFill>
                  <a:srgbClr val="660EC5"/>
                </a:solidFill>
                <a:latin typeface="Fira Code iScript" charset="0"/>
                <a:ea typeface="Fira Code iScript" charset="0"/>
                <a:cs typeface="Fira Code iScript" charset="0"/>
              </a:rPr>
              <a:t>=</a:t>
            </a:r>
            <a:r>
              <a:rPr lang="en-US" sz="1600" dirty="0">
                <a:solidFill>
                  <a:srgbClr val="1D58B1"/>
                </a:solidFill>
                <a:latin typeface="Fira Code iScript" charset="0"/>
                <a:ea typeface="Fira Code iScript" charset="0"/>
                <a:cs typeface="Fira Code iScript" charset="0"/>
              </a:rPr>
              <a:t> {</a:t>
            </a:r>
          </a:p>
          <a:p>
            <a:pPr marL="0" indent="0">
              <a:lnSpc>
                <a:spcPct val="100000"/>
              </a:lnSpc>
              <a:spcBef>
                <a:spcPts val="0"/>
              </a:spcBef>
              <a:buNone/>
            </a:pPr>
            <a:r>
              <a:rPr lang="en-US" sz="1600" dirty="0">
                <a:solidFill>
                  <a:srgbClr val="1D58B1"/>
                </a:solidFill>
                <a:latin typeface="Fira Code iScript" charset="0"/>
                <a:ea typeface="Fira Code iScript" charset="0"/>
                <a:cs typeface="Fira Code iScript" charset="0"/>
              </a:rPr>
              <a:t>  headers: </a:t>
            </a:r>
            <a:r>
              <a:rPr lang="en-US" sz="1600" dirty="0">
                <a:solidFill>
                  <a:srgbClr val="660EC5"/>
                </a:solidFill>
                <a:latin typeface="Fira Code iScript" charset="0"/>
                <a:ea typeface="Fira Code iScript" charset="0"/>
                <a:cs typeface="Fira Code iScript" charset="0"/>
              </a:rPr>
              <a:t>new</a:t>
            </a:r>
            <a:r>
              <a:rPr lang="en-US" sz="1600" dirty="0">
                <a:solidFill>
                  <a:srgbClr val="1D58B1"/>
                </a:solidFill>
                <a:latin typeface="Fira Code iScript" charset="0"/>
                <a:ea typeface="Fira Code iScript" charset="0"/>
                <a:cs typeface="Fira Code iScript" charset="0"/>
              </a:rPr>
              <a:t> </a:t>
            </a:r>
            <a:r>
              <a:rPr lang="en-US" sz="1600" dirty="0" err="1">
                <a:solidFill>
                  <a:srgbClr val="082F9C"/>
                </a:solidFill>
                <a:latin typeface="Fira Code iScript" charset="0"/>
                <a:ea typeface="Fira Code iScript" charset="0"/>
                <a:cs typeface="Fira Code iScript" charset="0"/>
              </a:rPr>
              <a:t>HttpHeaders</a:t>
            </a:r>
            <a:r>
              <a:rPr lang="en-US" sz="1600" dirty="0">
                <a:solidFill>
                  <a:srgbClr val="1D58B1"/>
                </a:solidFill>
                <a:latin typeface="Fira Code iScript" charset="0"/>
                <a:ea typeface="Fira Code iScript" charset="0"/>
                <a:cs typeface="Fira Code iScript" charset="0"/>
              </a:rPr>
              <a:t>({ </a:t>
            </a:r>
            <a:r>
              <a:rPr lang="en-US" sz="1600" dirty="0">
                <a:solidFill>
                  <a:srgbClr val="912B72"/>
                </a:solidFill>
                <a:latin typeface="Fira Code iScript" charset="0"/>
                <a:ea typeface="Fira Code iScript" charset="0"/>
                <a:cs typeface="Fira Code iScript" charset="0"/>
              </a:rPr>
              <a:t>'Content-Type'</a:t>
            </a:r>
            <a:r>
              <a:rPr lang="en-US" sz="1600" dirty="0">
                <a:solidFill>
                  <a:srgbClr val="1D58B1"/>
                </a:solidFill>
                <a:latin typeface="Fira Code iScript" charset="0"/>
                <a:ea typeface="Fira Code iScript" charset="0"/>
                <a:cs typeface="Fira Code iScript" charset="0"/>
              </a:rPr>
              <a:t>: </a:t>
            </a:r>
            <a:r>
              <a:rPr lang="en-US" sz="1600" dirty="0">
                <a:solidFill>
                  <a:srgbClr val="912B72"/>
                </a:solidFill>
                <a:latin typeface="Fira Code iScript" charset="0"/>
                <a:ea typeface="Fira Code iScript" charset="0"/>
                <a:cs typeface="Fira Code iScript" charset="0"/>
              </a:rPr>
              <a:t>'application/</a:t>
            </a:r>
            <a:r>
              <a:rPr lang="en-US" sz="1600" dirty="0" err="1">
                <a:solidFill>
                  <a:srgbClr val="912B72"/>
                </a:solidFill>
                <a:latin typeface="Fira Code iScript" charset="0"/>
                <a:ea typeface="Fira Code iScript" charset="0"/>
                <a:cs typeface="Fira Code iScript" charset="0"/>
              </a:rPr>
              <a:t>json</a:t>
            </a:r>
            <a:r>
              <a:rPr lang="en-US" sz="1600" dirty="0">
                <a:solidFill>
                  <a:srgbClr val="912B72"/>
                </a:solidFill>
                <a:latin typeface="Fira Code iScript" charset="0"/>
                <a:ea typeface="Fira Code iScript" charset="0"/>
                <a:cs typeface="Fira Code iScript" charset="0"/>
              </a:rPr>
              <a:t>'</a:t>
            </a:r>
            <a:r>
              <a:rPr lang="en-US" sz="1600" dirty="0">
                <a:solidFill>
                  <a:srgbClr val="1D58B1"/>
                </a:solidFill>
                <a:latin typeface="Fira Code iScript" charset="0"/>
                <a:ea typeface="Fira Code iScript" charset="0"/>
                <a:cs typeface="Fira Code iScript" charset="0"/>
              </a:rPr>
              <a:t> })</a:t>
            </a:r>
          </a:p>
          <a:p>
            <a:pPr marL="0" indent="0">
              <a:lnSpc>
                <a:spcPct val="100000"/>
              </a:lnSpc>
              <a:spcBef>
                <a:spcPts val="0"/>
              </a:spcBef>
              <a:buNone/>
            </a:pPr>
            <a:r>
              <a:rPr lang="mr-IN" sz="1600" dirty="0">
                <a:solidFill>
                  <a:srgbClr val="1D58B1"/>
                </a:solidFill>
                <a:latin typeface="Fira Code iScript" charset="0"/>
                <a:ea typeface="Fira Code iScript" charset="0"/>
                <a:cs typeface="Fira Code iScript" charset="0"/>
              </a:rPr>
              <a:t>};</a:t>
            </a:r>
          </a:p>
          <a:p>
            <a:pPr marL="0" indent="0">
              <a:lnSpc>
                <a:spcPct val="100000"/>
              </a:lnSpc>
              <a:spcBef>
                <a:spcPts val="0"/>
              </a:spcBef>
              <a:buNone/>
            </a:pPr>
            <a:endParaRPr lang="mr-IN" sz="1600" dirty="0">
              <a:solidFill>
                <a:srgbClr val="1D58B1"/>
              </a:solidFill>
              <a:latin typeface="Fira Code iScript" charset="0"/>
              <a:ea typeface="Fira Code iScript" charset="0"/>
              <a:cs typeface="Fira Code iScript" charset="0"/>
            </a:endParaRPr>
          </a:p>
          <a:p>
            <a:pPr marL="0" indent="0">
              <a:lnSpc>
                <a:spcPct val="100000"/>
              </a:lnSpc>
              <a:spcBef>
                <a:spcPts val="0"/>
              </a:spcBef>
              <a:buNone/>
            </a:pPr>
            <a:r>
              <a:rPr lang="en-US" sz="1600" dirty="0" smtClean="0">
                <a:solidFill>
                  <a:srgbClr val="660EC5"/>
                </a:solidFill>
                <a:latin typeface="Fira Code iScript" charset="0"/>
                <a:ea typeface="Fira Code iScript" charset="0"/>
                <a:cs typeface="Fira Code iScript" charset="0"/>
              </a:rPr>
              <a:t>export</a:t>
            </a:r>
            <a:r>
              <a:rPr lang="en-US" sz="1600" dirty="0" smtClean="0">
                <a:solidFill>
                  <a:srgbClr val="1D58B1"/>
                </a:solidFill>
                <a:latin typeface="Fira Code iScript" charset="0"/>
                <a:ea typeface="Fira Code iScript" charset="0"/>
                <a:cs typeface="Fira Code iScript" charset="0"/>
              </a:rPr>
              <a:t> </a:t>
            </a:r>
            <a:r>
              <a:rPr lang="en-US" sz="1600" dirty="0">
                <a:solidFill>
                  <a:srgbClr val="137EA7"/>
                </a:solidFill>
                <a:latin typeface="Fira Code iScript" charset="0"/>
                <a:ea typeface="Fira Code iScript" charset="0"/>
                <a:cs typeface="Fira Code iScript" charset="0"/>
              </a:rPr>
              <a:t>class</a:t>
            </a:r>
            <a:r>
              <a:rPr lang="en-US" sz="1600" dirty="0">
                <a:solidFill>
                  <a:srgbClr val="1D58B1"/>
                </a:solidFill>
                <a:latin typeface="Fira Code iScript" charset="0"/>
                <a:ea typeface="Fira Code iScript" charset="0"/>
                <a:cs typeface="Fira Code iScript" charset="0"/>
              </a:rPr>
              <a:t> </a:t>
            </a:r>
            <a:r>
              <a:rPr lang="en-US" sz="1600" dirty="0" err="1">
                <a:solidFill>
                  <a:srgbClr val="082F9C"/>
                </a:solidFill>
                <a:latin typeface="Fira Code iScript" charset="0"/>
                <a:ea typeface="Fira Code iScript" charset="0"/>
                <a:cs typeface="Fira Code iScript" charset="0"/>
              </a:rPr>
              <a:t>ProjectService</a:t>
            </a:r>
            <a:r>
              <a:rPr lang="en-US" sz="1600" dirty="0">
                <a:solidFill>
                  <a:srgbClr val="1D58B1"/>
                </a:solidFill>
                <a:latin typeface="Fira Code iScript" charset="0"/>
                <a:ea typeface="Fira Code iScript" charset="0"/>
                <a:cs typeface="Fira Code iScript" charset="0"/>
              </a:rPr>
              <a:t> {</a:t>
            </a:r>
          </a:p>
          <a:p>
            <a:pPr marL="0" indent="0">
              <a:lnSpc>
                <a:spcPct val="100000"/>
              </a:lnSpc>
              <a:spcBef>
                <a:spcPts val="0"/>
              </a:spcBef>
              <a:buNone/>
            </a:pPr>
            <a:r>
              <a:rPr lang="en-US" sz="1600" dirty="0">
                <a:solidFill>
                  <a:srgbClr val="1D58B1"/>
                </a:solidFill>
                <a:latin typeface="Fira Code iScript" charset="0"/>
                <a:ea typeface="Fira Code iScript" charset="0"/>
                <a:cs typeface="Fira Code iScript" charset="0"/>
              </a:rPr>
              <a:t>...</a:t>
            </a:r>
          </a:p>
          <a:p>
            <a:pPr marL="0" indent="0">
              <a:lnSpc>
                <a:spcPct val="100000"/>
              </a:lnSpc>
              <a:spcBef>
                <a:spcPts val="0"/>
              </a:spcBef>
              <a:buNone/>
            </a:pPr>
            <a:r>
              <a:rPr lang="en-US" sz="1600" dirty="0">
                <a:solidFill>
                  <a:srgbClr val="1D58B1"/>
                </a:solidFill>
                <a:latin typeface="Fira Code iScript" charset="0"/>
                <a:ea typeface="Fira Code iScript" charset="0"/>
                <a:cs typeface="Fira Code iScript" charset="0"/>
              </a:rPr>
              <a:t>  </a:t>
            </a:r>
            <a:r>
              <a:rPr lang="en-US" sz="1600" dirty="0">
                <a:solidFill>
                  <a:srgbClr val="9F007B"/>
                </a:solidFill>
                <a:latin typeface="Fira Code iScript" charset="0"/>
                <a:ea typeface="Fira Code iScript" charset="0"/>
                <a:cs typeface="Fira Code iScript" charset="0"/>
              </a:rPr>
              <a:t>put</a:t>
            </a:r>
            <a:r>
              <a:rPr lang="en-US" sz="1600" dirty="0">
                <a:solidFill>
                  <a:srgbClr val="1D58B1"/>
                </a:solidFill>
                <a:latin typeface="Fira Code iScript" charset="0"/>
                <a:ea typeface="Fira Code iScript" charset="0"/>
                <a:cs typeface="Fira Code iScript" charset="0"/>
              </a:rPr>
              <a:t>(</a:t>
            </a:r>
            <a:r>
              <a:rPr lang="en-US" sz="1600" dirty="0">
                <a:solidFill>
                  <a:srgbClr val="9F007B"/>
                </a:solidFill>
                <a:latin typeface="Fira Code iScript" charset="0"/>
                <a:ea typeface="Fira Code iScript" charset="0"/>
                <a:cs typeface="Fira Code iScript" charset="0"/>
              </a:rPr>
              <a:t>project</a:t>
            </a:r>
            <a:r>
              <a:rPr lang="en-US" sz="1600" dirty="0">
                <a:solidFill>
                  <a:srgbClr val="660EC5"/>
                </a:solidFill>
                <a:latin typeface="Fira Code iScript" charset="0"/>
                <a:ea typeface="Fira Code iScript" charset="0"/>
                <a:cs typeface="Fira Code iScript" charset="0"/>
              </a:rPr>
              <a:t>:</a:t>
            </a:r>
            <a:r>
              <a:rPr lang="en-US" sz="1600" dirty="0">
                <a:solidFill>
                  <a:srgbClr val="1D58B1"/>
                </a:solidFill>
                <a:latin typeface="Fira Code iScript" charset="0"/>
                <a:ea typeface="Fira Code iScript" charset="0"/>
                <a:cs typeface="Fira Code iScript" charset="0"/>
              </a:rPr>
              <a:t> </a:t>
            </a:r>
            <a:r>
              <a:rPr lang="en-US" sz="1600" dirty="0">
                <a:solidFill>
                  <a:srgbClr val="082F9C"/>
                </a:solidFill>
                <a:latin typeface="Fira Code iScript" charset="0"/>
                <a:ea typeface="Fira Code iScript" charset="0"/>
                <a:cs typeface="Fira Code iScript" charset="0"/>
              </a:rPr>
              <a:t>Project</a:t>
            </a:r>
            <a:r>
              <a:rPr lang="en-US" sz="1600" dirty="0">
                <a:solidFill>
                  <a:srgbClr val="1D58B1"/>
                </a:solidFill>
                <a:latin typeface="Fira Code iScript" charset="0"/>
                <a:ea typeface="Fira Code iScript" charset="0"/>
                <a:cs typeface="Fira Code iScript" charset="0"/>
              </a:rPr>
              <a:t>)</a:t>
            </a:r>
            <a:r>
              <a:rPr lang="en-US" sz="1600" dirty="0">
                <a:solidFill>
                  <a:srgbClr val="660EC5"/>
                </a:solidFill>
                <a:latin typeface="Fira Code iScript" charset="0"/>
                <a:ea typeface="Fira Code iScript" charset="0"/>
                <a:cs typeface="Fira Code iScript" charset="0"/>
              </a:rPr>
              <a:t>:</a:t>
            </a:r>
            <a:r>
              <a:rPr lang="en-US" sz="1600" dirty="0">
                <a:solidFill>
                  <a:srgbClr val="1D58B1"/>
                </a:solidFill>
                <a:latin typeface="Fira Code iScript" charset="0"/>
                <a:ea typeface="Fira Code iScript" charset="0"/>
                <a:cs typeface="Fira Code iScript" charset="0"/>
              </a:rPr>
              <a:t> </a:t>
            </a:r>
            <a:r>
              <a:rPr lang="en-US" sz="1600" dirty="0">
                <a:solidFill>
                  <a:srgbClr val="082F9C"/>
                </a:solidFill>
                <a:latin typeface="Fira Code iScript" charset="0"/>
                <a:ea typeface="Fira Code iScript" charset="0"/>
                <a:cs typeface="Fira Code iScript" charset="0"/>
              </a:rPr>
              <a:t>Observable</a:t>
            </a:r>
            <a:r>
              <a:rPr lang="en-US" sz="1600" dirty="0">
                <a:solidFill>
                  <a:srgbClr val="1D58B1"/>
                </a:solidFill>
                <a:latin typeface="Fira Code iScript" charset="0"/>
                <a:ea typeface="Fira Code iScript" charset="0"/>
                <a:cs typeface="Fira Code iScript" charset="0"/>
              </a:rPr>
              <a:t>&lt;</a:t>
            </a:r>
            <a:r>
              <a:rPr lang="en-US" sz="1600" dirty="0">
                <a:solidFill>
                  <a:srgbClr val="082F9C"/>
                </a:solidFill>
                <a:latin typeface="Fira Code iScript" charset="0"/>
                <a:ea typeface="Fira Code iScript" charset="0"/>
                <a:cs typeface="Fira Code iScript" charset="0"/>
              </a:rPr>
              <a:t>Project</a:t>
            </a:r>
            <a:r>
              <a:rPr lang="en-US" sz="1600" dirty="0">
                <a:solidFill>
                  <a:srgbClr val="1D58B1"/>
                </a:solidFill>
                <a:latin typeface="Fira Code iScript" charset="0"/>
                <a:ea typeface="Fira Code iScript" charset="0"/>
                <a:cs typeface="Fira Code iScript" charset="0"/>
              </a:rPr>
              <a:t>&gt; {</a:t>
            </a:r>
          </a:p>
          <a:p>
            <a:pPr marL="0" indent="0">
              <a:lnSpc>
                <a:spcPct val="100000"/>
              </a:lnSpc>
              <a:spcBef>
                <a:spcPts val="0"/>
              </a:spcBef>
              <a:buNone/>
            </a:pPr>
            <a:r>
              <a:rPr lang="en-US" sz="1600" dirty="0">
                <a:solidFill>
                  <a:srgbClr val="1D58B1"/>
                </a:solidFill>
                <a:latin typeface="Fira Code iScript" charset="0"/>
                <a:ea typeface="Fira Code iScript" charset="0"/>
                <a:cs typeface="Fira Code iScript" charset="0"/>
              </a:rPr>
              <a:t>    </a:t>
            </a:r>
            <a:r>
              <a:rPr lang="en-US" sz="1600" dirty="0" err="1">
                <a:solidFill>
                  <a:srgbClr val="137EA7"/>
                </a:solidFill>
                <a:latin typeface="Fira Code iScript" charset="0"/>
                <a:ea typeface="Fira Code iScript" charset="0"/>
                <a:cs typeface="Fira Code iScript" charset="0"/>
              </a:rPr>
              <a:t>const</a:t>
            </a:r>
            <a:r>
              <a:rPr lang="en-US" sz="1600" dirty="0">
                <a:solidFill>
                  <a:srgbClr val="1D58B1"/>
                </a:solidFill>
                <a:latin typeface="Fira Code iScript" charset="0"/>
                <a:ea typeface="Fira Code iScript" charset="0"/>
                <a:cs typeface="Fira Code iScript" charset="0"/>
              </a:rPr>
              <a:t> </a:t>
            </a:r>
            <a:r>
              <a:rPr lang="en-US" sz="1600" dirty="0" err="1">
                <a:solidFill>
                  <a:srgbClr val="2670C7"/>
                </a:solidFill>
                <a:latin typeface="Fira Code iScript" charset="0"/>
                <a:ea typeface="Fira Code iScript" charset="0"/>
                <a:cs typeface="Fira Code iScript" charset="0"/>
              </a:rPr>
              <a:t>url</a:t>
            </a:r>
            <a:r>
              <a:rPr lang="en-US" sz="1600" dirty="0">
                <a:solidFill>
                  <a:srgbClr val="1D58B1"/>
                </a:solidFill>
                <a:latin typeface="Fira Code iScript" charset="0"/>
                <a:ea typeface="Fira Code iScript" charset="0"/>
                <a:cs typeface="Fira Code iScript" charset="0"/>
              </a:rPr>
              <a:t> </a:t>
            </a:r>
            <a:r>
              <a:rPr lang="en-US" sz="1600" dirty="0">
                <a:solidFill>
                  <a:srgbClr val="660EC5"/>
                </a:solidFill>
                <a:latin typeface="Fira Code iScript" charset="0"/>
                <a:ea typeface="Fira Code iScript" charset="0"/>
                <a:cs typeface="Fira Code iScript" charset="0"/>
              </a:rPr>
              <a:t>=</a:t>
            </a:r>
            <a:r>
              <a:rPr lang="en-US" sz="1600" dirty="0">
                <a:solidFill>
                  <a:srgbClr val="1D58B1"/>
                </a:solidFill>
                <a:latin typeface="Fira Code iScript" charset="0"/>
                <a:ea typeface="Fira Code iScript" charset="0"/>
                <a:cs typeface="Fira Code iScript" charset="0"/>
              </a:rPr>
              <a:t> </a:t>
            </a:r>
            <a:r>
              <a:rPr lang="en-US" sz="1600" dirty="0" err="1">
                <a:solidFill>
                  <a:srgbClr val="000000"/>
                </a:solidFill>
                <a:latin typeface="Fira Code iScript" charset="0"/>
                <a:ea typeface="Fira Code iScript" charset="0"/>
                <a:cs typeface="Fira Code iScript" charset="0"/>
              </a:rPr>
              <a:t>this</a:t>
            </a:r>
            <a:r>
              <a:rPr lang="en-US" sz="1600" dirty="0" err="1">
                <a:solidFill>
                  <a:srgbClr val="1D58B1"/>
                </a:solidFill>
                <a:latin typeface="Fira Code iScript" charset="0"/>
                <a:ea typeface="Fira Code iScript" charset="0"/>
                <a:cs typeface="Fira Code iScript" charset="0"/>
              </a:rPr>
              <a:t>.</a:t>
            </a:r>
            <a:r>
              <a:rPr lang="en-US" sz="1600" dirty="0" err="1">
                <a:solidFill>
                  <a:srgbClr val="2670C7"/>
                </a:solidFill>
                <a:latin typeface="Fira Code iScript" charset="0"/>
                <a:ea typeface="Fira Code iScript" charset="0"/>
                <a:cs typeface="Fira Code iScript" charset="0"/>
              </a:rPr>
              <a:t>projectsUrl</a:t>
            </a:r>
            <a:r>
              <a:rPr lang="en-US" sz="1600" dirty="0">
                <a:solidFill>
                  <a:srgbClr val="1D58B1"/>
                </a:solidFill>
                <a:latin typeface="Fira Code iScript" charset="0"/>
                <a:ea typeface="Fira Code iScript" charset="0"/>
                <a:cs typeface="Fira Code iScript" charset="0"/>
              </a:rPr>
              <a:t> </a:t>
            </a:r>
            <a:r>
              <a:rPr lang="en-US" sz="1600" dirty="0">
                <a:solidFill>
                  <a:srgbClr val="660EC5"/>
                </a:solidFill>
                <a:latin typeface="Fira Code iScript" charset="0"/>
                <a:ea typeface="Fira Code iScript" charset="0"/>
                <a:cs typeface="Fira Code iScript" charset="0"/>
              </a:rPr>
              <a:t>+</a:t>
            </a:r>
            <a:r>
              <a:rPr lang="en-US" sz="1600" dirty="0">
                <a:solidFill>
                  <a:srgbClr val="1D58B1"/>
                </a:solidFill>
                <a:latin typeface="Fira Code iScript" charset="0"/>
                <a:ea typeface="Fira Code iScript" charset="0"/>
                <a:cs typeface="Fira Code iScript" charset="0"/>
              </a:rPr>
              <a:t> </a:t>
            </a:r>
            <a:r>
              <a:rPr lang="en-US" sz="1600" dirty="0" err="1">
                <a:solidFill>
                  <a:srgbClr val="2670C7"/>
                </a:solidFill>
                <a:latin typeface="Fira Code iScript" charset="0"/>
                <a:ea typeface="Fira Code iScript" charset="0"/>
                <a:cs typeface="Fira Code iScript" charset="0"/>
              </a:rPr>
              <a:t>project</a:t>
            </a:r>
            <a:r>
              <a:rPr lang="en-US" sz="1600" dirty="0" err="1">
                <a:solidFill>
                  <a:srgbClr val="1D58B1"/>
                </a:solidFill>
                <a:latin typeface="Fira Code iScript" charset="0"/>
                <a:ea typeface="Fira Code iScript" charset="0"/>
                <a:cs typeface="Fira Code iScript" charset="0"/>
              </a:rPr>
              <a:t>.id</a:t>
            </a:r>
            <a:r>
              <a:rPr lang="en-US" sz="1600" dirty="0">
                <a:solidFill>
                  <a:srgbClr val="1D58B1"/>
                </a:solidFill>
                <a:latin typeface="Fira Code iScript" charset="0"/>
                <a:ea typeface="Fira Code iScript" charset="0"/>
                <a:cs typeface="Fira Code iScript" charset="0"/>
              </a:rPr>
              <a:t>;</a:t>
            </a:r>
          </a:p>
          <a:p>
            <a:pPr marL="0" indent="0">
              <a:lnSpc>
                <a:spcPct val="100000"/>
              </a:lnSpc>
              <a:spcBef>
                <a:spcPts val="0"/>
              </a:spcBef>
              <a:buNone/>
            </a:pPr>
            <a:r>
              <a:rPr lang="en-US" sz="1600" dirty="0">
                <a:solidFill>
                  <a:srgbClr val="1D58B1"/>
                </a:solidFill>
                <a:latin typeface="Fira Code iScript" charset="0"/>
                <a:ea typeface="Fira Code iScript" charset="0"/>
                <a:cs typeface="Fira Code iScript" charset="0"/>
              </a:rPr>
              <a:t>    </a:t>
            </a:r>
            <a:r>
              <a:rPr lang="en-US" sz="1600" dirty="0">
                <a:solidFill>
                  <a:srgbClr val="660EC5"/>
                </a:solidFill>
                <a:latin typeface="Fira Code iScript" charset="0"/>
                <a:ea typeface="Fira Code iScript" charset="0"/>
                <a:cs typeface="Fira Code iScript" charset="0"/>
              </a:rPr>
              <a:t>return</a:t>
            </a:r>
            <a:r>
              <a:rPr lang="en-US" sz="1600" dirty="0">
                <a:solidFill>
                  <a:srgbClr val="1D58B1"/>
                </a:solidFill>
                <a:latin typeface="Fira Code iScript" charset="0"/>
                <a:ea typeface="Fira Code iScript" charset="0"/>
                <a:cs typeface="Fira Code iScript" charset="0"/>
              </a:rPr>
              <a:t> </a:t>
            </a:r>
            <a:r>
              <a:rPr lang="en-US" sz="1600" dirty="0" err="1">
                <a:solidFill>
                  <a:srgbClr val="000000"/>
                </a:solidFill>
                <a:latin typeface="Fira Code iScript" charset="0"/>
                <a:ea typeface="Fira Code iScript" charset="0"/>
                <a:cs typeface="Fira Code iScript" charset="0"/>
              </a:rPr>
              <a:t>this</a:t>
            </a:r>
            <a:r>
              <a:rPr lang="en-US" sz="1600" dirty="0" err="1">
                <a:solidFill>
                  <a:srgbClr val="1D58B1"/>
                </a:solidFill>
                <a:latin typeface="Fira Code iScript" charset="0"/>
                <a:ea typeface="Fira Code iScript" charset="0"/>
                <a:cs typeface="Fira Code iScript" charset="0"/>
              </a:rPr>
              <a:t>.</a:t>
            </a:r>
            <a:r>
              <a:rPr lang="en-US" sz="1600" dirty="0" err="1">
                <a:solidFill>
                  <a:srgbClr val="2670C7"/>
                </a:solidFill>
                <a:latin typeface="Fira Code iScript" charset="0"/>
                <a:ea typeface="Fira Code iScript" charset="0"/>
                <a:cs typeface="Fira Code iScript" charset="0"/>
              </a:rPr>
              <a:t>http</a:t>
            </a:r>
            <a:r>
              <a:rPr lang="en-US" sz="1600" dirty="0" err="1">
                <a:solidFill>
                  <a:srgbClr val="1D58B1"/>
                </a:solidFill>
                <a:latin typeface="Fira Code iScript" charset="0"/>
                <a:ea typeface="Fira Code iScript" charset="0"/>
                <a:cs typeface="Fira Code iScript" charset="0"/>
              </a:rPr>
              <a:t>.</a:t>
            </a:r>
            <a:r>
              <a:rPr lang="en-US" sz="1600" dirty="0" err="1">
                <a:solidFill>
                  <a:srgbClr val="9F007B"/>
                </a:solidFill>
                <a:latin typeface="Fira Code iScript" charset="0"/>
                <a:ea typeface="Fira Code iScript" charset="0"/>
                <a:cs typeface="Fira Code iScript" charset="0"/>
              </a:rPr>
              <a:t>put</a:t>
            </a:r>
            <a:r>
              <a:rPr lang="en-US" sz="1600" dirty="0">
                <a:solidFill>
                  <a:srgbClr val="1D58B1"/>
                </a:solidFill>
                <a:latin typeface="Fira Code iScript" charset="0"/>
                <a:ea typeface="Fira Code iScript" charset="0"/>
                <a:cs typeface="Fira Code iScript" charset="0"/>
              </a:rPr>
              <a:t>&lt;</a:t>
            </a:r>
            <a:r>
              <a:rPr lang="en-US" sz="1600" dirty="0">
                <a:solidFill>
                  <a:srgbClr val="082F9C"/>
                </a:solidFill>
                <a:latin typeface="Fira Code iScript" charset="0"/>
                <a:ea typeface="Fira Code iScript" charset="0"/>
                <a:cs typeface="Fira Code iScript" charset="0"/>
              </a:rPr>
              <a:t>Project</a:t>
            </a:r>
            <a:r>
              <a:rPr lang="en-US" sz="1600" dirty="0">
                <a:solidFill>
                  <a:srgbClr val="1D58B1"/>
                </a:solidFill>
                <a:latin typeface="Fira Code iScript" charset="0"/>
                <a:ea typeface="Fira Code iScript" charset="0"/>
                <a:cs typeface="Fira Code iScript" charset="0"/>
              </a:rPr>
              <a:t>&gt;(</a:t>
            </a:r>
            <a:r>
              <a:rPr lang="en-US" sz="1600" dirty="0" err="1">
                <a:solidFill>
                  <a:srgbClr val="2670C7"/>
                </a:solidFill>
                <a:latin typeface="Fira Code iScript" charset="0"/>
                <a:ea typeface="Fira Code iScript" charset="0"/>
                <a:cs typeface="Fira Code iScript" charset="0"/>
              </a:rPr>
              <a:t>url</a:t>
            </a:r>
            <a:r>
              <a:rPr lang="en-US" sz="1600" dirty="0">
                <a:solidFill>
                  <a:srgbClr val="1D58B1"/>
                </a:solidFill>
                <a:latin typeface="Fira Code iScript" charset="0"/>
                <a:ea typeface="Fira Code iScript" charset="0"/>
                <a:cs typeface="Fira Code iScript" charset="0"/>
              </a:rPr>
              <a:t>, </a:t>
            </a:r>
            <a:r>
              <a:rPr lang="en-US" sz="1600" dirty="0">
                <a:solidFill>
                  <a:srgbClr val="2670C7"/>
                </a:solidFill>
                <a:latin typeface="Fira Code iScript" charset="0"/>
                <a:ea typeface="Fira Code iScript" charset="0"/>
                <a:cs typeface="Fira Code iScript" charset="0"/>
              </a:rPr>
              <a:t>project</a:t>
            </a:r>
            <a:r>
              <a:rPr lang="en-US" sz="1600" dirty="0">
                <a:solidFill>
                  <a:srgbClr val="1D58B1"/>
                </a:solidFill>
                <a:latin typeface="Fira Code iScript" charset="0"/>
                <a:ea typeface="Fira Code iScript" charset="0"/>
                <a:cs typeface="Fira Code iScript" charset="0"/>
              </a:rPr>
              <a:t>, </a:t>
            </a:r>
            <a:r>
              <a:rPr lang="en-US" sz="1600" dirty="0" err="1">
                <a:solidFill>
                  <a:srgbClr val="2670C7"/>
                </a:solidFill>
                <a:latin typeface="Fira Code iScript" charset="0"/>
                <a:ea typeface="Fira Code iScript" charset="0"/>
                <a:cs typeface="Fira Code iScript" charset="0"/>
              </a:rPr>
              <a:t>httpOptions</a:t>
            </a:r>
            <a:r>
              <a:rPr lang="en-US" sz="1600" dirty="0">
                <a:solidFill>
                  <a:srgbClr val="1D58B1"/>
                </a:solidFill>
                <a:latin typeface="Fira Code iScript" charset="0"/>
                <a:ea typeface="Fira Code iScript" charset="0"/>
                <a:cs typeface="Fira Code iScript" charset="0"/>
              </a:rPr>
              <a:t>).</a:t>
            </a:r>
            <a:r>
              <a:rPr lang="en-US" sz="1600" dirty="0">
                <a:solidFill>
                  <a:srgbClr val="9F007B"/>
                </a:solidFill>
                <a:latin typeface="Fira Code iScript" charset="0"/>
                <a:ea typeface="Fira Code iScript" charset="0"/>
                <a:cs typeface="Fira Code iScript" charset="0"/>
              </a:rPr>
              <a:t>pipe</a:t>
            </a:r>
            <a:r>
              <a:rPr lang="en-US" sz="1600" dirty="0">
                <a:solidFill>
                  <a:srgbClr val="1D58B1"/>
                </a:solidFill>
                <a:latin typeface="Fira Code iScript" charset="0"/>
                <a:ea typeface="Fira Code iScript" charset="0"/>
                <a:cs typeface="Fira Code iScript" charset="0"/>
              </a:rPr>
              <a:t>(</a:t>
            </a:r>
          </a:p>
          <a:p>
            <a:pPr marL="0" indent="0">
              <a:lnSpc>
                <a:spcPct val="100000"/>
              </a:lnSpc>
              <a:spcBef>
                <a:spcPts val="0"/>
              </a:spcBef>
              <a:buNone/>
            </a:pPr>
            <a:r>
              <a:rPr lang="en-US" sz="1600" dirty="0">
                <a:solidFill>
                  <a:srgbClr val="1D58B1"/>
                </a:solidFill>
                <a:latin typeface="Fira Code iScript" charset="0"/>
                <a:ea typeface="Fira Code iScript" charset="0"/>
                <a:cs typeface="Fira Code iScript" charset="0"/>
              </a:rPr>
              <a:t>      </a:t>
            </a:r>
            <a:r>
              <a:rPr lang="en-US" sz="1600" dirty="0" err="1">
                <a:solidFill>
                  <a:srgbClr val="9F007B"/>
                </a:solidFill>
                <a:latin typeface="Fira Code iScript" charset="0"/>
                <a:ea typeface="Fira Code iScript" charset="0"/>
                <a:cs typeface="Fira Code iScript" charset="0"/>
              </a:rPr>
              <a:t>catchError</a:t>
            </a:r>
            <a:r>
              <a:rPr lang="en-US" sz="1600" dirty="0">
                <a:solidFill>
                  <a:srgbClr val="1D58B1"/>
                </a:solidFill>
                <a:latin typeface="Fira Code iScript" charset="0"/>
                <a:ea typeface="Fira Code iScript" charset="0"/>
                <a:cs typeface="Fira Code iScript" charset="0"/>
              </a:rPr>
              <a:t>((</a:t>
            </a:r>
            <a:r>
              <a:rPr lang="en-US" sz="1600" dirty="0">
                <a:solidFill>
                  <a:srgbClr val="9F007B"/>
                </a:solidFill>
                <a:latin typeface="Fira Code iScript" charset="0"/>
                <a:ea typeface="Fira Code iScript" charset="0"/>
                <a:cs typeface="Fira Code iScript" charset="0"/>
              </a:rPr>
              <a:t>error</a:t>
            </a:r>
            <a:r>
              <a:rPr lang="en-US" sz="1600" dirty="0">
                <a:solidFill>
                  <a:srgbClr val="660EC5"/>
                </a:solidFill>
                <a:latin typeface="Fira Code iScript" charset="0"/>
                <a:ea typeface="Fira Code iScript" charset="0"/>
                <a:cs typeface="Fira Code iScript" charset="0"/>
              </a:rPr>
              <a:t>:</a:t>
            </a:r>
            <a:r>
              <a:rPr lang="en-US" sz="1600" dirty="0">
                <a:solidFill>
                  <a:srgbClr val="1D58B1"/>
                </a:solidFill>
                <a:latin typeface="Fira Code iScript" charset="0"/>
                <a:ea typeface="Fira Code iScript" charset="0"/>
                <a:cs typeface="Fira Code iScript" charset="0"/>
              </a:rPr>
              <a:t> </a:t>
            </a:r>
            <a:r>
              <a:rPr lang="en-US" sz="1600" dirty="0" err="1">
                <a:solidFill>
                  <a:srgbClr val="082F9C"/>
                </a:solidFill>
                <a:latin typeface="Fira Code iScript" charset="0"/>
                <a:ea typeface="Fira Code iScript" charset="0"/>
                <a:cs typeface="Fira Code iScript" charset="0"/>
              </a:rPr>
              <a:t>HttpErrorResponse</a:t>
            </a:r>
            <a:r>
              <a:rPr lang="en-US" sz="1600" dirty="0">
                <a:solidFill>
                  <a:srgbClr val="1D58B1"/>
                </a:solidFill>
                <a:latin typeface="Fira Code iScript" charset="0"/>
                <a:ea typeface="Fira Code iScript" charset="0"/>
                <a:cs typeface="Fira Code iScript" charset="0"/>
              </a:rPr>
              <a:t>) </a:t>
            </a:r>
            <a:r>
              <a:rPr lang="en-US" sz="1600" dirty="0">
                <a:solidFill>
                  <a:srgbClr val="137EA7"/>
                </a:solidFill>
                <a:latin typeface="Fira Code iScript" charset="0"/>
                <a:ea typeface="Fira Code iScript" charset="0"/>
                <a:cs typeface="Fira Code iScript" charset="0"/>
              </a:rPr>
              <a:t>=&gt;</a:t>
            </a:r>
            <a:r>
              <a:rPr lang="en-US" sz="1600" dirty="0">
                <a:solidFill>
                  <a:srgbClr val="1D58B1"/>
                </a:solidFill>
                <a:latin typeface="Fira Code iScript" charset="0"/>
                <a:ea typeface="Fira Code iScript" charset="0"/>
                <a:cs typeface="Fira Code iScript" charset="0"/>
              </a:rPr>
              <a:t> {</a:t>
            </a:r>
          </a:p>
          <a:p>
            <a:pPr marL="0" indent="0">
              <a:lnSpc>
                <a:spcPct val="100000"/>
              </a:lnSpc>
              <a:spcBef>
                <a:spcPts val="0"/>
              </a:spcBef>
              <a:buNone/>
            </a:pPr>
            <a:r>
              <a:rPr lang="en-US" sz="1600" dirty="0">
                <a:solidFill>
                  <a:srgbClr val="1D58B1"/>
                </a:solidFill>
                <a:latin typeface="Fira Code iScript" charset="0"/>
                <a:ea typeface="Fira Code iScript" charset="0"/>
                <a:cs typeface="Fira Code iScript" charset="0"/>
              </a:rPr>
              <a:t>        </a:t>
            </a:r>
            <a:r>
              <a:rPr lang="en-US" sz="1600" dirty="0" err="1">
                <a:solidFill>
                  <a:srgbClr val="D11DA8"/>
                </a:solidFill>
                <a:latin typeface="Fira Code iScript" charset="0"/>
                <a:ea typeface="Fira Code iScript" charset="0"/>
                <a:cs typeface="Fira Code iScript" charset="0"/>
              </a:rPr>
              <a:t>console</a:t>
            </a:r>
            <a:r>
              <a:rPr lang="en-US" sz="1600" dirty="0" err="1">
                <a:solidFill>
                  <a:srgbClr val="1D58B1"/>
                </a:solidFill>
                <a:latin typeface="Fira Code iScript" charset="0"/>
                <a:ea typeface="Fira Code iScript" charset="0"/>
                <a:cs typeface="Fira Code iScript" charset="0"/>
              </a:rPr>
              <a:t>.</a:t>
            </a:r>
            <a:r>
              <a:rPr lang="en-US" sz="1600" dirty="0" err="1">
                <a:solidFill>
                  <a:srgbClr val="090D39"/>
                </a:solidFill>
                <a:latin typeface="Fira Code iScript" charset="0"/>
                <a:ea typeface="Fira Code iScript" charset="0"/>
                <a:cs typeface="Fira Code iScript" charset="0"/>
              </a:rPr>
              <a:t>log</a:t>
            </a:r>
            <a:r>
              <a:rPr lang="en-US" sz="1600" dirty="0">
                <a:solidFill>
                  <a:srgbClr val="1D58B1"/>
                </a:solidFill>
                <a:latin typeface="Fira Code iScript" charset="0"/>
                <a:ea typeface="Fira Code iScript" charset="0"/>
                <a:cs typeface="Fira Code iScript" charset="0"/>
              </a:rPr>
              <a:t>(</a:t>
            </a:r>
            <a:r>
              <a:rPr lang="en-US" sz="1600" dirty="0">
                <a:solidFill>
                  <a:srgbClr val="2670C7"/>
                </a:solidFill>
                <a:latin typeface="Fira Code iScript" charset="0"/>
                <a:ea typeface="Fira Code iScript" charset="0"/>
                <a:cs typeface="Fira Code iScript" charset="0"/>
              </a:rPr>
              <a:t>error</a:t>
            </a:r>
            <a:r>
              <a:rPr lang="en-US" sz="1600" dirty="0">
                <a:solidFill>
                  <a:srgbClr val="1D58B1"/>
                </a:solidFill>
                <a:latin typeface="Fira Code iScript" charset="0"/>
                <a:ea typeface="Fira Code iScript" charset="0"/>
                <a:cs typeface="Fira Code iScript" charset="0"/>
              </a:rPr>
              <a:t>);</a:t>
            </a:r>
          </a:p>
          <a:p>
            <a:pPr marL="0" indent="0">
              <a:lnSpc>
                <a:spcPct val="100000"/>
              </a:lnSpc>
              <a:spcBef>
                <a:spcPts val="0"/>
              </a:spcBef>
              <a:buNone/>
            </a:pPr>
            <a:r>
              <a:rPr lang="en-US" sz="1600" dirty="0">
                <a:solidFill>
                  <a:srgbClr val="1D58B1"/>
                </a:solidFill>
                <a:latin typeface="Fira Code iScript" charset="0"/>
                <a:ea typeface="Fira Code iScript" charset="0"/>
                <a:cs typeface="Fira Code iScript" charset="0"/>
              </a:rPr>
              <a:t>        </a:t>
            </a:r>
            <a:r>
              <a:rPr lang="en-US" sz="1600" dirty="0">
                <a:solidFill>
                  <a:srgbClr val="660EC5"/>
                </a:solidFill>
                <a:latin typeface="Fira Code iScript" charset="0"/>
                <a:ea typeface="Fira Code iScript" charset="0"/>
                <a:cs typeface="Fira Code iScript" charset="0"/>
              </a:rPr>
              <a:t>return</a:t>
            </a:r>
            <a:r>
              <a:rPr lang="en-US" sz="1600" dirty="0">
                <a:solidFill>
                  <a:srgbClr val="1D58B1"/>
                </a:solidFill>
                <a:latin typeface="Fira Code iScript" charset="0"/>
                <a:ea typeface="Fira Code iScript" charset="0"/>
                <a:cs typeface="Fira Code iScript" charset="0"/>
              </a:rPr>
              <a:t> </a:t>
            </a:r>
            <a:r>
              <a:rPr lang="en-US" sz="1600" dirty="0" err="1">
                <a:solidFill>
                  <a:srgbClr val="9F007B"/>
                </a:solidFill>
                <a:latin typeface="Fira Code iScript" charset="0"/>
                <a:ea typeface="Fira Code iScript" charset="0"/>
                <a:cs typeface="Fira Code iScript" charset="0"/>
              </a:rPr>
              <a:t>throwError</a:t>
            </a:r>
            <a:r>
              <a:rPr lang="en-US" sz="1600" dirty="0">
                <a:solidFill>
                  <a:srgbClr val="1D58B1"/>
                </a:solidFill>
                <a:latin typeface="Fira Code iScript" charset="0"/>
                <a:ea typeface="Fira Code iScript" charset="0"/>
                <a:cs typeface="Fira Code iScript" charset="0"/>
              </a:rPr>
              <a:t>(</a:t>
            </a:r>
            <a:r>
              <a:rPr lang="en-US" sz="1600" dirty="0">
                <a:solidFill>
                  <a:srgbClr val="912B72"/>
                </a:solidFill>
                <a:latin typeface="Fira Code iScript" charset="0"/>
                <a:ea typeface="Fira Code iScript" charset="0"/>
                <a:cs typeface="Fira Code iScript" charset="0"/>
              </a:rPr>
              <a:t>'An error occurred updating the projects.'</a:t>
            </a:r>
            <a:r>
              <a:rPr lang="en-US" sz="1600" dirty="0">
                <a:solidFill>
                  <a:srgbClr val="1D58B1"/>
                </a:solidFill>
                <a:latin typeface="Fira Code iScript" charset="0"/>
                <a:ea typeface="Fira Code iScript" charset="0"/>
                <a:cs typeface="Fira Code iScript" charset="0"/>
              </a:rPr>
              <a:t>);</a:t>
            </a:r>
          </a:p>
          <a:p>
            <a:pPr marL="0" indent="0">
              <a:lnSpc>
                <a:spcPct val="100000"/>
              </a:lnSpc>
              <a:spcBef>
                <a:spcPts val="0"/>
              </a:spcBef>
              <a:buNone/>
            </a:pPr>
            <a:r>
              <a:rPr lang="mr-IN" sz="1600" dirty="0">
                <a:solidFill>
                  <a:srgbClr val="1D58B1"/>
                </a:solidFill>
                <a:latin typeface="Fira Code iScript" charset="0"/>
                <a:ea typeface="Fira Code iScript" charset="0"/>
                <a:cs typeface="Fira Code iScript" charset="0"/>
              </a:rPr>
              <a:t>      })</a:t>
            </a:r>
          </a:p>
          <a:p>
            <a:pPr marL="0" indent="0">
              <a:lnSpc>
                <a:spcPct val="100000"/>
              </a:lnSpc>
              <a:spcBef>
                <a:spcPts val="0"/>
              </a:spcBef>
              <a:buNone/>
            </a:pPr>
            <a:r>
              <a:rPr lang="mr-IN" sz="1600" dirty="0">
                <a:solidFill>
                  <a:srgbClr val="1D58B1"/>
                </a:solidFill>
                <a:latin typeface="Fira Code iScript" charset="0"/>
                <a:ea typeface="Fira Code iScript" charset="0"/>
                <a:cs typeface="Fira Code iScript" charset="0"/>
              </a:rPr>
              <a:t>    );</a:t>
            </a:r>
          </a:p>
          <a:p>
            <a:pPr marL="0" indent="0">
              <a:lnSpc>
                <a:spcPct val="100000"/>
              </a:lnSpc>
              <a:spcBef>
                <a:spcPts val="0"/>
              </a:spcBef>
              <a:buNone/>
            </a:pPr>
            <a:r>
              <a:rPr lang="mr-IN" sz="1600" dirty="0">
                <a:solidFill>
                  <a:srgbClr val="1D58B1"/>
                </a:solidFill>
                <a:latin typeface="Fira Code iScript" charset="0"/>
                <a:ea typeface="Fira Code iScript" charset="0"/>
                <a:cs typeface="Fira Code iScript" charset="0"/>
              </a:rPr>
              <a:t>  </a:t>
            </a:r>
            <a:r>
              <a:rPr lang="mr-IN" sz="1600" dirty="0" smtClean="0">
                <a:solidFill>
                  <a:srgbClr val="1D58B1"/>
                </a:solidFill>
                <a:latin typeface="Fira Code iScript" charset="0"/>
                <a:ea typeface="Fira Code iScript" charset="0"/>
                <a:cs typeface="Fira Code iScript" charset="0"/>
              </a:rPr>
              <a:t>}</a:t>
            </a:r>
            <a:endParaRPr lang="mr-IN" sz="1600" dirty="0">
              <a:solidFill>
                <a:srgbClr val="1D58B1"/>
              </a:solidFill>
              <a:latin typeface="Fira Code iScript" charset="0"/>
              <a:ea typeface="Fira Code iScript" charset="0"/>
              <a:cs typeface="Fira Code iScript" charset="0"/>
            </a:endParaRPr>
          </a:p>
          <a:p>
            <a:pPr marL="0" indent="0">
              <a:lnSpc>
                <a:spcPct val="100000"/>
              </a:lnSpc>
              <a:spcBef>
                <a:spcPts val="0"/>
              </a:spcBef>
              <a:buNone/>
            </a:pPr>
            <a:r>
              <a:rPr lang="mr-IN" sz="1600" dirty="0">
                <a:solidFill>
                  <a:srgbClr val="1D58B1"/>
                </a:solidFill>
                <a:latin typeface="Fira Code iScript" charset="0"/>
                <a:ea typeface="Fira Code iScript" charset="0"/>
                <a:cs typeface="Fira Code iScript" charset="0"/>
              </a:rPr>
              <a:t>}</a:t>
            </a:r>
            <a:endParaRPr lang="en-US" sz="1600" dirty="0" smtClean="0">
              <a:solidFill>
                <a:prstClr val="black"/>
              </a:solidFill>
              <a:latin typeface="Fira Code iScript" charset="0"/>
              <a:ea typeface="Fira Code iScript" charset="0"/>
              <a:cs typeface="Fira Code iScript"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194</a:t>
            </a:fld>
            <a:endParaRPr lang="en-US" dirty="0"/>
          </a:p>
        </p:txBody>
      </p:sp>
    </p:spTree>
    <p:extLst>
      <p:ext uri="{BB962C8B-B14F-4D97-AF65-F5344CB8AC3E}">
        <p14:creationId xmlns:p14="http://schemas.microsoft.com/office/powerpoint/2010/main" val="358326459"/>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Labs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dirty="0" smtClean="0"/>
              <a:t>Lab 24: </a:t>
            </a:r>
            <a:r>
              <a:rPr lang="en-US" dirty="0"/>
              <a:t>HTTP </a:t>
            </a:r>
            <a:r>
              <a:rPr lang="en-US" dirty="0" smtClean="0"/>
              <a:t>PUT</a:t>
            </a:r>
          </a:p>
          <a:p>
            <a:r>
              <a:rPr lang="en-US" dirty="0"/>
              <a:t>Lab 25</a:t>
            </a:r>
            <a:r>
              <a:rPr lang="en-US" dirty="0" smtClean="0"/>
              <a:t>: Showing </a:t>
            </a:r>
            <a:r>
              <a:rPr lang="en-US" dirty="0"/>
              <a:t>a Loading Indicator (optional)</a:t>
            </a:r>
          </a:p>
          <a:p>
            <a:endParaRPr lang="en-US" dirty="0" smtClean="0"/>
          </a:p>
          <a:p>
            <a:endParaRPr lang="en-US"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195</a:t>
            </a:fld>
            <a:endParaRPr lang="en-US" dirty="0"/>
          </a:p>
        </p:txBody>
      </p:sp>
    </p:spTree>
    <p:extLst>
      <p:ext uri="{BB962C8B-B14F-4D97-AF65-F5344CB8AC3E}">
        <p14:creationId xmlns:p14="http://schemas.microsoft.com/office/powerpoint/2010/main" val="115796550"/>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Routing &amp; Navigation</a:t>
            </a:r>
            <a:endParaRPr lang="en-US" dirty="0"/>
          </a:p>
        </p:txBody>
      </p:sp>
      <p:sp>
        <p:nvSpPr>
          <p:cNvPr id="3" name="Text Placeholder 2"/>
          <p:cNvSpPr>
            <a:spLocks noGrp="1"/>
          </p:cNvSpPr>
          <p:nvPr>
            <p:ph type="body" idx="1"/>
          </p:nvPr>
        </p:nvSpPr>
        <p:spPr/>
        <p:txBody>
          <a:bodyPr/>
          <a:lstStyle/>
          <a:p>
            <a:r>
              <a:rPr lang="en-US" dirty="0" smtClean="0"/>
              <a:t>Angular</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72353"/>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196</a:t>
            </a:fld>
            <a:endParaRPr lang="en-US" dirty="0"/>
          </a:p>
        </p:txBody>
      </p:sp>
    </p:spTree>
    <p:extLst>
      <p:ext uri="{BB962C8B-B14F-4D97-AF65-F5344CB8AC3E}">
        <p14:creationId xmlns:p14="http://schemas.microsoft.com/office/powerpoint/2010/main" val="1191833655"/>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nip Same Side Corner Rectangle 4"/>
          <p:cNvSpPr/>
          <p:nvPr/>
        </p:nvSpPr>
        <p:spPr>
          <a:xfrm rot="16200000">
            <a:off x="635221" y="2717429"/>
            <a:ext cx="916931" cy="931361"/>
          </a:xfrm>
          <a:prstGeom prst="snip2Same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600" dirty="0" smtClean="0"/>
              <a:t>Router</a:t>
            </a:r>
            <a:endParaRPr lang="en-US" sz="1600" dirty="0"/>
          </a:p>
        </p:txBody>
      </p:sp>
      <p:sp>
        <p:nvSpPr>
          <p:cNvPr id="16" name="Rectangle 15"/>
          <p:cNvSpPr/>
          <p:nvPr/>
        </p:nvSpPr>
        <p:spPr>
          <a:xfrm>
            <a:off x="2176840" y="1713889"/>
            <a:ext cx="2421819" cy="2333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19" name="Rectangle 18"/>
          <p:cNvSpPr/>
          <p:nvPr/>
        </p:nvSpPr>
        <p:spPr>
          <a:xfrm>
            <a:off x="5468343" y="2756997"/>
            <a:ext cx="1164772" cy="9169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Service</a:t>
            </a:r>
            <a:endParaRPr lang="en-US" sz="1600" dirty="0"/>
          </a:p>
        </p:txBody>
      </p:sp>
      <p:sp>
        <p:nvSpPr>
          <p:cNvPr id="20" name="Rectangle 19"/>
          <p:cNvSpPr/>
          <p:nvPr/>
        </p:nvSpPr>
        <p:spPr>
          <a:xfrm>
            <a:off x="8795817" y="2756997"/>
            <a:ext cx="1164772" cy="9169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Web API</a:t>
            </a:r>
            <a:endParaRPr lang="en-US" sz="1600" dirty="0"/>
          </a:p>
        </p:txBody>
      </p:sp>
      <p:sp>
        <p:nvSpPr>
          <p:cNvPr id="21" name="Can 20"/>
          <p:cNvSpPr/>
          <p:nvPr/>
        </p:nvSpPr>
        <p:spPr>
          <a:xfrm>
            <a:off x="10685427" y="2735225"/>
            <a:ext cx="914400" cy="91693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DB</a:t>
            </a:r>
            <a:endParaRPr lang="en-US" dirty="0"/>
          </a:p>
        </p:txBody>
      </p:sp>
      <p:sp>
        <p:nvSpPr>
          <p:cNvPr id="22" name="TextBox 21"/>
          <p:cNvSpPr txBox="1"/>
          <p:nvPr/>
        </p:nvSpPr>
        <p:spPr>
          <a:xfrm>
            <a:off x="2669833" y="272534"/>
            <a:ext cx="2596244" cy="800219"/>
          </a:xfrm>
          <a:prstGeom prst="rect">
            <a:avLst/>
          </a:prstGeom>
          <a:noFill/>
        </p:spPr>
        <p:txBody>
          <a:bodyPr wrap="square" rtlCol="0">
            <a:spAutoFit/>
          </a:bodyPr>
          <a:lstStyle/>
          <a:p>
            <a:r>
              <a:rPr lang="en-US" dirty="0" smtClean="0"/>
              <a:t>CLIENT</a:t>
            </a:r>
          </a:p>
          <a:p>
            <a:pPr marL="285750" indent="-285750">
              <a:buFont typeface="Arial" charset="0"/>
              <a:buChar char="•"/>
            </a:pPr>
            <a:r>
              <a:rPr lang="en-US" sz="1400" dirty="0" smtClean="0">
                <a:solidFill>
                  <a:schemeClr val="bg1">
                    <a:lumMod val="65000"/>
                  </a:schemeClr>
                </a:solidFill>
              </a:rPr>
              <a:t>Front-end</a:t>
            </a:r>
          </a:p>
          <a:p>
            <a:pPr marL="285750" indent="-285750">
              <a:buFont typeface="Arial" charset="0"/>
              <a:buChar char="•"/>
            </a:pPr>
            <a:r>
              <a:rPr lang="en-US" sz="1400" dirty="0" smtClean="0">
                <a:solidFill>
                  <a:schemeClr val="bg1">
                    <a:lumMod val="65000"/>
                  </a:schemeClr>
                </a:solidFill>
              </a:rPr>
              <a:t>JavaScript in browser</a:t>
            </a:r>
            <a:endParaRPr lang="en-US" sz="1400" dirty="0">
              <a:solidFill>
                <a:schemeClr val="bg1">
                  <a:lumMod val="65000"/>
                </a:schemeClr>
              </a:solidFill>
            </a:endParaRPr>
          </a:p>
        </p:txBody>
      </p:sp>
      <p:sp>
        <p:nvSpPr>
          <p:cNvPr id="25" name="TextBox 24"/>
          <p:cNvSpPr txBox="1"/>
          <p:nvPr/>
        </p:nvSpPr>
        <p:spPr>
          <a:xfrm>
            <a:off x="8895049" y="272534"/>
            <a:ext cx="2596244" cy="800219"/>
          </a:xfrm>
          <a:prstGeom prst="rect">
            <a:avLst/>
          </a:prstGeom>
          <a:noFill/>
        </p:spPr>
        <p:txBody>
          <a:bodyPr wrap="square" rtlCol="0">
            <a:spAutoFit/>
          </a:bodyPr>
          <a:lstStyle/>
          <a:p>
            <a:r>
              <a:rPr lang="en-US" dirty="0" smtClean="0"/>
              <a:t>SERVER</a:t>
            </a:r>
          </a:p>
          <a:p>
            <a:pPr marL="285750" indent="-285750">
              <a:buFont typeface="Arial" charset="0"/>
              <a:buChar char="•"/>
            </a:pPr>
            <a:r>
              <a:rPr lang="en-US" sz="1400" dirty="0" smtClean="0">
                <a:solidFill>
                  <a:schemeClr val="bg1">
                    <a:lumMod val="65000"/>
                  </a:schemeClr>
                </a:solidFill>
              </a:rPr>
              <a:t>Back-end</a:t>
            </a:r>
          </a:p>
          <a:p>
            <a:pPr marL="285750" indent="-285750">
              <a:buFont typeface="Arial" charset="0"/>
              <a:buChar char="•"/>
            </a:pPr>
            <a:r>
              <a:rPr lang="en-US" sz="1400" dirty="0" smtClean="0">
                <a:solidFill>
                  <a:schemeClr val="bg1">
                    <a:lumMod val="65000"/>
                  </a:schemeClr>
                </a:solidFill>
              </a:rPr>
              <a:t>Web/Application server</a:t>
            </a:r>
            <a:endParaRPr lang="en-US" sz="1400" dirty="0">
              <a:solidFill>
                <a:schemeClr val="bg1">
                  <a:lumMod val="65000"/>
                </a:schemeClr>
              </a:solidFill>
            </a:endParaRPr>
          </a:p>
        </p:txBody>
      </p:sp>
      <p:cxnSp>
        <p:nvCxnSpPr>
          <p:cNvPr id="27" name="Straight Connector 26"/>
          <p:cNvCxnSpPr/>
          <p:nvPr/>
        </p:nvCxnSpPr>
        <p:spPr>
          <a:xfrm>
            <a:off x="7000244" y="32657"/>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8435903" y="280"/>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7160882" y="272534"/>
            <a:ext cx="2596244" cy="584775"/>
          </a:xfrm>
          <a:prstGeom prst="rect">
            <a:avLst/>
          </a:prstGeom>
          <a:noFill/>
        </p:spPr>
        <p:txBody>
          <a:bodyPr wrap="square" rtlCol="0">
            <a:spAutoFit/>
          </a:bodyPr>
          <a:lstStyle/>
          <a:p>
            <a:r>
              <a:rPr lang="en-US" dirty="0" smtClean="0"/>
              <a:t>NETWORK</a:t>
            </a:r>
          </a:p>
          <a:p>
            <a:r>
              <a:rPr lang="en-US" sz="1400" dirty="0" smtClean="0">
                <a:solidFill>
                  <a:schemeClr val="bg1">
                    <a:lumMod val="65000"/>
                  </a:schemeClr>
                </a:solidFill>
              </a:rPr>
              <a:t>(HTTP)</a:t>
            </a:r>
            <a:endParaRPr lang="en-US" sz="1400" dirty="0">
              <a:solidFill>
                <a:schemeClr val="bg1">
                  <a:lumMod val="65000"/>
                </a:schemeClr>
              </a:solidFill>
            </a:endParaRPr>
          </a:p>
        </p:txBody>
      </p:sp>
      <p:sp>
        <p:nvSpPr>
          <p:cNvPr id="33" name="Right Arrow 32"/>
          <p:cNvSpPr/>
          <p:nvPr/>
        </p:nvSpPr>
        <p:spPr>
          <a:xfrm rot="10800000">
            <a:off x="7094320" y="3193688"/>
            <a:ext cx="1051530" cy="412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Left Bracket 35"/>
          <p:cNvSpPr/>
          <p:nvPr/>
        </p:nvSpPr>
        <p:spPr>
          <a:xfrm rot="5400000">
            <a:off x="9338668" y="591279"/>
            <a:ext cx="65773" cy="1291195"/>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TextBox 37"/>
          <p:cNvSpPr txBox="1"/>
          <p:nvPr/>
        </p:nvSpPr>
        <p:spPr>
          <a:xfrm>
            <a:off x="9005561" y="1240765"/>
            <a:ext cx="737702" cy="1384995"/>
          </a:xfrm>
          <a:prstGeom prst="rect">
            <a:avLst/>
          </a:prstGeom>
          <a:noFill/>
        </p:spPr>
        <p:txBody>
          <a:bodyPr wrap="none" rtlCol="0">
            <a:spAutoFit/>
          </a:bodyPr>
          <a:lstStyle/>
          <a:p>
            <a:r>
              <a:rPr lang="en-US" sz="1400" dirty="0" smtClean="0">
                <a:solidFill>
                  <a:schemeClr val="bg1">
                    <a:lumMod val="50000"/>
                  </a:schemeClr>
                </a:solidFill>
              </a:rPr>
              <a:t>Java</a:t>
            </a:r>
          </a:p>
          <a:p>
            <a:r>
              <a:rPr lang="en-US" sz="1400" dirty="0" smtClean="0">
                <a:solidFill>
                  <a:schemeClr val="bg1">
                    <a:lumMod val="50000"/>
                  </a:schemeClr>
                </a:solidFill>
              </a:rPr>
              <a:t>.NET</a:t>
            </a:r>
          </a:p>
          <a:p>
            <a:r>
              <a:rPr lang="en-US" sz="1400" dirty="0" err="1" smtClean="0">
                <a:solidFill>
                  <a:schemeClr val="bg1">
                    <a:lumMod val="50000"/>
                  </a:schemeClr>
                </a:solidFill>
              </a:rPr>
              <a:t>Node.js</a:t>
            </a:r>
            <a:endParaRPr lang="en-US" sz="1400" dirty="0" smtClean="0">
              <a:solidFill>
                <a:schemeClr val="bg1">
                  <a:lumMod val="50000"/>
                </a:schemeClr>
              </a:solidFill>
            </a:endParaRPr>
          </a:p>
          <a:p>
            <a:r>
              <a:rPr lang="en-US" sz="1400" dirty="0" smtClean="0">
                <a:solidFill>
                  <a:schemeClr val="bg1">
                    <a:lumMod val="50000"/>
                  </a:schemeClr>
                </a:solidFill>
              </a:rPr>
              <a:t>Python</a:t>
            </a:r>
          </a:p>
          <a:p>
            <a:r>
              <a:rPr lang="en-US" sz="1400" dirty="0" smtClean="0">
                <a:solidFill>
                  <a:schemeClr val="bg1">
                    <a:lumMod val="50000"/>
                  </a:schemeClr>
                </a:solidFill>
              </a:rPr>
              <a:t>Go</a:t>
            </a:r>
          </a:p>
          <a:p>
            <a:r>
              <a:rPr lang="en-US" sz="1400" dirty="0" err="1" smtClean="0">
                <a:solidFill>
                  <a:schemeClr val="bg1">
                    <a:lumMod val="50000"/>
                  </a:schemeClr>
                </a:solidFill>
              </a:rPr>
              <a:t>Vert.x</a:t>
            </a:r>
            <a:endParaRPr lang="en-US" sz="1400" dirty="0">
              <a:solidFill>
                <a:schemeClr val="bg1">
                  <a:lumMod val="50000"/>
                </a:schemeClr>
              </a:solidFill>
            </a:endParaRPr>
          </a:p>
        </p:txBody>
      </p:sp>
      <p:sp>
        <p:nvSpPr>
          <p:cNvPr id="39" name="Left Bracket 38"/>
          <p:cNvSpPr/>
          <p:nvPr/>
        </p:nvSpPr>
        <p:spPr>
          <a:xfrm rot="5400000">
            <a:off x="11170596" y="591279"/>
            <a:ext cx="65773" cy="1291195"/>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p:cNvSpPr txBox="1"/>
          <p:nvPr/>
        </p:nvSpPr>
        <p:spPr>
          <a:xfrm>
            <a:off x="10837489" y="1240765"/>
            <a:ext cx="1010341" cy="1169551"/>
          </a:xfrm>
          <a:prstGeom prst="rect">
            <a:avLst/>
          </a:prstGeom>
          <a:noFill/>
        </p:spPr>
        <p:txBody>
          <a:bodyPr wrap="none" rtlCol="0">
            <a:spAutoFit/>
          </a:bodyPr>
          <a:lstStyle/>
          <a:p>
            <a:r>
              <a:rPr lang="en-US" sz="1400" dirty="0" smtClean="0">
                <a:solidFill>
                  <a:schemeClr val="bg1">
                    <a:lumMod val="50000"/>
                  </a:schemeClr>
                </a:solidFill>
              </a:rPr>
              <a:t>Oracle</a:t>
            </a:r>
          </a:p>
          <a:p>
            <a:r>
              <a:rPr lang="en-US" sz="1400" dirty="0" smtClean="0">
                <a:solidFill>
                  <a:schemeClr val="bg1">
                    <a:lumMod val="50000"/>
                  </a:schemeClr>
                </a:solidFill>
              </a:rPr>
              <a:t>MySQL</a:t>
            </a:r>
          </a:p>
          <a:p>
            <a:r>
              <a:rPr lang="en-US" sz="1400" dirty="0" smtClean="0">
                <a:solidFill>
                  <a:schemeClr val="bg1">
                    <a:lumMod val="50000"/>
                  </a:schemeClr>
                </a:solidFill>
              </a:rPr>
              <a:t>SQL Server</a:t>
            </a:r>
          </a:p>
          <a:p>
            <a:r>
              <a:rPr lang="en-US" sz="1400" dirty="0" smtClean="0">
                <a:solidFill>
                  <a:schemeClr val="bg1">
                    <a:lumMod val="50000"/>
                  </a:schemeClr>
                </a:solidFill>
              </a:rPr>
              <a:t>PostgreSQL</a:t>
            </a:r>
          </a:p>
          <a:p>
            <a:r>
              <a:rPr lang="en-US" sz="1400" dirty="0" smtClean="0">
                <a:solidFill>
                  <a:schemeClr val="bg1">
                    <a:lumMod val="50000"/>
                  </a:schemeClr>
                </a:solidFill>
              </a:rPr>
              <a:t>MongoDB</a:t>
            </a:r>
            <a:endParaRPr lang="en-US" sz="1400" dirty="0">
              <a:solidFill>
                <a:schemeClr val="bg1">
                  <a:lumMod val="50000"/>
                </a:schemeClr>
              </a:solidFill>
            </a:endParaRPr>
          </a:p>
        </p:txBody>
      </p:sp>
      <p:sp>
        <p:nvSpPr>
          <p:cNvPr id="41" name="Left Bracket 40"/>
          <p:cNvSpPr/>
          <p:nvPr/>
        </p:nvSpPr>
        <p:spPr>
          <a:xfrm rot="5400000">
            <a:off x="3559631" y="-1896959"/>
            <a:ext cx="45719" cy="6287726"/>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p:cNvSpPr txBox="1"/>
          <p:nvPr/>
        </p:nvSpPr>
        <p:spPr>
          <a:xfrm>
            <a:off x="2667126" y="1224044"/>
            <a:ext cx="3592384" cy="338554"/>
          </a:xfrm>
          <a:prstGeom prst="rect">
            <a:avLst/>
          </a:prstGeom>
          <a:noFill/>
        </p:spPr>
        <p:txBody>
          <a:bodyPr wrap="square" rtlCol="0">
            <a:spAutoFit/>
          </a:bodyPr>
          <a:lstStyle/>
          <a:p>
            <a:r>
              <a:rPr lang="en-US" sz="1600" dirty="0" smtClean="0">
                <a:solidFill>
                  <a:schemeClr val="bg1">
                    <a:lumMod val="50000"/>
                  </a:schemeClr>
                </a:solidFill>
              </a:rPr>
              <a:t>Angular</a:t>
            </a:r>
            <a:endParaRPr lang="en-US" sz="1600" dirty="0">
              <a:solidFill>
                <a:schemeClr val="bg1">
                  <a:lumMod val="50000"/>
                </a:schemeClr>
              </a:solidFill>
            </a:endParaRPr>
          </a:p>
        </p:txBody>
      </p:sp>
      <p:sp>
        <p:nvSpPr>
          <p:cNvPr id="43" name="Rectangle 42"/>
          <p:cNvSpPr/>
          <p:nvPr/>
        </p:nvSpPr>
        <p:spPr>
          <a:xfrm>
            <a:off x="2750678" y="2172355"/>
            <a:ext cx="1655511"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4" name="Rectangle 43"/>
          <p:cNvSpPr/>
          <p:nvPr/>
        </p:nvSpPr>
        <p:spPr>
          <a:xfrm>
            <a:off x="3042026" y="2726821"/>
            <a:ext cx="1249978" cy="7672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5" name="Rectangle 44"/>
          <p:cNvSpPr/>
          <p:nvPr/>
        </p:nvSpPr>
        <p:spPr>
          <a:xfrm>
            <a:off x="2254863" y="2172355"/>
            <a:ext cx="409456"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algn="ctr"/>
            <a:r>
              <a:rPr lang="en-US" sz="1600" dirty="0" smtClean="0"/>
              <a:t>Component</a:t>
            </a:r>
            <a:endParaRPr lang="en-US" sz="1600" dirty="0"/>
          </a:p>
        </p:txBody>
      </p:sp>
      <p:sp>
        <p:nvSpPr>
          <p:cNvPr id="47" name="Rectangle 46"/>
          <p:cNvSpPr/>
          <p:nvPr/>
        </p:nvSpPr>
        <p:spPr>
          <a:xfrm>
            <a:off x="4445921" y="43044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8" name="Rectangle 47"/>
          <p:cNvSpPr/>
          <p:nvPr/>
        </p:nvSpPr>
        <p:spPr>
          <a:xfrm>
            <a:off x="4598321" y="44568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9" name="Rectangle 48"/>
          <p:cNvSpPr/>
          <p:nvPr/>
        </p:nvSpPr>
        <p:spPr>
          <a:xfrm>
            <a:off x="4750721" y="46092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50" name="Right Arrow 49"/>
          <p:cNvSpPr/>
          <p:nvPr/>
        </p:nvSpPr>
        <p:spPr>
          <a:xfrm>
            <a:off x="7143438" y="2751812"/>
            <a:ext cx="1051530" cy="412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ight Arrow 50"/>
          <p:cNvSpPr/>
          <p:nvPr/>
        </p:nvSpPr>
        <p:spPr>
          <a:xfrm rot="10800000">
            <a:off x="4701603" y="3193687"/>
            <a:ext cx="678622"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ight Arrow 51"/>
          <p:cNvSpPr/>
          <p:nvPr/>
        </p:nvSpPr>
        <p:spPr>
          <a:xfrm>
            <a:off x="4750721" y="2751812"/>
            <a:ext cx="678622"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Connector 53"/>
          <p:cNvCxnSpPr>
            <a:stCxn id="47" idx="0"/>
          </p:cNvCxnSpPr>
          <p:nvPr/>
        </p:nvCxnSpPr>
        <p:spPr>
          <a:xfrm flipV="1">
            <a:off x="4994561" y="3041287"/>
            <a:ext cx="0" cy="1263160"/>
          </a:xfrm>
          <a:prstGeom prst="line">
            <a:avLst/>
          </a:prstGeom>
        </p:spPr>
        <p:style>
          <a:lnRef idx="1">
            <a:schemeClr val="accent1"/>
          </a:lnRef>
          <a:fillRef idx="0">
            <a:schemeClr val="accent1"/>
          </a:fillRef>
          <a:effectRef idx="0">
            <a:schemeClr val="accent1"/>
          </a:effectRef>
          <a:fontRef idx="minor">
            <a:schemeClr val="tx1"/>
          </a:fontRef>
        </p:style>
      </p:cxnSp>
      <p:sp>
        <p:nvSpPr>
          <p:cNvPr id="57" name="Folded Corner 56"/>
          <p:cNvSpPr/>
          <p:nvPr/>
        </p:nvSpPr>
        <p:spPr>
          <a:xfrm>
            <a:off x="2513952" y="45498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444313" y="4467450"/>
            <a:ext cx="1544462" cy="954107"/>
          </a:xfrm>
          <a:prstGeom prst="rect">
            <a:avLst/>
          </a:prstGeom>
          <a:noFill/>
        </p:spPr>
        <p:txBody>
          <a:bodyPr wrap="none" rtlCol="0">
            <a:spAutoFit/>
          </a:bodyPr>
          <a:lstStyle/>
          <a:p>
            <a:r>
              <a:rPr lang="is-IS" sz="1400" dirty="0" smtClean="0"/>
              <a:t>..</a:t>
            </a:r>
            <a:endParaRPr lang="en-US" sz="1400" dirty="0" smtClean="0"/>
          </a:p>
          <a:p>
            <a:r>
              <a:rPr lang="en-US" sz="1400" dirty="0" smtClean="0"/>
              <a:t>    &lt;router-outlet&gt;</a:t>
            </a:r>
          </a:p>
          <a:p>
            <a:r>
              <a:rPr lang="en-US" sz="1400" dirty="0" smtClean="0"/>
              <a:t>    &lt;/router-outlet&gt;</a:t>
            </a:r>
          </a:p>
          <a:p>
            <a:endParaRPr lang="en-US" sz="1400" dirty="0"/>
          </a:p>
        </p:txBody>
      </p:sp>
      <p:sp>
        <p:nvSpPr>
          <p:cNvPr id="59" name="Right Arrow 58"/>
          <p:cNvSpPr/>
          <p:nvPr/>
        </p:nvSpPr>
        <p:spPr>
          <a:xfrm rot="6964277">
            <a:off x="1442765" y="4029208"/>
            <a:ext cx="982381" cy="433459"/>
          </a:xfrm>
          <a:prstGeom prst="rightArrow">
            <a:avLst>
              <a:gd name="adj1" fmla="val 52819"/>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ight Arrow 59"/>
          <p:cNvSpPr/>
          <p:nvPr/>
        </p:nvSpPr>
        <p:spPr>
          <a:xfrm>
            <a:off x="1670514" y="2980537"/>
            <a:ext cx="437493"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Arrow 60"/>
          <p:cNvSpPr/>
          <p:nvPr/>
        </p:nvSpPr>
        <p:spPr>
          <a:xfrm rot="2328946">
            <a:off x="27148" y="2478914"/>
            <a:ext cx="1018416"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Route</a:t>
            </a:r>
            <a:endParaRPr lang="en-US" dirty="0"/>
          </a:p>
        </p:txBody>
      </p:sp>
      <p:sp>
        <p:nvSpPr>
          <p:cNvPr id="34" name="Right Arrow 33"/>
          <p:cNvSpPr/>
          <p:nvPr/>
        </p:nvSpPr>
        <p:spPr>
          <a:xfrm rot="19529997">
            <a:off x="-18115" y="3482210"/>
            <a:ext cx="1036257"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Route</a:t>
            </a:r>
            <a:endParaRPr lang="en-US" dirty="0"/>
          </a:p>
        </p:txBody>
      </p:sp>
      <p:sp>
        <p:nvSpPr>
          <p:cNvPr id="35" name="Folded Corner 34"/>
          <p:cNvSpPr/>
          <p:nvPr/>
        </p:nvSpPr>
        <p:spPr>
          <a:xfrm>
            <a:off x="520618" y="5656905"/>
            <a:ext cx="1575976" cy="628023"/>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713220" y="5576341"/>
            <a:ext cx="184731" cy="369332"/>
          </a:xfrm>
          <a:prstGeom prst="rect">
            <a:avLst/>
          </a:prstGeom>
          <a:noFill/>
        </p:spPr>
        <p:txBody>
          <a:bodyPr wrap="none" rtlCol="0">
            <a:spAutoFit/>
          </a:bodyPr>
          <a:lstStyle/>
          <a:p>
            <a:endParaRPr lang="en-US" dirty="0"/>
          </a:p>
        </p:txBody>
      </p:sp>
      <p:sp>
        <p:nvSpPr>
          <p:cNvPr id="56" name="Folded Corner 55"/>
          <p:cNvSpPr/>
          <p:nvPr/>
        </p:nvSpPr>
        <p:spPr>
          <a:xfrm>
            <a:off x="2382937" y="4355623"/>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olded Corner 61"/>
          <p:cNvSpPr/>
          <p:nvPr/>
        </p:nvSpPr>
        <p:spPr>
          <a:xfrm>
            <a:off x="2666352" y="47022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olded Corner 62"/>
          <p:cNvSpPr/>
          <p:nvPr/>
        </p:nvSpPr>
        <p:spPr>
          <a:xfrm>
            <a:off x="2818752" y="4854616"/>
            <a:ext cx="1314286" cy="1292026"/>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922203" y="4939733"/>
            <a:ext cx="1489624" cy="892552"/>
          </a:xfrm>
          <a:prstGeom prst="rect">
            <a:avLst/>
          </a:prstGeom>
          <a:noFill/>
        </p:spPr>
        <p:txBody>
          <a:bodyPr wrap="square" rtlCol="0">
            <a:spAutoFit/>
          </a:bodyPr>
          <a:lstStyle/>
          <a:p>
            <a:r>
              <a:rPr lang="en-US" sz="1600" dirty="0" smtClean="0"/>
              <a:t>Templates</a:t>
            </a:r>
          </a:p>
          <a:p>
            <a:r>
              <a:rPr lang="en-US" sz="1200" dirty="0" smtClean="0"/>
              <a:t>&lt;div&gt;</a:t>
            </a:r>
          </a:p>
          <a:p>
            <a:r>
              <a:rPr lang="en-US" sz="1200" i="1" dirty="0" smtClean="0"/>
              <a:t>  {{ dynamic}}</a:t>
            </a:r>
          </a:p>
          <a:p>
            <a:r>
              <a:rPr lang="en-US" sz="1200" dirty="0" smtClean="0"/>
              <a:t>&lt;/div&gt;</a:t>
            </a:r>
            <a:endParaRPr lang="en-US" sz="1200" dirty="0"/>
          </a:p>
        </p:txBody>
      </p:sp>
      <p:sp>
        <p:nvSpPr>
          <p:cNvPr id="4" name="TextBox 3"/>
          <p:cNvSpPr txBox="1"/>
          <p:nvPr/>
        </p:nvSpPr>
        <p:spPr>
          <a:xfrm>
            <a:off x="408139" y="5218351"/>
            <a:ext cx="1896478" cy="307777"/>
          </a:xfrm>
          <a:prstGeom prst="rect">
            <a:avLst/>
          </a:prstGeom>
          <a:noFill/>
          <a:ln>
            <a:solidFill>
              <a:schemeClr val="tx1"/>
            </a:solidFill>
          </a:ln>
        </p:spPr>
        <p:txBody>
          <a:bodyPr wrap="square" rtlCol="0">
            <a:spAutoFit/>
          </a:bodyPr>
          <a:lstStyle/>
          <a:p>
            <a:r>
              <a:rPr lang="en-US" sz="1400" dirty="0" err="1">
                <a:solidFill>
                  <a:schemeClr val="bg2">
                    <a:lumMod val="75000"/>
                  </a:schemeClr>
                </a:solidFill>
              </a:rPr>
              <a:t>a</a:t>
            </a:r>
            <a:r>
              <a:rPr lang="en-US" sz="1400" dirty="0" err="1" smtClean="0">
                <a:solidFill>
                  <a:schemeClr val="bg2">
                    <a:lumMod val="75000"/>
                  </a:schemeClr>
                </a:solidFill>
              </a:rPr>
              <a:t>pp.component.html</a:t>
            </a:r>
            <a:endParaRPr lang="en-US" sz="1400" dirty="0">
              <a:solidFill>
                <a:schemeClr val="bg2">
                  <a:lumMod val="75000"/>
                </a:schemeClr>
              </a:solidFill>
            </a:endParaRPr>
          </a:p>
        </p:txBody>
      </p:sp>
      <p:cxnSp>
        <p:nvCxnSpPr>
          <p:cNvPr id="7" name="Straight Arrow Connector 6"/>
          <p:cNvCxnSpPr>
            <a:stCxn id="63" idx="0"/>
          </p:cNvCxnSpPr>
          <p:nvPr/>
        </p:nvCxnSpPr>
        <p:spPr>
          <a:xfrm flipV="1">
            <a:off x="3475895" y="3147928"/>
            <a:ext cx="0" cy="1706688"/>
          </a:xfrm>
          <a:prstGeom prst="straightConnector1">
            <a:avLst/>
          </a:prstGeom>
          <a:ln w="539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2897951" y="2518348"/>
            <a:ext cx="24252" cy="2166374"/>
          </a:xfrm>
          <a:prstGeom prst="straightConnector1">
            <a:avLst/>
          </a:prstGeom>
          <a:ln w="53975"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4620070" y="5754980"/>
            <a:ext cx="5075364" cy="769441"/>
          </a:xfrm>
          <a:prstGeom prst="rect">
            <a:avLst/>
          </a:prstGeom>
        </p:spPr>
        <p:txBody>
          <a:bodyPr wrap="none">
            <a:spAutoFit/>
          </a:bodyPr>
          <a:lstStyle/>
          <a:p>
            <a:r>
              <a:rPr lang="en-US" sz="4400" dirty="0" smtClean="0"/>
              <a:t>Architecture Diagram</a:t>
            </a:r>
            <a:endParaRPr lang="en-US" sz="4400" dirty="0"/>
          </a:p>
        </p:txBody>
      </p:sp>
      <p:sp>
        <p:nvSpPr>
          <p:cNvPr id="46" name="TextBox 45"/>
          <p:cNvSpPr txBox="1"/>
          <p:nvPr/>
        </p:nvSpPr>
        <p:spPr>
          <a:xfrm>
            <a:off x="506031" y="5666861"/>
            <a:ext cx="1149995" cy="523220"/>
          </a:xfrm>
          <a:prstGeom prst="rect">
            <a:avLst/>
          </a:prstGeom>
          <a:noFill/>
        </p:spPr>
        <p:txBody>
          <a:bodyPr wrap="none" rtlCol="0">
            <a:spAutoFit/>
          </a:bodyPr>
          <a:lstStyle/>
          <a:p>
            <a:r>
              <a:rPr lang="en-US" sz="1400" dirty="0" smtClean="0"/>
              <a:t>&lt;app-root&gt;</a:t>
            </a:r>
          </a:p>
          <a:p>
            <a:r>
              <a:rPr lang="en-US" sz="1400" dirty="0" smtClean="0"/>
              <a:t> &lt;/app-root&gt;</a:t>
            </a:r>
          </a:p>
        </p:txBody>
      </p:sp>
      <p:sp>
        <p:nvSpPr>
          <p:cNvPr id="53" name="TextBox 52"/>
          <p:cNvSpPr txBox="1"/>
          <p:nvPr/>
        </p:nvSpPr>
        <p:spPr>
          <a:xfrm>
            <a:off x="506031" y="6279342"/>
            <a:ext cx="1279919" cy="307777"/>
          </a:xfrm>
          <a:prstGeom prst="rect">
            <a:avLst/>
          </a:prstGeom>
          <a:noFill/>
          <a:ln>
            <a:solidFill>
              <a:schemeClr val="tx1"/>
            </a:solidFill>
          </a:ln>
        </p:spPr>
        <p:txBody>
          <a:bodyPr wrap="square" rtlCol="0">
            <a:spAutoFit/>
          </a:bodyPr>
          <a:lstStyle/>
          <a:p>
            <a:r>
              <a:rPr lang="en-US" sz="1400" dirty="0" err="1">
                <a:solidFill>
                  <a:schemeClr val="bg2">
                    <a:lumMod val="75000"/>
                  </a:schemeClr>
                </a:solidFill>
              </a:rPr>
              <a:t>i</a:t>
            </a:r>
            <a:r>
              <a:rPr lang="en-US" sz="1400" dirty="0" err="1" smtClean="0">
                <a:solidFill>
                  <a:schemeClr val="bg2">
                    <a:lumMod val="75000"/>
                  </a:schemeClr>
                </a:solidFill>
              </a:rPr>
              <a:t>ndex.html</a:t>
            </a:r>
            <a:endParaRPr lang="en-US" sz="1400" dirty="0">
              <a:solidFill>
                <a:schemeClr val="bg2">
                  <a:lumMod val="75000"/>
                </a:schemeClr>
              </a:solidFill>
            </a:endParaRPr>
          </a:p>
        </p:txBody>
      </p:sp>
      <p:sp>
        <p:nvSpPr>
          <p:cNvPr id="55" name="Folded Corner 54"/>
          <p:cNvSpPr/>
          <p:nvPr/>
        </p:nvSpPr>
        <p:spPr>
          <a:xfrm>
            <a:off x="404317" y="4405229"/>
            <a:ext cx="1575976" cy="802035"/>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ight Arrow 64"/>
          <p:cNvSpPr/>
          <p:nvPr/>
        </p:nvSpPr>
        <p:spPr>
          <a:xfrm rot="5400000">
            <a:off x="1787737" y="5539451"/>
            <a:ext cx="437493"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p:cNvSpPr>
            <a:spLocks noGrp="1"/>
          </p:cNvSpPr>
          <p:nvPr>
            <p:ph type="sldNum" sz="quarter" idx="12"/>
          </p:nvPr>
        </p:nvSpPr>
        <p:spPr/>
        <p:txBody>
          <a:bodyPr/>
          <a:lstStyle/>
          <a:p>
            <a:fld id="{323DE9B6-CD69-2240-8AAD-0E79682D9385}" type="slidenum">
              <a:rPr lang="en-US" smtClean="0"/>
              <a:t>197</a:t>
            </a:fld>
            <a:endParaRPr lang="en-US" dirty="0"/>
          </a:p>
        </p:txBody>
      </p:sp>
    </p:spTree>
    <p:extLst>
      <p:ext uri="{BB962C8B-B14F-4D97-AF65-F5344CB8AC3E}">
        <p14:creationId xmlns:p14="http://schemas.microsoft.com/office/powerpoint/2010/main" val="1770054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nodePh="1">
                                  <p:stCondLst>
                                    <p:cond delay="0"/>
                                  </p:stCondLst>
                                  <p:endCondLst>
                                    <p:cond evt="begin" delay="0">
                                      <p:tn val="23"/>
                                    </p:cond>
                                  </p:end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2"/>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0"/>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0"/>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4"/>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61"/>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60"/>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59"/>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8"/>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35"/>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4"/>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46"/>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53"/>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55"/>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animBg="1"/>
      <p:bldP spid="19" grpId="0" animBg="1"/>
      <p:bldP spid="20" grpId="0" animBg="1"/>
      <p:bldP spid="21" grpId="0" animBg="1"/>
      <p:bldP spid="33" grpId="0" animBg="1"/>
      <p:bldP spid="36" grpId="0" animBg="1"/>
      <p:bldP spid="38" grpId="0"/>
      <p:bldP spid="39" grpId="0" animBg="1"/>
      <p:bldP spid="40" grpId="0"/>
      <p:bldP spid="41" grpId="0" animBg="1"/>
      <p:bldP spid="42" grpId="0"/>
      <p:bldP spid="43" grpId="0" animBg="1"/>
      <p:bldP spid="44" grpId="0" animBg="1"/>
      <p:bldP spid="45" grpId="0" animBg="1"/>
      <p:bldP spid="47" grpId="0" animBg="1"/>
      <p:bldP spid="48" grpId="0" animBg="1"/>
      <p:bldP spid="49" grpId="0" animBg="1"/>
      <p:bldP spid="50" grpId="0" animBg="1"/>
      <p:bldP spid="51" grpId="0" animBg="1"/>
      <p:bldP spid="52" grpId="0" animBg="1"/>
      <p:bldP spid="57" grpId="0" animBg="1"/>
      <p:bldP spid="58" grpId="0"/>
      <p:bldP spid="59" grpId="0" animBg="1"/>
      <p:bldP spid="60" grpId="0" animBg="1"/>
      <p:bldP spid="61" grpId="0" animBg="1"/>
      <p:bldP spid="34" grpId="0" animBg="1"/>
      <p:bldP spid="35" grpId="0" animBg="1"/>
      <p:bldP spid="3" grpId="0"/>
      <p:bldP spid="56" grpId="0" animBg="1"/>
      <p:bldP spid="62" grpId="0" animBg="1"/>
      <p:bldP spid="63" grpId="0" animBg="1"/>
      <p:bldP spid="2" grpId="0"/>
      <p:bldP spid="4" grpId="0" animBg="1"/>
      <p:bldP spid="46" grpId="0"/>
      <p:bldP spid="53" grpId="0" animBg="1"/>
      <p:bldP spid="55" grpId="0" animBg="1"/>
      <p:bldP spid="65" grpId="0" animBg="1"/>
    </p:bld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Router Overview</a:t>
            </a:r>
            <a:endParaRPr lang="en-US" dirty="0"/>
          </a:p>
        </p:txBody>
      </p:sp>
      <p:sp>
        <p:nvSpPr>
          <p:cNvPr id="3" name="Content Placeholder 2"/>
          <p:cNvSpPr>
            <a:spLocks noGrp="1"/>
          </p:cNvSpPr>
          <p:nvPr>
            <p:ph idx="1"/>
          </p:nvPr>
        </p:nvSpPr>
        <p:spPr/>
        <p:txBody>
          <a:bodyPr>
            <a:normAutofit fontScale="92500" lnSpcReduction="20000"/>
          </a:bodyPr>
          <a:lstStyle/>
          <a:p>
            <a:r>
              <a:rPr lang="en-US" dirty="0"/>
              <a:t>A</a:t>
            </a:r>
            <a:r>
              <a:rPr lang="en-US" dirty="0" smtClean="0"/>
              <a:t> router watches the browser’s </a:t>
            </a:r>
            <a:r>
              <a:rPr lang="en-US" dirty="0" err="1" smtClean="0"/>
              <a:t>url</a:t>
            </a:r>
            <a:r>
              <a:rPr lang="en-US" dirty="0" smtClean="0"/>
              <a:t> for changes and runs the corresponding code for that </a:t>
            </a:r>
            <a:r>
              <a:rPr lang="en-US" dirty="0" err="1" smtClean="0"/>
              <a:t>url</a:t>
            </a:r>
            <a:r>
              <a:rPr lang="en-US" dirty="0" smtClean="0"/>
              <a:t> (route).</a:t>
            </a:r>
          </a:p>
          <a:p>
            <a:r>
              <a:rPr lang="en-US" dirty="0" smtClean="0"/>
              <a:t>JavaScript applications commonly break the back button in the browser.  A router can fix this problem.</a:t>
            </a:r>
          </a:p>
          <a:p>
            <a:r>
              <a:rPr lang="en-US" dirty="0" smtClean="0"/>
              <a:t>Before HTML5 there was no way to write to the browser’s history via JavaScript</a:t>
            </a:r>
          </a:p>
          <a:p>
            <a:r>
              <a:rPr lang="en-US" dirty="0" smtClean="0"/>
              <a:t>The HTML5 history API (also know as </a:t>
            </a:r>
            <a:r>
              <a:rPr lang="en-US" dirty="0" err="1" smtClean="0"/>
              <a:t>pushState</a:t>
            </a:r>
            <a:r>
              <a:rPr lang="en-US" dirty="0" smtClean="0"/>
              <a:t>/</a:t>
            </a:r>
            <a:r>
              <a:rPr lang="en-US" dirty="0" err="1" smtClean="0"/>
              <a:t>replaceState</a:t>
            </a:r>
            <a:r>
              <a:rPr lang="en-US" dirty="0" smtClean="0"/>
              <a:t>) enables JavaScript code to add or modify history entries</a:t>
            </a:r>
          </a:p>
          <a:p>
            <a:r>
              <a:rPr lang="en-US" dirty="0" smtClean="0"/>
              <a:t>Before HTML5 history, JavaScript applications used </a:t>
            </a:r>
            <a:r>
              <a:rPr lang="en-US" dirty="0"/>
              <a:t>t</a:t>
            </a:r>
            <a:r>
              <a:rPr lang="en-US" dirty="0" smtClean="0"/>
              <a:t>he</a:t>
            </a:r>
            <a:r>
              <a:rPr lang="en-US" dirty="0"/>
              <a:t> </a:t>
            </a:r>
            <a:r>
              <a:rPr lang="en-US" b="1" dirty="0"/>
              <a:t>fragment</a:t>
            </a:r>
            <a:r>
              <a:rPr lang="en-US" dirty="0"/>
              <a:t> identifier introduced by a hash mark # </a:t>
            </a:r>
            <a:r>
              <a:rPr lang="en-US" dirty="0" smtClean="0"/>
              <a:t>and is </a:t>
            </a:r>
            <a:r>
              <a:rPr lang="en-US" dirty="0"/>
              <a:t>the optional last part of a </a:t>
            </a:r>
            <a:r>
              <a:rPr lang="en-US" b="1" dirty="0"/>
              <a:t>URL</a:t>
            </a:r>
            <a:r>
              <a:rPr lang="en-US" dirty="0"/>
              <a:t> for a document. It is typically used to identify a portion of that </a:t>
            </a:r>
            <a:r>
              <a:rPr lang="en-US" dirty="0" smtClean="0"/>
              <a:t>document (hyperlink bookmarks). </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198</a:t>
            </a:fld>
            <a:endParaRPr lang="en-US" dirty="0"/>
          </a:p>
        </p:txBody>
      </p:sp>
    </p:spTree>
    <p:extLst>
      <p:ext uri="{BB962C8B-B14F-4D97-AF65-F5344CB8AC3E}">
        <p14:creationId xmlns:p14="http://schemas.microsoft.com/office/powerpoint/2010/main" val="61283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1836400" cy="6858000"/>
          </a:xfrm>
          <a:prstGeom prst="rect">
            <a:avLst/>
          </a:prstGeom>
        </p:spPr>
      </p:pic>
      <p:sp>
        <p:nvSpPr>
          <p:cNvPr id="3" name="Slide Number Placeholder 2"/>
          <p:cNvSpPr>
            <a:spLocks noGrp="1"/>
          </p:cNvSpPr>
          <p:nvPr>
            <p:ph type="sldNum" sz="quarter" idx="12"/>
          </p:nvPr>
        </p:nvSpPr>
        <p:spPr/>
        <p:txBody>
          <a:bodyPr/>
          <a:lstStyle/>
          <a:p>
            <a:fld id="{323DE9B6-CD69-2240-8AAD-0E79682D9385}" type="slidenum">
              <a:rPr lang="en-US" smtClean="0"/>
              <a:t>199</a:t>
            </a:fld>
            <a:endParaRPr lang="en-US" dirty="0"/>
          </a:p>
        </p:txBody>
      </p:sp>
    </p:spTree>
    <p:extLst>
      <p:ext uri="{BB962C8B-B14F-4D97-AF65-F5344CB8AC3E}">
        <p14:creationId xmlns:p14="http://schemas.microsoft.com/office/powerpoint/2010/main" val="8517010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npm</a:t>
            </a:r>
            <a:r>
              <a:rPr lang="en-US" dirty="0" smtClean="0"/>
              <a:t> </a:t>
            </a:r>
            <a:r>
              <a:rPr lang="en-US" dirty="0" err="1" smtClean="0"/>
              <a:t>QuickStart</a:t>
            </a:r>
            <a:endParaRPr lang="en-US" dirty="0"/>
          </a:p>
        </p:txBody>
      </p:sp>
      <p:sp>
        <p:nvSpPr>
          <p:cNvPr id="3" name="Text Placeholder 2"/>
          <p:cNvSpPr>
            <a:spLocks noGrp="1"/>
          </p:cNvSpPr>
          <p:nvPr>
            <p:ph type="body" idx="1"/>
          </p:nvPr>
        </p:nvSpPr>
        <p:spPr/>
        <p:txBody>
          <a:bodyPr/>
          <a:lstStyle/>
          <a:p>
            <a:r>
              <a:rPr lang="en-US" dirty="0" err="1" smtClean="0"/>
              <a:t>Node.js</a:t>
            </a:r>
            <a:r>
              <a:rPr lang="en-US" dirty="0" smtClean="0"/>
              <a:t> package </a:t>
            </a:r>
            <a:r>
              <a:rPr lang="en-US" dirty="0"/>
              <a:t>m</a:t>
            </a:r>
            <a:r>
              <a:rPr lang="en-US" dirty="0" smtClean="0"/>
              <a:t>anager</a:t>
            </a:r>
            <a:endParaRPr lang="en-US" dirty="0"/>
          </a:p>
        </p:txBody>
      </p:sp>
      <p:pic>
        <p:nvPicPr>
          <p:cNvPr id="5" name="Picture 4"/>
          <p:cNvPicPr>
            <a:picLocks noChangeAspect="1"/>
          </p:cNvPicPr>
          <p:nvPr/>
        </p:nvPicPr>
        <p:blipFill>
          <a:blip r:embed="rId3"/>
          <a:stretch>
            <a:fillRect/>
          </a:stretch>
        </p:blipFill>
        <p:spPr>
          <a:xfrm>
            <a:off x="802749" y="1491064"/>
            <a:ext cx="5286902" cy="2056605"/>
          </a:xfrm>
          <a:prstGeom prst="rect">
            <a:avLst/>
          </a:prstGeom>
        </p:spPr>
      </p:pic>
      <p:sp>
        <p:nvSpPr>
          <p:cNvPr id="4" name="Slide Number Placeholder 3"/>
          <p:cNvSpPr>
            <a:spLocks noGrp="1"/>
          </p:cNvSpPr>
          <p:nvPr>
            <p:ph type="sldNum" sz="quarter" idx="12"/>
          </p:nvPr>
        </p:nvSpPr>
        <p:spPr/>
        <p:txBody>
          <a:bodyPr/>
          <a:lstStyle/>
          <a:p>
            <a:fld id="{323DE9B6-CD69-2240-8AAD-0E79682D9385}" type="slidenum">
              <a:rPr lang="en-US" smtClean="0"/>
              <a:t>2</a:t>
            </a:fld>
            <a:endParaRPr lang="en-US" dirty="0"/>
          </a:p>
        </p:txBody>
      </p:sp>
    </p:spTree>
    <p:extLst>
      <p:ext uri="{BB962C8B-B14F-4D97-AF65-F5344CB8AC3E}">
        <p14:creationId xmlns:p14="http://schemas.microsoft.com/office/powerpoint/2010/main" val="17044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Supported Scripts</a:t>
            </a:r>
            <a:endParaRPr lang="en-US" dirty="0"/>
          </a:p>
        </p:txBody>
      </p:sp>
      <p:sp>
        <p:nvSpPr>
          <p:cNvPr id="3" name="Content Placeholder 2"/>
          <p:cNvSpPr>
            <a:spLocks noGrp="1"/>
          </p:cNvSpPr>
          <p:nvPr>
            <p:ph idx="1"/>
          </p:nvPr>
        </p:nvSpPr>
        <p:spPr>
          <a:xfrm>
            <a:off x="838200" y="1825625"/>
            <a:ext cx="10515600" cy="4547467"/>
          </a:xfrm>
        </p:spPr>
        <p:txBody>
          <a:bodyPr>
            <a:normAutofit lnSpcReduction="10000"/>
          </a:bodyPr>
          <a:lstStyle/>
          <a:p>
            <a:pPr>
              <a:buFont typeface="Arial" charset="0"/>
              <a:buChar char="•"/>
            </a:pPr>
            <a:r>
              <a:rPr lang="en-US" sz="1800" dirty="0" err="1">
                <a:solidFill>
                  <a:srgbClr val="333333"/>
                </a:solidFill>
                <a:latin typeface="Calibri" charset="0"/>
                <a:ea typeface="Calibri" charset="0"/>
                <a:cs typeface="Calibri" charset="0"/>
              </a:rPr>
              <a:t>prepublish</a:t>
            </a:r>
            <a:r>
              <a:rPr lang="en-US" sz="1800" dirty="0">
                <a:solidFill>
                  <a:srgbClr val="333333"/>
                </a:solidFill>
                <a:latin typeface="Calibri" charset="0"/>
                <a:ea typeface="Calibri" charset="0"/>
                <a:cs typeface="Calibri" charset="0"/>
              </a:rPr>
              <a:t>: Run BEFORE the package is published. (Also run on local </a:t>
            </a:r>
            <a:r>
              <a:rPr lang="en-US" sz="1800" b="1" dirty="0" err="1">
                <a:solidFill>
                  <a:srgbClr val="333333"/>
                </a:solidFill>
                <a:latin typeface="Calibri" charset="0"/>
                <a:ea typeface="Calibri" charset="0"/>
                <a:cs typeface="Calibri" charset="0"/>
              </a:rPr>
              <a:t>npm</a:t>
            </a:r>
            <a:r>
              <a:rPr lang="en-US" sz="1800" b="1" dirty="0">
                <a:solidFill>
                  <a:srgbClr val="333333"/>
                </a:solidFill>
                <a:latin typeface="Calibri" charset="0"/>
                <a:ea typeface="Calibri" charset="0"/>
                <a:cs typeface="Calibri" charset="0"/>
              </a:rPr>
              <a:t> install </a:t>
            </a:r>
            <a:r>
              <a:rPr lang="en-US" sz="1800" dirty="0">
                <a:solidFill>
                  <a:srgbClr val="333333"/>
                </a:solidFill>
                <a:latin typeface="Calibri" charset="0"/>
                <a:ea typeface="Calibri" charset="0"/>
                <a:cs typeface="Calibri" charset="0"/>
              </a:rPr>
              <a:t>without any arguments.)</a:t>
            </a:r>
          </a:p>
          <a:p>
            <a:pPr>
              <a:buFont typeface="Arial" charset="0"/>
              <a:buChar char="•"/>
            </a:pPr>
            <a:r>
              <a:rPr lang="en-US" sz="1800" dirty="0">
                <a:solidFill>
                  <a:srgbClr val="333333"/>
                </a:solidFill>
                <a:latin typeface="Calibri" charset="0"/>
                <a:ea typeface="Calibri" charset="0"/>
                <a:cs typeface="Calibri" charset="0"/>
              </a:rPr>
              <a:t>publish, </a:t>
            </a:r>
            <a:r>
              <a:rPr lang="en-US" sz="1800" dirty="0" err="1">
                <a:solidFill>
                  <a:srgbClr val="333333"/>
                </a:solidFill>
                <a:latin typeface="Calibri" charset="0"/>
                <a:ea typeface="Calibri" charset="0"/>
                <a:cs typeface="Calibri" charset="0"/>
              </a:rPr>
              <a:t>postpublish</a:t>
            </a:r>
            <a:r>
              <a:rPr lang="en-US" sz="1800" dirty="0">
                <a:solidFill>
                  <a:srgbClr val="333333"/>
                </a:solidFill>
                <a:latin typeface="Calibri" charset="0"/>
                <a:ea typeface="Calibri" charset="0"/>
                <a:cs typeface="Calibri" charset="0"/>
              </a:rPr>
              <a:t>: Run AFTER the package is published.</a:t>
            </a:r>
          </a:p>
          <a:p>
            <a:pPr>
              <a:buFont typeface="Arial" charset="0"/>
              <a:buChar char="•"/>
            </a:pPr>
            <a:r>
              <a:rPr lang="en-US" sz="1800" dirty="0">
                <a:solidFill>
                  <a:srgbClr val="333333"/>
                </a:solidFill>
                <a:latin typeface="Calibri" charset="0"/>
                <a:ea typeface="Calibri" charset="0"/>
                <a:cs typeface="Calibri" charset="0"/>
              </a:rPr>
              <a:t>preinstall: Run BEFORE the package is installed</a:t>
            </a:r>
          </a:p>
          <a:p>
            <a:pPr>
              <a:buFont typeface="Arial" charset="0"/>
              <a:buChar char="•"/>
            </a:pPr>
            <a:r>
              <a:rPr lang="en-US" sz="1800" dirty="0">
                <a:solidFill>
                  <a:srgbClr val="333333"/>
                </a:solidFill>
                <a:latin typeface="Calibri" charset="0"/>
                <a:ea typeface="Calibri" charset="0"/>
                <a:cs typeface="Calibri" charset="0"/>
              </a:rPr>
              <a:t>install, </a:t>
            </a:r>
            <a:r>
              <a:rPr lang="en-US" sz="1800" dirty="0" err="1">
                <a:solidFill>
                  <a:srgbClr val="333333"/>
                </a:solidFill>
                <a:latin typeface="Calibri" charset="0"/>
                <a:ea typeface="Calibri" charset="0"/>
                <a:cs typeface="Calibri" charset="0"/>
              </a:rPr>
              <a:t>postinstall</a:t>
            </a:r>
            <a:r>
              <a:rPr lang="en-US" sz="1800" dirty="0">
                <a:solidFill>
                  <a:srgbClr val="333333"/>
                </a:solidFill>
                <a:latin typeface="Calibri" charset="0"/>
                <a:ea typeface="Calibri" charset="0"/>
                <a:cs typeface="Calibri" charset="0"/>
              </a:rPr>
              <a:t>: Run AFTER the package is installed.</a:t>
            </a:r>
          </a:p>
          <a:p>
            <a:pPr>
              <a:buFont typeface="Arial" charset="0"/>
              <a:buChar char="•"/>
            </a:pPr>
            <a:r>
              <a:rPr lang="en-US" sz="1800" dirty="0" err="1">
                <a:solidFill>
                  <a:srgbClr val="333333"/>
                </a:solidFill>
                <a:latin typeface="Calibri" charset="0"/>
                <a:ea typeface="Calibri" charset="0"/>
                <a:cs typeface="Calibri" charset="0"/>
              </a:rPr>
              <a:t>preuninstall</a:t>
            </a:r>
            <a:r>
              <a:rPr lang="en-US" sz="1800" dirty="0">
                <a:solidFill>
                  <a:srgbClr val="333333"/>
                </a:solidFill>
                <a:latin typeface="Calibri" charset="0"/>
                <a:ea typeface="Calibri" charset="0"/>
                <a:cs typeface="Calibri" charset="0"/>
              </a:rPr>
              <a:t>, uninstall: Run BEFORE the package is uninstalled.</a:t>
            </a:r>
          </a:p>
          <a:p>
            <a:pPr>
              <a:buFont typeface="Arial" charset="0"/>
              <a:buChar char="•"/>
            </a:pPr>
            <a:r>
              <a:rPr lang="en-US" sz="1800" dirty="0" err="1">
                <a:solidFill>
                  <a:srgbClr val="333333"/>
                </a:solidFill>
                <a:latin typeface="Calibri" charset="0"/>
                <a:ea typeface="Calibri" charset="0"/>
                <a:cs typeface="Calibri" charset="0"/>
              </a:rPr>
              <a:t>postuninstall</a:t>
            </a:r>
            <a:r>
              <a:rPr lang="en-US" sz="1800" dirty="0">
                <a:solidFill>
                  <a:srgbClr val="333333"/>
                </a:solidFill>
                <a:latin typeface="Calibri" charset="0"/>
                <a:ea typeface="Calibri" charset="0"/>
                <a:cs typeface="Calibri" charset="0"/>
              </a:rPr>
              <a:t>: Run AFTER the package is uninstalled.</a:t>
            </a:r>
          </a:p>
          <a:p>
            <a:pPr>
              <a:buFont typeface="Arial" charset="0"/>
              <a:buChar char="•"/>
            </a:pPr>
            <a:r>
              <a:rPr lang="en-US" sz="1800" dirty="0" err="1">
                <a:solidFill>
                  <a:srgbClr val="333333"/>
                </a:solidFill>
                <a:latin typeface="Calibri" charset="0"/>
                <a:ea typeface="Calibri" charset="0"/>
                <a:cs typeface="Calibri" charset="0"/>
              </a:rPr>
              <a:t>preversion</a:t>
            </a:r>
            <a:r>
              <a:rPr lang="en-US" sz="1800" dirty="0">
                <a:solidFill>
                  <a:srgbClr val="333333"/>
                </a:solidFill>
                <a:latin typeface="Calibri" charset="0"/>
                <a:ea typeface="Calibri" charset="0"/>
                <a:cs typeface="Calibri" charset="0"/>
              </a:rPr>
              <a:t>, version: Run BEFORE bump the package version.</a:t>
            </a:r>
          </a:p>
          <a:p>
            <a:pPr>
              <a:buFont typeface="Arial" charset="0"/>
              <a:buChar char="•"/>
            </a:pPr>
            <a:r>
              <a:rPr lang="en-US" sz="1800" dirty="0" err="1">
                <a:solidFill>
                  <a:srgbClr val="333333"/>
                </a:solidFill>
                <a:latin typeface="Calibri" charset="0"/>
                <a:ea typeface="Calibri" charset="0"/>
                <a:cs typeface="Calibri" charset="0"/>
              </a:rPr>
              <a:t>postversion</a:t>
            </a:r>
            <a:r>
              <a:rPr lang="en-US" sz="1800" dirty="0">
                <a:solidFill>
                  <a:srgbClr val="333333"/>
                </a:solidFill>
                <a:latin typeface="Calibri" charset="0"/>
                <a:ea typeface="Calibri" charset="0"/>
                <a:cs typeface="Calibri" charset="0"/>
              </a:rPr>
              <a:t>: Run AFTER bump the package version.</a:t>
            </a:r>
          </a:p>
          <a:p>
            <a:pPr>
              <a:buFont typeface="Arial" charset="0"/>
              <a:buChar char="•"/>
            </a:pPr>
            <a:r>
              <a:rPr lang="en-US" sz="1800" dirty="0">
                <a:solidFill>
                  <a:srgbClr val="333333"/>
                </a:solidFill>
                <a:latin typeface="Calibri" charset="0"/>
                <a:ea typeface="Calibri" charset="0"/>
                <a:cs typeface="Calibri" charset="0"/>
              </a:rPr>
              <a:t>pretest, test, posttest: Run by the </a:t>
            </a:r>
            <a:r>
              <a:rPr lang="en-US" sz="1800" b="1" dirty="0" err="1">
                <a:solidFill>
                  <a:srgbClr val="333333"/>
                </a:solidFill>
                <a:latin typeface="Calibri" charset="0"/>
                <a:ea typeface="Calibri" charset="0"/>
                <a:cs typeface="Calibri" charset="0"/>
              </a:rPr>
              <a:t>npm</a:t>
            </a:r>
            <a:r>
              <a:rPr lang="en-US" sz="1800" b="1" dirty="0">
                <a:solidFill>
                  <a:srgbClr val="333333"/>
                </a:solidFill>
                <a:latin typeface="Calibri" charset="0"/>
                <a:ea typeface="Calibri" charset="0"/>
                <a:cs typeface="Calibri" charset="0"/>
              </a:rPr>
              <a:t> te</a:t>
            </a:r>
            <a:r>
              <a:rPr lang="en-US" sz="1800" dirty="0">
                <a:solidFill>
                  <a:srgbClr val="333333"/>
                </a:solidFill>
                <a:latin typeface="Calibri" charset="0"/>
                <a:ea typeface="Calibri" charset="0"/>
                <a:cs typeface="Calibri" charset="0"/>
              </a:rPr>
              <a:t>st command.</a:t>
            </a:r>
          </a:p>
          <a:p>
            <a:pPr>
              <a:buFont typeface="Arial" charset="0"/>
              <a:buChar char="•"/>
            </a:pPr>
            <a:r>
              <a:rPr lang="en-US" sz="1800" dirty="0" err="1">
                <a:solidFill>
                  <a:srgbClr val="333333"/>
                </a:solidFill>
                <a:latin typeface="Calibri" charset="0"/>
                <a:ea typeface="Calibri" charset="0"/>
                <a:cs typeface="Calibri" charset="0"/>
              </a:rPr>
              <a:t>prestop</a:t>
            </a:r>
            <a:r>
              <a:rPr lang="en-US" sz="1800" dirty="0">
                <a:solidFill>
                  <a:srgbClr val="333333"/>
                </a:solidFill>
                <a:latin typeface="Calibri" charset="0"/>
                <a:ea typeface="Calibri" charset="0"/>
                <a:cs typeface="Calibri" charset="0"/>
              </a:rPr>
              <a:t>, stop, </a:t>
            </a:r>
            <a:r>
              <a:rPr lang="en-US" sz="1800" dirty="0" err="1">
                <a:solidFill>
                  <a:srgbClr val="333333"/>
                </a:solidFill>
                <a:latin typeface="Calibri" charset="0"/>
                <a:ea typeface="Calibri" charset="0"/>
                <a:cs typeface="Calibri" charset="0"/>
              </a:rPr>
              <a:t>poststop</a:t>
            </a:r>
            <a:r>
              <a:rPr lang="en-US" sz="1800" dirty="0">
                <a:solidFill>
                  <a:srgbClr val="333333"/>
                </a:solidFill>
                <a:latin typeface="Calibri" charset="0"/>
                <a:ea typeface="Calibri" charset="0"/>
                <a:cs typeface="Calibri" charset="0"/>
              </a:rPr>
              <a:t>: Run by the </a:t>
            </a:r>
            <a:r>
              <a:rPr lang="en-US" sz="1800" b="1" dirty="0" err="1">
                <a:solidFill>
                  <a:srgbClr val="333333"/>
                </a:solidFill>
                <a:latin typeface="Calibri" charset="0"/>
                <a:ea typeface="Calibri" charset="0"/>
                <a:cs typeface="Calibri" charset="0"/>
              </a:rPr>
              <a:t>npm</a:t>
            </a:r>
            <a:r>
              <a:rPr lang="en-US" sz="1800" b="1" dirty="0">
                <a:solidFill>
                  <a:srgbClr val="333333"/>
                </a:solidFill>
                <a:latin typeface="Calibri" charset="0"/>
                <a:ea typeface="Calibri" charset="0"/>
                <a:cs typeface="Calibri" charset="0"/>
              </a:rPr>
              <a:t> stop</a:t>
            </a:r>
            <a:r>
              <a:rPr lang="en-US" sz="1800" dirty="0">
                <a:solidFill>
                  <a:srgbClr val="333333"/>
                </a:solidFill>
                <a:latin typeface="Calibri" charset="0"/>
                <a:ea typeface="Calibri" charset="0"/>
                <a:cs typeface="Calibri" charset="0"/>
              </a:rPr>
              <a:t> command.</a:t>
            </a:r>
          </a:p>
          <a:p>
            <a:pPr>
              <a:buFont typeface="Arial" charset="0"/>
              <a:buChar char="•"/>
            </a:pPr>
            <a:r>
              <a:rPr lang="en-US" sz="1800" dirty="0">
                <a:solidFill>
                  <a:srgbClr val="333333"/>
                </a:solidFill>
                <a:latin typeface="Calibri" charset="0"/>
                <a:ea typeface="Calibri" charset="0"/>
                <a:cs typeface="Calibri" charset="0"/>
              </a:rPr>
              <a:t>prestart, start, </a:t>
            </a:r>
            <a:r>
              <a:rPr lang="en-US" sz="1800" dirty="0" err="1">
                <a:solidFill>
                  <a:srgbClr val="333333"/>
                </a:solidFill>
                <a:latin typeface="Calibri" charset="0"/>
                <a:ea typeface="Calibri" charset="0"/>
                <a:cs typeface="Calibri" charset="0"/>
              </a:rPr>
              <a:t>poststart</a:t>
            </a:r>
            <a:r>
              <a:rPr lang="en-US" sz="1800" dirty="0">
                <a:solidFill>
                  <a:srgbClr val="333333"/>
                </a:solidFill>
                <a:latin typeface="Calibri" charset="0"/>
                <a:ea typeface="Calibri" charset="0"/>
                <a:cs typeface="Calibri" charset="0"/>
              </a:rPr>
              <a:t>: Run by the </a:t>
            </a:r>
            <a:r>
              <a:rPr lang="en-US" sz="1800" b="1" dirty="0" err="1">
                <a:solidFill>
                  <a:srgbClr val="333333"/>
                </a:solidFill>
                <a:latin typeface="Calibri" charset="0"/>
                <a:ea typeface="Calibri" charset="0"/>
                <a:cs typeface="Calibri" charset="0"/>
              </a:rPr>
              <a:t>npm</a:t>
            </a:r>
            <a:r>
              <a:rPr lang="en-US" sz="1800" b="1" dirty="0">
                <a:solidFill>
                  <a:srgbClr val="333333"/>
                </a:solidFill>
                <a:latin typeface="Calibri" charset="0"/>
                <a:ea typeface="Calibri" charset="0"/>
                <a:cs typeface="Calibri" charset="0"/>
              </a:rPr>
              <a:t> start</a:t>
            </a:r>
            <a:r>
              <a:rPr lang="en-US" sz="1800" dirty="0">
                <a:solidFill>
                  <a:srgbClr val="333333"/>
                </a:solidFill>
                <a:latin typeface="Calibri" charset="0"/>
                <a:ea typeface="Calibri" charset="0"/>
                <a:cs typeface="Calibri" charset="0"/>
              </a:rPr>
              <a:t> command.</a:t>
            </a:r>
          </a:p>
          <a:p>
            <a:pPr>
              <a:buFont typeface="Arial" charset="0"/>
              <a:buChar char="•"/>
            </a:pPr>
            <a:r>
              <a:rPr lang="en-US" sz="1800" dirty="0" err="1">
                <a:solidFill>
                  <a:srgbClr val="333333"/>
                </a:solidFill>
                <a:latin typeface="Calibri" charset="0"/>
                <a:ea typeface="Calibri" charset="0"/>
                <a:cs typeface="Calibri" charset="0"/>
              </a:rPr>
              <a:t>prerestart</a:t>
            </a:r>
            <a:r>
              <a:rPr lang="en-US" sz="1800" dirty="0">
                <a:solidFill>
                  <a:srgbClr val="333333"/>
                </a:solidFill>
                <a:latin typeface="Calibri" charset="0"/>
                <a:ea typeface="Calibri" charset="0"/>
                <a:cs typeface="Calibri" charset="0"/>
              </a:rPr>
              <a:t>, restart, </a:t>
            </a:r>
            <a:r>
              <a:rPr lang="en-US" sz="1800" dirty="0" err="1">
                <a:solidFill>
                  <a:srgbClr val="333333"/>
                </a:solidFill>
                <a:latin typeface="Calibri" charset="0"/>
                <a:ea typeface="Calibri" charset="0"/>
                <a:cs typeface="Calibri" charset="0"/>
              </a:rPr>
              <a:t>postrestart</a:t>
            </a:r>
            <a:r>
              <a:rPr lang="en-US" sz="1800" dirty="0">
                <a:solidFill>
                  <a:srgbClr val="333333"/>
                </a:solidFill>
                <a:latin typeface="Calibri" charset="0"/>
                <a:ea typeface="Calibri" charset="0"/>
                <a:cs typeface="Calibri" charset="0"/>
              </a:rPr>
              <a:t>: Run by the </a:t>
            </a:r>
            <a:r>
              <a:rPr lang="en-US" sz="1800" b="1" dirty="0" err="1">
                <a:solidFill>
                  <a:srgbClr val="333333"/>
                </a:solidFill>
                <a:latin typeface="Calibri" charset="0"/>
                <a:ea typeface="Calibri" charset="0"/>
                <a:cs typeface="Calibri" charset="0"/>
              </a:rPr>
              <a:t>npm</a:t>
            </a:r>
            <a:r>
              <a:rPr lang="en-US" sz="1800" b="1" dirty="0">
                <a:solidFill>
                  <a:srgbClr val="333333"/>
                </a:solidFill>
                <a:latin typeface="Calibri" charset="0"/>
                <a:ea typeface="Calibri" charset="0"/>
                <a:cs typeface="Calibri" charset="0"/>
              </a:rPr>
              <a:t> restart</a:t>
            </a:r>
            <a:r>
              <a:rPr lang="en-US" sz="1800" dirty="0">
                <a:solidFill>
                  <a:srgbClr val="333333"/>
                </a:solidFill>
                <a:latin typeface="Calibri" charset="0"/>
                <a:ea typeface="Calibri" charset="0"/>
                <a:cs typeface="Calibri" charset="0"/>
              </a:rPr>
              <a:t> command. </a:t>
            </a:r>
          </a:p>
          <a:p>
            <a:pPr lvl="1">
              <a:buFont typeface="Arial" charset="0"/>
              <a:buChar char="•"/>
            </a:pPr>
            <a:r>
              <a:rPr lang="en-US" sz="1400" dirty="0">
                <a:solidFill>
                  <a:srgbClr val="333333"/>
                </a:solidFill>
                <a:latin typeface="Calibri" charset="0"/>
                <a:ea typeface="Calibri" charset="0"/>
                <a:cs typeface="Calibri" charset="0"/>
              </a:rPr>
              <a:t>Note: </a:t>
            </a:r>
            <a:r>
              <a:rPr lang="en-US" sz="1400" dirty="0" err="1">
                <a:solidFill>
                  <a:srgbClr val="333333"/>
                </a:solidFill>
                <a:latin typeface="Calibri" charset="0"/>
                <a:ea typeface="Calibri" charset="0"/>
                <a:cs typeface="Calibri" charset="0"/>
              </a:rPr>
              <a:t>npm</a:t>
            </a:r>
            <a:r>
              <a:rPr lang="en-US" sz="1400" dirty="0">
                <a:solidFill>
                  <a:srgbClr val="333333"/>
                </a:solidFill>
                <a:latin typeface="Calibri" charset="0"/>
                <a:ea typeface="Calibri" charset="0"/>
                <a:cs typeface="Calibri" charset="0"/>
              </a:rPr>
              <a:t> restart will run the stop and start scripts if no restart script is provided.</a:t>
            </a:r>
          </a:p>
          <a:p>
            <a:pPr marL="0" indent="0">
              <a:lnSpc>
                <a:spcPct val="100000"/>
              </a:lnSpc>
              <a:spcBef>
                <a:spcPts val="0"/>
              </a:spcBef>
              <a:buNone/>
            </a:pPr>
            <a:endParaRPr lang="en-US" sz="1800" dirty="0">
              <a:solidFill>
                <a:schemeClr val="tx1">
                  <a:lumMod val="65000"/>
                  <a:lumOff val="35000"/>
                </a:schemeClr>
              </a:solidFill>
              <a:latin typeface="Roboto Mono" charset="0"/>
              <a:ea typeface="Roboto Mono" charset="0"/>
              <a:cs typeface="Roboto Mono" charset="0"/>
            </a:endParaRPr>
          </a:p>
          <a:p>
            <a:pPr marL="0" indent="0">
              <a:lnSpc>
                <a:spcPct val="100000"/>
              </a:lnSpc>
              <a:spcBef>
                <a:spcPts val="0"/>
              </a:spcBef>
              <a:buNone/>
            </a:pPr>
            <a:endParaRPr lang="en-US" dirty="0" smtClean="0"/>
          </a:p>
          <a:p>
            <a:pPr marL="0" indent="0">
              <a:lnSpc>
                <a:spcPct val="100000"/>
              </a:lnSpc>
              <a:spcBef>
                <a:spcPts val="0"/>
              </a:spcBef>
              <a:buNone/>
            </a:pP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20</a:t>
            </a:fld>
            <a:endParaRPr lang="en-US" dirty="0"/>
          </a:p>
        </p:txBody>
      </p:sp>
    </p:spTree>
    <p:extLst>
      <p:ext uri="{BB962C8B-B14F-4D97-AF65-F5344CB8AC3E}">
        <p14:creationId xmlns:p14="http://schemas.microsoft.com/office/powerpoint/2010/main" val="1880301752"/>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 Router</a:t>
            </a:r>
            <a:br>
              <a:rPr lang="en-US" dirty="0" smtClean="0"/>
            </a:br>
            <a:r>
              <a:rPr lang="en-US" sz="3200" dirty="0" smtClean="0">
                <a:solidFill>
                  <a:schemeClr val="accent1">
                    <a:lumMod val="75000"/>
                  </a:schemeClr>
                </a:solidFill>
              </a:rPr>
              <a:t>Angular</a:t>
            </a:r>
            <a:endParaRPr lang="en-US" sz="3200" dirty="0">
              <a:solidFill>
                <a:schemeClr val="accent1">
                  <a:lumMod val="75000"/>
                </a:schemeClr>
              </a:solidFill>
            </a:endParaRPr>
          </a:p>
        </p:txBody>
      </p:sp>
      <p:sp>
        <p:nvSpPr>
          <p:cNvPr id="3" name="Content Placeholder 2"/>
          <p:cNvSpPr>
            <a:spLocks noGrp="1"/>
          </p:cNvSpPr>
          <p:nvPr>
            <p:ph idx="1"/>
          </p:nvPr>
        </p:nvSpPr>
        <p:spPr/>
        <p:txBody>
          <a:bodyPr/>
          <a:lstStyle/>
          <a:p>
            <a:r>
              <a:rPr lang="en-US" dirty="0" smtClean="0"/>
              <a:t>Navigates you through components and their corresponding client-side views without a page reload</a:t>
            </a:r>
          </a:p>
          <a:p>
            <a:r>
              <a:rPr lang="en-US" dirty="0" smtClean="0"/>
              <a:t>Bind the router to links on a page and it navigates to the appropriate application view when they are clicked</a:t>
            </a:r>
          </a:p>
          <a:p>
            <a:r>
              <a:rPr lang="en-US" dirty="0" smtClean="0"/>
              <a:t>Also can </a:t>
            </a:r>
            <a:r>
              <a:rPr lang="en-US" dirty="0"/>
              <a:t>navigate imperatively when the user clicks a button, selects from a drop box, or in response to some </a:t>
            </a:r>
            <a:r>
              <a:rPr lang="en-US" dirty="0" smtClean="0"/>
              <a:t>other stimulus</a:t>
            </a:r>
          </a:p>
          <a:p>
            <a:r>
              <a:rPr lang="en-US" dirty="0" smtClean="0"/>
              <a:t>Logs activity in the browser’s history journal so the back and forward buttons work as expected</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200</a:t>
            </a:fld>
            <a:endParaRPr lang="en-US" dirty="0"/>
          </a:p>
        </p:txBody>
      </p:sp>
    </p:spTree>
    <p:extLst>
      <p:ext uri="{BB962C8B-B14F-4D97-AF65-F5344CB8AC3E}">
        <p14:creationId xmlns:p14="http://schemas.microsoft.com/office/powerpoint/2010/main" val="55824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77800" y="0"/>
            <a:ext cx="11836400" cy="6858000"/>
          </a:xfrm>
          <a:prstGeom prst="rect">
            <a:avLst/>
          </a:prstGeom>
        </p:spPr>
      </p:pic>
      <p:sp>
        <p:nvSpPr>
          <p:cNvPr id="3" name="Slide Number Placeholder 2"/>
          <p:cNvSpPr>
            <a:spLocks noGrp="1"/>
          </p:cNvSpPr>
          <p:nvPr>
            <p:ph type="sldNum" sz="quarter" idx="12"/>
          </p:nvPr>
        </p:nvSpPr>
        <p:spPr/>
        <p:txBody>
          <a:bodyPr/>
          <a:lstStyle/>
          <a:p>
            <a:fld id="{323DE9B6-CD69-2240-8AAD-0E79682D9385}" type="slidenum">
              <a:rPr lang="en-US" smtClean="0"/>
              <a:t>201</a:t>
            </a:fld>
            <a:endParaRPr lang="en-US" dirty="0"/>
          </a:p>
        </p:txBody>
      </p:sp>
    </p:spTree>
    <p:extLst>
      <p:ext uri="{BB962C8B-B14F-4D97-AF65-F5344CB8AC3E}">
        <p14:creationId xmlns:p14="http://schemas.microsoft.com/office/powerpoint/2010/main" val="1443945786"/>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Routing Summary</a:t>
            </a:r>
            <a:endParaRPr lang="en-US" dirty="0"/>
          </a:p>
        </p:txBody>
      </p:sp>
      <p:sp>
        <p:nvSpPr>
          <p:cNvPr id="3" name="Content Placeholder 2"/>
          <p:cNvSpPr>
            <a:spLocks noGrp="1"/>
          </p:cNvSpPr>
          <p:nvPr>
            <p:ph idx="1"/>
          </p:nvPr>
        </p:nvSpPr>
        <p:spPr/>
        <p:txBody>
          <a:bodyPr/>
          <a:lstStyle/>
          <a:p>
            <a:r>
              <a:rPr lang="en-US" dirty="0"/>
              <a:t>The application is provided with a configured router. </a:t>
            </a:r>
            <a:endParaRPr lang="en-US" dirty="0" smtClean="0"/>
          </a:p>
          <a:p>
            <a:r>
              <a:rPr lang="en-US" dirty="0" smtClean="0"/>
              <a:t>The </a:t>
            </a:r>
            <a:r>
              <a:rPr lang="en-US" dirty="0"/>
              <a:t>component has a </a:t>
            </a:r>
            <a:r>
              <a:rPr lang="en-US" dirty="0" err="1"/>
              <a:t>RouterOutlet</a:t>
            </a:r>
            <a:r>
              <a:rPr lang="en-US" dirty="0"/>
              <a:t> where it can display views produced by the router. </a:t>
            </a:r>
            <a:endParaRPr lang="en-US" dirty="0" smtClean="0"/>
          </a:p>
          <a:p>
            <a:r>
              <a:rPr lang="en-US" dirty="0" smtClean="0"/>
              <a:t>It </a:t>
            </a:r>
            <a:r>
              <a:rPr lang="en-US" dirty="0"/>
              <a:t>has </a:t>
            </a:r>
            <a:r>
              <a:rPr lang="en-US" dirty="0" err="1"/>
              <a:t>RouterLinks</a:t>
            </a:r>
            <a:r>
              <a:rPr lang="en-US" dirty="0"/>
              <a:t> that users can click to navigate via the router.</a:t>
            </a:r>
          </a:p>
        </p:txBody>
      </p:sp>
      <p:sp>
        <p:nvSpPr>
          <p:cNvPr id="4" name="Slide Number Placeholder 3"/>
          <p:cNvSpPr>
            <a:spLocks noGrp="1"/>
          </p:cNvSpPr>
          <p:nvPr>
            <p:ph type="sldNum" sz="quarter" idx="12"/>
          </p:nvPr>
        </p:nvSpPr>
        <p:spPr/>
        <p:txBody>
          <a:bodyPr/>
          <a:lstStyle/>
          <a:p>
            <a:fld id="{E5454087-695C-AC43-AA7F-3C3895E55714}" type="slidenum">
              <a:rPr lang="en-US" smtClean="0"/>
              <a:t>202</a:t>
            </a:fld>
            <a:endParaRPr lang="en-US" dirty="0"/>
          </a:p>
        </p:txBody>
      </p:sp>
    </p:spTree>
    <p:extLst>
      <p:ext uri="{BB962C8B-B14F-4D97-AF65-F5344CB8AC3E}">
        <p14:creationId xmlns:p14="http://schemas.microsoft.com/office/powerpoint/2010/main" val="2094640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8"/>
            <a:ext cx="10515600" cy="1065088"/>
          </a:xfrm>
        </p:spPr>
        <p:txBody>
          <a:bodyPr/>
          <a:lstStyle/>
          <a:p>
            <a:r>
              <a:rPr lang="en-US" dirty="0" smtClean="0"/>
              <a:t>Router Configuration</a:t>
            </a:r>
            <a:endParaRPr lang="en-US" dirty="0"/>
          </a:p>
        </p:txBody>
      </p:sp>
      <p:sp>
        <p:nvSpPr>
          <p:cNvPr id="3" name="Content Placeholder 2"/>
          <p:cNvSpPr>
            <a:spLocks noGrp="1"/>
          </p:cNvSpPr>
          <p:nvPr>
            <p:ph idx="1"/>
          </p:nvPr>
        </p:nvSpPr>
        <p:spPr>
          <a:xfrm>
            <a:off x="838200" y="1641231"/>
            <a:ext cx="10515600" cy="4535732"/>
          </a:xfrm>
          <a:ln>
            <a:solidFill>
              <a:schemeClr val="accent3"/>
            </a:solidFill>
          </a:ln>
        </p:spPr>
        <p:txBody>
          <a:bodyPr>
            <a:normAutofit lnSpcReduction="10000"/>
          </a:bodyPr>
          <a:lstStyle/>
          <a:p>
            <a:pPr marL="0" indent="0">
              <a:buNone/>
            </a:pPr>
            <a:r>
              <a:rPr lang="en-US" sz="1800" dirty="0">
                <a:solidFill>
                  <a:srgbClr val="7B30D0"/>
                </a:solidFill>
                <a:latin typeface="Fira Code iScript" charset="0"/>
              </a:rPr>
              <a:t>import</a:t>
            </a:r>
            <a:r>
              <a:rPr lang="en-US" sz="1800" dirty="0">
                <a:solidFill>
                  <a:srgbClr val="236EBF"/>
                </a:solidFill>
                <a:latin typeface="Fira Code iScript" charset="0"/>
              </a:rPr>
              <a:t> { </a:t>
            </a:r>
            <a:r>
              <a:rPr lang="en-US" sz="1800" dirty="0" err="1">
                <a:solidFill>
                  <a:srgbClr val="2F86D2"/>
                </a:solidFill>
                <a:latin typeface="Fira Code iScript" charset="0"/>
              </a:rPr>
              <a:t>NgModule</a:t>
            </a:r>
            <a:r>
              <a:rPr lang="en-US" sz="1800" dirty="0">
                <a:solidFill>
                  <a:srgbClr val="236EBF"/>
                </a:solidFill>
                <a:latin typeface="Fira Code iScript" charset="0"/>
              </a:rPr>
              <a:t> } </a:t>
            </a:r>
            <a:r>
              <a:rPr lang="en-US" sz="1800" dirty="0">
                <a:solidFill>
                  <a:srgbClr val="7B30D0"/>
                </a:solidFill>
                <a:latin typeface="Fira Code iScript" charset="0"/>
              </a:rPr>
              <a:t>from</a:t>
            </a:r>
            <a:r>
              <a:rPr lang="en-US" sz="1800" dirty="0">
                <a:solidFill>
                  <a:srgbClr val="236EBF"/>
                </a:solidFill>
                <a:latin typeface="Fira Code iScript" charset="0"/>
              </a:rPr>
              <a:t> </a:t>
            </a:r>
            <a:r>
              <a:rPr lang="en-US" sz="1800" dirty="0">
                <a:solidFill>
                  <a:srgbClr val="A44185"/>
                </a:solidFill>
                <a:latin typeface="Fira Code iScript" charset="0"/>
              </a:rPr>
              <a:t>'@angular/core'</a:t>
            </a: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import</a:t>
            </a:r>
            <a:r>
              <a:rPr lang="en-US" sz="1800" dirty="0">
                <a:solidFill>
                  <a:srgbClr val="236EBF"/>
                </a:solidFill>
                <a:latin typeface="Fira Code iScript" charset="0"/>
              </a:rPr>
              <a:t> { </a:t>
            </a:r>
            <a:r>
              <a:rPr lang="en-US" sz="1800" dirty="0">
                <a:solidFill>
                  <a:srgbClr val="2F86D2"/>
                </a:solidFill>
                <a:latin typeface="Fira Code iScript" charset="0"/>
              </a:rPr>
              <a:t>Routes</a:t>
            </a:r>
            <a:r>
              <a:rPr lang="en-US" sz="1800" dirty="0">
                <a:solidFill>
                  <a:srgbClr val="236EBF"/>
                </a:solidFill>
                <a:latin typeface="Fira Code iScript" charset="0"/>
              </a:rPr>
              <a:t>, </a:t>
            </a:r>
            <a:r>
              <a:rPr lang="en-US" sz="1800" dirty="0" err="1">
                <a:solidFill>
                  <a:srgbClr val="2F86D2"/>
                </a:solidFill>
                <a:latin typeface="Fira Code iScript" charset="0"/>
              </a:rPr>
              <a:t>RouterModule</a:t>
            </a:r>
            <a:r>
              <a:rPr lang="en-US" sz="1800" dirty="0">
                <a:solidFill>
                  <a:srgbClr val="236EBF"/>
                </a:solidFill>
                <a:latin typeface="Fira Code iScript" charset="0"/>
              </a:rPr>
              <a:t> } </a:t>
            </a:r>
            <a:r>
              <a:rPr lang="en-US" sz="1800" dirty="0">
                <a:solidFill>
                  <a:srgbClr val="7B30D0"/>
                </a:solidFill>
                <a:latin typeface="Fira Code iScript" charset="0"/>
              </a:rPr>
              <a:t>from</a:t>
            </a:r>
            <a:r>
              <a:rPr lang="en-US" sz="1800" dirty="0">
                <a:solidFill>
                  <a:srgbClr val="236EBF"/>
                </a:solidFill>
                <a:latin typeface="Fira Code iScript" charset="0"/>
              </a:rPr>
              <a:t> </a:t>
            </a:r>
            <a:r>
              <a:rPr lang="en-US" sz="1800" dirty="0">
                <a:solidFill>
                  <a:srgbClr val="A44185"/>
                </a:solidFill>
                <a:latin typeface="Fira Code iScript" charset="0"/>
              </a:rPr>
              <a:t>'@angular/router</a:t>
            </a:r>
            <a:r>
              <a:rPr lang="en-US" sz="1800" dirty="0" smtClean="0">
                <a:solidFill>
                  <a:srgbClr val="A44185"/>
                </a:solidFill>
                <a:latin typeface="Fira Code iScript" charset="0"/>
              </a:rPr>
              <a:t>'</a:t>
            </a:r>
            <a:r>
              <a:rPr lang="en-US" sz="1800" dirty="0" smtClean="0">
                <a:solidFill>
                  <a:srgbClr val="236EBF"/>
                </a:solidFill>
                <a:latin typeface="Fira Code iScript" charset="0"/>
              </a:rPr>
              <a:t>;</a:t>
            </a:r>
          </a:p>
          <a:p>
            <a:pPr marL="0" indent="0">
              <a:buNone/>
            </a:pPr>
            <a:r>
              <a:rPr lang="en-US" sz="1800" dirty="0">
                <a:solidFill>
                  <a:srgbClr val="7B30D0"/>
                </a:solidFill>
                <a:latin typeface="Fira Code iScript" charset="0"/>
              </a:rPr>
              <a:t>import</a:t>
            </a:r>
            <a:r>
              <a:rPr lang="en-US" sz="1800" dirty="0">
                <a:solidFill>
                  <a:srgbClr val="236EBF"/>
                </a:solidFill>
                <a:latin typeface="Fira Code iScript" charset="0"/>
              </a:rPr>
              <a:t> { </a:t>
            </a:r>
            <a:r>
              <a:rPr lang="en-US" sz="1800" dirty="0" err="1" smtClean="0">
                <a:solidFill>
                  <a:srgbClr val="2F86D2"/>
                </a:solidFill>
                <a:latin typeface="Fira Code iScript" charset="0"/>
              </a:rPr>
              <a:t>HomeComponent</a:t>
            </a:r>
            <a:r>
              <a:rPr lang="en-US" sz="1800" dirty="0" smtClean="0">
                <a:solidFill>
                  <a:srgbClr val="2F86D2"/>
                </a:solidFill>
                <a:latin typeface="Fira Code iScript" charset="0"/>
              </a:rPr>
              <a:t> </a:t>
            </a:r>
            <a:r>
              <a:rPr lang="en-US" sz="1800" dirty="0" smtClean="0">
                <a:solidFill>
                  <a:srgbClr val="236EBF"/>
                </a:solidFill>
                <a:latin typeface="Fira Code iScript" charset="0"/>
              </a:rPr>
              <a:t>} </a:t>
            </a:r>
            <a:r>
              <a:rPr lang="en-US" sz="1800" dirty="0">
                <a:solidFill>
                  <a:srgbClr val="7B30D0"/>
                </a:solidFill>
                <a:latin typeface="Fira Code iScript" charset="0"/>
              </a:rPr>
              <a:t>from</a:t>
            </a:r>
            <a:r>
              <a:rPr lang="en-US" sz="1800" dirty="0">
                <a:solidFill>
                  <a:srgbClr val="236EBF"/>
                </a:solidFill>
                <a:latin typeface="Fira Code iScript" charset="0"/>
              </a:rPr>
              <a:t> </a:t>
            </a:r>
            <a:r>
              <a:rPr lang="en-US" sz="1800" dirty="0">
                <a:solidFill>
                  <a:srgbClr val="A44185"/>
                </a:solidFill>
                <a:latin typeface="Fira Code iScript" charset="0"/>
              </a:rPr>
              <a:t>'</a:t>
            </a:r>
            <a:r>
              <a:rPr lang="en-US" sz="1800" dirty="0" smtClean="0">
                <a:solidFill>
                  <a:srgbClr val="A44185"/>
                </a:solidFill>
                <a:latin typeface="Fira Code iScript" charset="0"/>
              </a:rPr>
              <a:t>./home/</a:t>
            </a:r>
            <a:r>
              <a:rPr lang="en-US" sz="1800" dirty="0" err="1" smtClean="0">
                <a:solidFill>
                  <a:srgbClr val="A44185"/>
                </a:solidFill>
                <a:latin typeface="Fira Code iScript" charset="0"/>
              </a:rPr>
              <a:t>home.component.ts</a:t>
            </a:r>
            <a:r>
              <a:rPr lang="en-US" sz="1800" dirty="0">
                <a:solidFill>
                  <a:srgbClr val="A44185"/>
                </a:solidFill>
                <a:latin typeface="Fira Code iScript" charset="0"/>
              </a:rPr>
              <a:t>'</a:t>
            </a:r>
            <a:endParaRPr lang="en-US" sz="1800" dirty="0">
              <a:solidFill>
                <a:srgbClr val="236EBF"/>
              </a:solidFill>
              <a:latin typeface="Fira Code iScript" charset="0"/>
            </a:endParaRPr>
          </a:p>
          <a:p>
            <a:pPr marL="0" indent="0">
              <a:buNone/>
            </a:pPr>
            <a:r>
              <a:rPr lang="en-US" sz="1800" dirty="0">
                <a:solidFill>
                  <a:srgbClr val="236EBF"/>
                </a:solidFill>
                <a:latin typeface="Fira Code iScript" charset="0"/>
              </a:rPr>
              <a:t/>
            </a:r>
            <a:br>
              <a:rPr lang="en-US" sz="1800" dirty="0">
                <a:solidFill>
                  <a:srgbClr val="236EBF"/>
                </a:solidFill>
                <a:latin typeface="Fira Code iScript" charset="0"/>
              </a:rPr>
            </a:br>
            <a:r>
              <a:rPr lang="en-US" sz="1800" dirty="0" err="1">
                <a:solidFill>
                  <a:srgbClr val="0991B6"/>
                </a:solidFill>
                <a:latin typeface="Fira Code iScript" charset="0"/>
              </a:rPr>
              <a:t>const</a:t>
            </a:r>
            <a:r>
              <a:rPr lang="en-US" sz="1800" dirty="0">
                <a:solidFill>
                  <a:srgbClr val="236EBF"/>
                </a:solidFill>
                <a:latin typeface="Fira Code iScript" charset="0"/>
              </a:rPr>
              <a:t> </a:t>
            </a:r>
            <a:r>
              <a:rPr lang="en-US" sz="1800" dirty="0">
                <a:solidFill>
                  <a:srgbClr val="2F86D2"/>
                </a:solidFill>
                <a:latin typeface="Fira Code iScript" charset="0"/>
              </a:rPr>
              <a:t>routes</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0444AC"/>
                </a:solidFill>
                <a:latin typeface="Fira Code iScript" charset="0"/>
              </a:rPr>
              <a:t>Routes</a:t>
            </a:r>
            <a:r>
              <a:rPr lang="en-US" sz="1800" dirty="0">
                <a:solidFill>
                  <a:srgbClr val="236EBF"/>
                </a:solidFill>
                <a:latin typeface="Fira Code iScript" charset="0"/>
              </a:rPr>
              <a:t> </a:t>
            </a:r>
            <a:r>
              <a:rPr lang="en-US" sz="1800" dirty="0">
                <a:solidFill>
                  <a:srgbClr val="7B30D0"/>
                </a:solidFill>
                <a:latin typeface="Fira Code iScript" charset="0"/>
              </a:rPr>
              <a:t>=</a:t>
            </a:r>
            <a:r>
              <a:rPr lang="en-US" sz="1800" dirty="0">
                <a:solidFill>
                  <a:srgbClr val="236EBF"/>
                </a:solidFill>
                <a:latin typeface="Fira Code iScript" charset="0"/>
              </a:rPr>
              <a:t> [</a:t>
            </a:r>
          </a:p>
          <a:p>
            <a:pPr marL="0" indent="0">
              <a:buNone/>
            </a:pPr>
            <a:r>
              <a:rPr lang="en-US" sz="1800" dirty="0" smtClean="0">
                <a:solidFill>
                  <a:srgbClr val="236EBF"/>
                </a:solidFill>
                <a:latin typeface="Fira Code iScript" charset="0"/>
              </a:rPr>
              <a:t>  { </a:t>
            </a:r>
            <a:r>
              <a:rPr lang="en-US" sz="1800" dirty="0">
                <a:solidFill>
                  <a:srgbClr val="236EBF"/>
                </a:solidFill>
                <a:latin typeface="Fira Code iScript" charset="0"/>
              </a:rPr>
              <a:t>path: </a:t>
            </a:r>
            <a:r>
              <a:rPr lang="en-US" sz="1800" dirty="0" smtClean="0">
                <a:solidFill>
                  <a:srgbClr val="A44185"/>
                </a:solidFill>
                <a:latin typeface="Fira Code iScript" charset="0"/>
              </a:rPr>
              <a:t>'home'</a:t>
            </a:r>
            <a:r>
              <a:rPr lang="en-US" sz="1800" dirty="0" smtClean="0">
                <a:solidFill>
                  <a:srgbClr val="236EBF"/>
                </a:solidFill>
                <a:latin typeface="Fira Code iScript" charset="0"/>
              </a:rPr>
              <a:t>, component: </a:t>
            </a:r>
            <a:r>
              <a:rPr lang="en-US" sz="1800" dirty="0" err="1" smtClean="0">
                <a:solidFill>
                  <a:srgbClr val="A44185"/>
                </a:solidFill>
                <a:latin typeface="Fira Code iScript" charset="0"/>
              </a:rPr>
              <a:t>HomeComponent</a:t>
            </a:r>
            <a:r>
              <a:rPr lang="en-US" sz="1800" dirty="0" smtClean="0">
                <a:solidFill>
                  <a:srgbClr val="236EBF"/>
                </a:solidFill>
                <a:latin typeface="Fira Code iScript" charset="0"/>
              </a:rPr>
              <a:t> </a:t>
            </a:r>
            <a:r>
              <a:rPr lang="en-US" sz="1800" dirty="0">
                <a:solidFill>
                  <a:srgbClr val="236EBF"/>
                </a:solidFill>
                <a:latin typeface="Fira Code iScript" charset="0"/>
              </a:rPr>
              <a:t>}</a:t>
            </a:r>
          </a:p>
          <a:p>
            <a:pPr marL="0" indent="0">
              <a:buNone/>
            </a:pPr>
            <a:r>
              <a:rPr lang="en-US" sz="1800" dirty="0">
                <a:solidFill>
                  <a:srgbClr val="236EBF"/>
                </a:solidFill>
                <a:latin typeface="Fira Code iScript" charset="0"/>
              </a:rPr>
              <a:t>];</a:t>
            </a:r>
          </a:p>
          <a:p>
            <a:pPr marL="0" indent="0">
              <a:buNone/>
            </a:pPr>
            <a:r>
              <a:rPr lang="en-US" sz="1800" dirty="0">
                <a:solidFill>
                  <a:srgbClr val="236EBF"/>
                </a:solidFill>
                <a:latin typeface="Fira Code iScript" charset="0"/>
              </a:rPr>
              <a:t/>
            </a:r>
            <a:br>
              <a:rPr lang="en-US" sz="1800" dirty="0">
                <a:solidFill>
                  <a:srgbClr val="236EBF"/>
                </a:solidFill>
                <a:latin typeface="Fira Code iScript" charset="0"/>
              </a:rPr>
            </a:br>
            <a:r>
              <a:rPr lang="en-US" sz="1800" dirty="0">
                <a:solidFill>
                  <a:srgbClr val="236EBF"/>
                </a:solidFill>
                <a:latin typeface="Fira Code iScript" charset="0"/>
              </a:rPr>
              <a:t>@</a:t>
            </a:r>
            <a:r>
              <a:rPr lang="en-US" sz="1800" dirty="0" err="1">
                <a:solidFill>
                  <a:srgbClr val="B1108E"/>
                </a:solidFill>
                <a:latin typeface="Fira Code iScript" charset="0"/>
              </a:rPr>
              <a:t>NgModule</a:t>
            </a:r>
            <a:r>
              <a:rPr lang="en-US" sz="1800" dirty="0">
                <a:solidFill>
                  <a:srgbClr val="236EBF"/>
                </a:solidFill>
                <a:latin typeface="Fira Code iScript" charset="0"/>
              </a:rPr>
              <a:t>({</a:t>
            </a:r>
          </a:p>
          <a:p>
            <a:pPr marL="0" indent="0">
              <a:buNone/>
            </a:pPr>
            <a:r>
              <a:rPr lang="en-US" sz="1800" dirty="0" smtClean="0">
                <a:solidFill>
                  <a:srgbClr val="236EBF"/>
                </a:solidFill>
                <a:latin typeface="Fira Code iScript" charset="0"/>
              </a:rPr>
              <a:t>  imports</a:t>
            </a:r>
            <a:r>
              <a:rPr lang="en-US" sz="1800" dirty="0">
                <a:solidFill>
                  <a:srgbClr val="236EBF"/>
                </a:solidFill>
                <a:latin typeface="Fira Code iScript" charset="0"/>
              </a:rPr>
              <a:t>: [</a:t>
            </a:r>
            <a:r>
              <a:rPr lang="en-US" sz="1800" dirty="0" err="1">
                <a:solidFill>
                  <a:srgbClr val="2F86D2"/>
                </a:solidFill>
                <a:latin typeface="Fira Code iScript" charset="0"/>
              </a:rPr>
              <a:t>RouterModule</a:t>
            </a:r>
            <a:r>
              <a:rPr lang="en-US" sz="1800" dirty="0" err="1">
                <a:solidFill>
                  <a:srgbClr val="236EBF"/>
                </a:solidFill>
                <a:latin typeface="Fira Code iScript" charset="0"/>
              </a:rPr>
              <a:t>.</a:t>
            </a:r>
            <a:r>
              <a:rPr lang="en-US" sz="1800" dirty="0" err="1">
                <a:solidFill>
                  <a:srgbClr val="B1108E"/>
                </a:solidFill>
                <a:latin typeface="Fira Code iScript" charset="0"/>
              </a:rPr>
              <a:t>forRoot</a:t>
            </a:r>
            <a:r>
              <a:rPr lang="en-US" sz="1800" dirty="0">
                <a:solidFill>
                  <a:srgbClr val="236EBF"/>
                </a:solidFill>
                <a:latin typeface="Fira Code iScript" charset="0"/>
              </a:rPr>
              <a:t>(</a:t>
            </a:r>
            <a:r>
              <a:rPr lang="en-US" sz="1800" dirty="0">
                <a:solidFill>
                  <a:srgbClr val="2F86D2"/>
                </a:solidFill>
                <a:latin typeface="Fira Code iScript" charset="0"/>
              </a:rPr>
              <a:t>routes</a:t>
            </a:r>
            <a:r>
              <a:rPr lang="en-US" sz="1800" dirty="0">
                <a:solidFill>
                  <a:srgbClr val="236EBF"/>
                </a:solidFill>
                <a:latin typeface="Fira Code iScript" charset="0"/>
              </a:rPr>
              <a:t>)],</a:t>
            </a:r>
          </a:p>
          <a:p>
            <a:pPr marL="0" indent="0">
              <a:buNone/>
            </a:pPr>
            <a:r>
              <a:rPr lang="en-US" sz="1800" dirty="0" smtClean="0">
                <a:solidFill>
                  <a:srgbClr val="236EBF"/>
                </a:solidFill>
                <a:latin typeface="Fira Code iScript" charset="0"/>
              </a:rPr>
              <a:t>  exports</a:t>
            </a:r>
            <a:r>
              <a:rPr lang="en-US" sz="1800" dirty="0">
                <a:solidFill>
                  <a:srgbClr val="236EBF"/>
                </a:solidFill>
                <a:latin typeface="Fira Code iScript" charset="0"/>
              </a:rPr>
              <a:t>: [</a:t>
            </a:r>
            <a:r>
              <a:rPr lang="en-US" sz="1800" dirty="0" err="1">
                <a:solidFill>
                  <a:srgbClr val="2F86D2"/>
                </a:solidFill>
                <a:latin typeface="Fira Code iScript" charset="0"/>
              </a:rPr>
              <a:t>RouterModule</a:t>
            </a:r>
            <a:r>
              <a:rPr lang="en-US" sz="1800" dirty="0">
                <a:solidFill>
                  <a:srgbClr val="236EBF"/>
                </a:solidFill>
                <a:latin typeface="Fira Code iScript" charset="0"/>
              </a:rPr>
              <a:t>]</a:t>
            </a:r>
          </a:p>
          <a:p>
            <a:pPr marL="0" indent="0">
              <a:buNone/>
            </a:pP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export</a:t>
            </a:r>
            <a:r>
              <a:rPr lang="en-US" sz="1800" dirty="0">
                <a:solidFill>
                  <a:srgbClr val="236EBF"/>
                </a:solidFill>
                <a:latin typeface="Fira Code iScript" charset="0"/>
              </a:rPr>
              <a:t> </a:t>
            </a:r>
            <a:r>
              <a:rPr lang="en-US" sz="1800" dirty="0">
                <a:solidFill>
                  <a:srgbClr val="0991B6"/>
                </a:solidFill>
                <a:latin typeface="Fira Code iScript" charset="0"/>
              </a:rPr>
              <a:t>class</a:t>
            </a:r>
            <a:r>
              <a:rPr lang="en-US" sz="1800" dirty="0">
                <a:solidFill>
                  <a:srgbClr val="236EBF"/>
                </a:solidFill>
                <a:latin typeface="Fira Code iScript" charset="0"/>
              </a:rPr>
              <a:t> </a:t>
            </a:r>
            <a:r>
              <a:rPr lang="en-US" sz="1800" dirty="0" err="1">
                <a:solidFill>
                  <a:srgbClr val="0444AC"/>
                </a:solidFill>
                <a:latin typeface="Fira Code iScript" charset="0"/>
              </a:rPr>
              <a:t>AppRoutingModule</a:t>
            </a:r>
            <a:r>
              <a:rPr lang="en-US" sz="1800" dirty="0">
                <a:solidFill>
                  <a:srgbClr val="236EBF"/>
                </a:solidFill>
                <a:latin typeface="Fira Code iScript" charset="0"/>
              </a:rPr>
              <a:t> { }</a:t>
            </a:r>
          </a:p>
          <a:p>
            <a:pPr marL="0" indent="0">
              <a:buNone/>
            </a:pPr>
            <a:endParaRPr lang="en-US" sz="1800" dirty="0">
              <a:latin typeface="Roboto Mono" charset="0"/>
              <a:ea typeface="Roboto Mono" charset="0"/>
              <a:cs typeface="Roboto Mono" charset="0"/>
            </a:endParaRPr>
          </a:p>
        </p:txBody>
      </p:sp>
      <p:sp>
        <p:nvSpPr>
          <p:cNvPr id="4" name="TextBox 3"/>
          <p:cNvSpPr txBox="1"/>
          <p:nvPr/>
        </p:nvSpPr>
        <p:spPr>
          <a:xfrm>
            <a:off x="8636342" y="2708768"/>
            <a:ext cx="2248930"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Create an array of </a:t>
            </a:r>
            <a:r>
              <a:rPr lang="en-US" b="1" dirty="0" smtClean="0"/>
              <a:t>Route</a:t>
            </a:r>
            <a:r>
              <a:rPr lang="en-US" dirty="0" smtClean="0"/>
              <a:t> objects.</a:t>
            </a:r>
          </a:p>
          <a:p>
            <a:r>
              <a:rPr lang="en-US" dirty="0" smtClean="0"/>
              <a:t>Configure the </a:t>
            </a:r>
            <a:r>
              <a:rPr lang="en-US" b="1" dirty="0" smtClean="0"/>
              <a:t>routes</a:t>
            </a:r>
            <a:r>
              <a:rPr lang="en-US" dirty="0" smtClean="0"/>
              <a:t> in the app.</a:t>
            </a:r>
            <a:endParaRPr lang="en-US" dirty="0"/>
          </a:p>
        </p:txBody>
      </p:sp>
      <p:sp>
        <p:nvSpPr>
          <p:cNvPr id="5" name="Left Arrow 4"/>
          <p:cNvSpPr/>
          <p:nvPr/>
        </p:nvSpPr>
        <p:spPr>
          <a:xfrm>
            <a:off x="7216345" y="3114763"/>
            <a:ext cx="1198606" cy="50662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8636342" y="4141525"/>
            <a:ext cx="2479590"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Create a </a:t>
            </a:r>
            <a:r>
              <a:rPr lang="en-US" b="1" dirty="0" err="1" smtClean="0"/>
              <a:t>RouterModule</a:t>
            </a:r>
            <a:r>
              <a:rPr lang="en-US" dirty="0" smtClean="0"/>
              <a:t> configured with the application routes.</a:t>
            </a:r>
            <a:endParaRPr lang="en-US" dirty="0"/>
          </a:p>
        </p:txBody>
      </p:sp>
      <p:sp>
        <p:nvSpPr>
          <p:cNvPr id="7" name="Left Arrow 6"/>
          <p:cNvSpPr/>
          <p:nvPr/>
        </p:nvSpPr>
        <p:spPr>
          <a:xfrm>
            <a:off x="7035112" y="4349876"/>
            <a:ext cx="1198606" cy="50662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5745891" y="5156211"/>
            <a:ext cx="2669060" cy="92333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dirty="0" smtClean="0"/>
              <a:t>The Angular CLI generates all this code except the Route objects.</a:t>
            </a:r>
            <a:endParaRPr lang="en-US" dirty="0"/>
          </a:p>
        </p:txBody>
      </p:sp>
      <p:sp>
        <p:nvSpPr>
          <p:cNvPr id="9" name="TextBox 8"/>
          <p:cNvSpPr txBox="1"/>
          <p:nvPr/>
        </p:nvSpPr>
        <p:spPr>
          <a:xfrm>
            <a:off x="8541607" y="5156211"/>
            <a:ext cx="2669060" cy="64633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dirty="0" smtClean="0"/>
              <a:t>We will learn more about modules next.</a:t>
            </a:r>
            <a:endParaRPr lang="en-US" dirty="0"/>
          </a:p>
        </p:txBody>
      </p:sp>
      <p:sp>
        <p:nvSpPr>
          <p:cNvPr id="10" name="Slide Number Placeholder 9"/>
          <p:cNvSpPr>
            <a:spLocks noGrp="1"/>
          </p:cNvSpPr>
          <p:nvPr>
            <p:ph type="sldNum" sz="quarter" idx="12"/>
          </p:nvPr>
        </p:nvSpPr>
        <p:spPr/>
        <p:txBody>
          <a:bodyPr/>
          <a:lstStyle/>
          <a:p>
            <a:fld id="{E5454087-695C-AC43-AA7F-3C3895E55714}" type="slidenum">
              <a:rPr lang="en-US" smtClean="0"/>
              <a:t>203</a:t>
            </a:fld>
            <a:endParaRPr lang="en-US" dirty="0"/>
          </a:p>
        </p:txBody>
      </p:sp>
    </p:spTree>
    <p:extLst>
      <p:ext uri="{BB962C8B-B14F-4D97-AF65-F5344CB8AC3E}">
        <p14:creationId xmlns:p14="http://schemas.microsoft.com/office/powerpoint/2010/main" val="13356731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1+#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1+#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1+#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8"/>
            <a:ext cx="10515600" cy="947857"/>
          </a:xfrm>
        </p:spPr>
        <p:txBody>
          <a:bodyPr/>
          <a:lstStyle/>
          <a:p>
            <a:r>
              <a:rPr lang="en-US" dirty="0" smtClean="0"/>
              <a:t>Router Outlet</a:t>
            </a:r>
            <a:endParaRPr lang="en-US" dirty="0"/>
          </a:p>
        </p:txBody>
      </p:sp>
      <p:sp>
        <p:nvSpPr>
          <p:cNvPr id="3" name="Content Placeholder 2"/>
          <p:cNvSpPr>
            <a:spLocks noGrp="1"/>
          </p:cNvSpPr>
          <p:nvPr>
            <p:ph idx="1"/>
          </p:nvPr>
        </p:nvSpPr>
        <p:spPr>
          <a:xfrm>
            <a:off x="838200" y="1312985"/>
            <a:ext cx="10515600" cy="4863978"/>
          </a:xfrm>
          <a:ln>
            <a:solidFill>
              <a:schemeClr val="accent3"/>
            </a:solidFill>
          </a:ln>
        </p:spPr>
        <p:txBody>
          <a:bodyPr>
            <a:noAutofit/>
          </a:bodyPr>
          <a:lstStyle/>
          <a:p>
            <a:pPr marL="0" indent="0">
              <a:buNone/>
            </a:pPr>
            <a:r>
              <a:rPr lang="en-US" sz="1800" dirty="0" smtClean="0">
                <a:solidFill>
                  <a:srgbClr val="0071CE"/>
                </a:solidFill>
                <a:latin typeface="Fira Code iScript" charset="0"/>
              </a:rPr>
              <a:t>&lt;</a:t>
            </a:r>
            <a:r>
              <a:rPr lang="en-US" sz="1800" dirty="0">
                <a:solidFill>
                  <a:srgbClr val="0444AC"/>
                </a:solidFill>
                <a:latin typeface="Fira Code iScript" charset="0"/>
              </a:rPr>
              <a:t>div</a:t>
            </a:r>
            <a:r>
              <a:rPr lang="en-US" sz="1800" dirty="0">
                <a:solidFill>
                  <a:srgbClr val="0071CE"/>
                </a:solidFill>
                <a:latin typeface="Fira Code iScript" charset="0"/>
              </a:rPr>
              <a:t> </a:t>
            </a:r>
            <a:r>
              <a:rPr lang="en-US" sz="1800" i="1" dirty="0">
                <a:solidFill>
                  <a:srgbClr val="DF8618"/>
                </a:solidFill>
                <a:latin typeface="Fira Code iScript" charset="0"/>
              </a:rPr>
              <a:t>class</a:t>
            </a:r>
            <a:r>
              <a:rPr lang="en-US" sz="1800" dirty="0">
                <a:solidFill>
                  <a:srgbClr val="0071CE"/>
                </a:solidFill>
                <a:latin typeface="Fira Code iScript" charset="0"/>
              </a:rPr>
              <a:t>=</a:t>
            </a:r>
            <a:r>
              <a:rPr lang="en-US" sz="1800" dirty="0">
                <a:solidFill>
                  <a:srgbClr val="A44185"/>
                </a:solidFill>
                <a:latin typeface="Fira Code iScript" charset="0"/>
              </a:rPr>
              <a:t>"container"</a:t>
            </a:r>
            <a:r>
              <a:rPr lang="en-US" sz="1800" dirty="0">
                <a:solidFill>
                  <a:srgbClr val="0071CE"/>
                </a:solidFill>
                <a:latin typeface="Fira Code iScript" charset="0"/>
              </a:rPr>
              <a:t>&gt;</a:t>
            </a:r>
            <a:endParaRPr lang="en-US" sz="1800" dirty="0">
              <a:solidFill>
                <a:srgbClr val="236EBF"/>
              </a:solidFill>
              <a:latin typeface="Fira Code iScript" charset="0"/>
            </a:endParaRPr>
          </a:p>
          <a:p>
            <a:pPr marL="0" indent="0">
              <a:buNone/>
            </a:pPr>
            <a:r>
              <a:rPr lang="en-US" sz="1800" b="1" dirty="0" smtClean="0">
                <a:solidFill>
                  <a:srgbClr val="0071CE"/>
                </a:solidFill>
                <a:latin typeface="Fira Code iScript" charset="0"/>
              </a:rPr>
              <a:t>  &lt;</a:t>
            </a:r>
            <a:r>
              <a:rPr lang="en-US" sz="1800" b="1" dirty="0">
                <a:solidFill>
                  <a:srgbClr val="0444AC"/>
                </a:solidFill>
                <a:latin typeface="Fira Code iScript" charset="0"/>
              </a:rPr>
              <a:t>router-outlet</a:t>
            </a:r>
            <a:r>
              <a:rPr lang="en-US" sz="1800" b="1" dirty="0">
                <a:solidFill>
                  <a:srgbClr val="0071CE"/>
                </a:solidFill>
                <a:latin typeface="Fira Code iScript" charset="0"/>
              </a:rPr>
              <a:t>&gt;</a:t>
            </a:r>
            <a:endParaRPr lang="en-US" sz="1800" b="1" dirty="0">
              <a:solidFill>
                <a:srgbClr val="236EBF"/>
              </a:solidFill>
              <a:latin typeface="Fira Code iScript" charset="0"/>
            </a:endParaRPr>
          </a:p>
          <a:p>
            <a:pPr marL="0" indent="0">
              <a:buNone/>
            </a:pPr>
            <a:r>
              <a:rPr lang="en-US" sz="1800" b="1" dirty="0" smtClean="0">
                <a:solidFill>
                  <a:srgbClr val="0071CE"/>
                </a:solidFill>
                <a:latin typeface="Fira Code iScript" charset="0"/>
              </a:rPr>
              <a:t>  &lt;/</a:t>
            </a:r>
            <a:r>
              <a:rPr lang="en-US" sz="1800" b="1" dirty="0">
                <a:solidFill>
                  <a:srgbClr val="0444AC"/>
                </a:solidFill>
                <a:latin typeface="Fira Code iScript" charset="0"/>
              </a:rPr>
              <a:t>router-outlet</a:t>
            </a:r>
            <a:r>
              <a:rPr lang="en-US" sz="1800" b="1" dirty="0">
                <a:solidFill>
                  <a:srgbClr val="0071CE"/>
                </a:solidFill>
                <a:latin typeface="Fira Code iScript" charset="0"/>
              </a:rPr>
              <a:t>&gt;</a:t>
            </a:r>
            <a:endParaRPr lang="en-US" sz="1800" b="1" dirty="0">
              <a:solidFill>
                <a:srgbClr val="236EBF"/>
              </a:solidFill>
              <a:latin typeface="Fira Code iScript" charset="0"/>
            </a:endParaRPr>
          </a:p>
          <a:p>
            <a:pPr marL="0" indent="0">
              <a:buNone/>
            </a:pPr>
            <a:r>
              <a:rPr lang="en-US" sz="1800" dirty="0">
                <a:solidFill>
                  <a:srgbClr val="0071CE"/>
                </a:solidFill>
                <a:latin typeface="Fira Code iScript" charset="0"/>
              </a:rPr>
              <a:t>&lt;/</a:t>
            </a:r>
            <a:r>
              <a:rPr lang="en-US" sz="1800" dirty="0">
                <a:solidFill>
                  <a:srgbClr val="0444AC"/>
                </a:solidFill>
                <a:latin typeface="Fira Code iScript" charset="0"/>
              </a:rPr>
              <a:t>div</a:t>
            </a:r>
            <a:r>
              <a:rPr lang="en-US" sz="1800" dirty="0" smtClean="0">
                <a:solidFill>
                  <a:srgbClr val="0071CE"/>
                </a:solidFill>
                <a:latin typeface="Fira Code iScript" charset="0"/>
              </a:rPr>
              <a:t>&gt;</a:t>
            </a:r>
            <a:r>
              <a:rPr lang="en-US" sz="1200" dirty="0">
                <a:solidFill>
                  <a:srgbClr val="236EBF"/>
                </a:solidFill>
                <a:latin typeface="Fira Code iScript" charset="0"/>
              </a:rPr>
              <a:t/>
            </a:r>
            <a:br>
              <a:rPr lang="en-US" sz="1200" dirty="0">
                <a:solidFill>
                  <a:srgbClr val="236EBF"/>
                </a:solidFill>
                <a:latin typeface="Fira Code iScript" charset="0"/>
              </a:rPr>
            </a:br>
            <a:endParaRPr lang="en-US" sz="1200" b="0" dirty="0">
              <a:solidFill>
                <a:srgbClr val="236EBF"/>
              </a:solidFill>
              <a:effectLst/>
              <a:latin typeface="Fira Code iScript" charset="0"/>
            </a:endParaRPr>
          </a:p>
        </p:txBody>
      </p:sp>
      <p:sp>
        <p:nvSpPr>
          <p:cNvPr id="4" name="TextBox 3"/>
          <p:cNvSpPr txBox="1"/>
          <p:nvPr/>
        </p:nvSpPr>
        <p:spPr>
          <a:xfrm>
            <a:off x="5188807" y="1510628"/>
            <a:ext cx="3077864"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Placeholder where the component configured in the </a:t>
            </a:r>
            <a:r>
              <a:rPr lang="en-US" b="1" dirty="0" smtClean="0"/>
              <a:t>Route</a:t>
            </a:r>
            <a:r>
              <a:rPr lang="en-US" dirty="0" smtClean="0"/>
              <a:t> object gets rendered</a:t>
            </a:r>
            <a:endParaRPr lang="en-US" dirty="0"/>
          </a:p>
        </p:txBody>
      </p:sp>
      <p:sp>
        <p:nvSpPr>
          <p:cNvPr id="5" name="Left Arrow 4"/>
          <p:cNvSpPr/>
          <p:nvPr/>
        </p:nvSpPr>
        <p:spPr>
          <a:xfrm>
            <a:off x="3793523" y="1718980"/>
            <a:ext cx="1198606" cy="50662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E5454087-695C-AC43-AA7F-3C3895E55714}" type="slidenum">
              <a:rPr lang="en-US" smtClean="0"/>
              <a:t>204</a:t>
            </a:fld>
            <a:endParaRPr lang="en-US" dirty="0"/>
          </a:p>
        </p:txBody>
      </p:sp>
    </p:spTree>
    <p:extLst>
      <p:ext uri="{BB962C8B-B14F-4D97-AF65-F5344CB8AC3E}">
        <p14:creationId xmlns:p14="http://schemas.microsoft.com/office/powerpoint/2010/main" val="5982183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1+#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Routing Basics</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code\demos\routing-basics</a:t>
            </a:r>
            <a:endParaRPr lang="en-US" dirty="0">
              <a:solidFill>
                <a:schemeClr val="bg2">
                  <a:lumMod val="50000"/>
                </a:schemeClr>
              </a:solidFill>
            </a:endParaRPr>
          </a:p>
          <a:p>
            <a:endParaRPr lang="en-US" dirty="0"/>
          </a:p>
        </p:txBody>
      </p:sp>
      <p:pic>
        <p:nvPicPr>
          <p:cNvPr id="7" name="Picture 6"/>
          <p:cNvPicPr>
            <a:picLocks noChangeAspect="1"/>
          </p:cNvPicPr>
          <p:nvPr/>
        </p:nvPicPr>
        <p:blipFill>
          <a:blip r:embed="rId3"/>
          <a:stretch>
            <a:fillRect/>
          </a:stretch>
        </p:blipFill>
        <p:spPr>
          <a:xfrm>
            <a:off x="831851" y="1040608"/>
            <a:ext cx="2679700" cy="2095500"/>
          </a:xfrm>
          <a:prstGeom prst="rect">
            <a:avLst/>
          </a:prstGeom>
          <a:effectLst>
            <a:outerShdw blurRad="50800" dist="38100" dir="5400000" algn="t" rotWithShape="0">
              <a:prstClr val="black">
                <a:alpha val="40000"/>
              </a:prstClr>
            </a:outerShdw>
          </a:effectLst>
        </p:spPr>
      </p:pic>
      <p:sp>
        <p:nvSpPr>
          <p:cNvPr id="4" name="Slide Number Placeholder 3"/>
          <p:cNvSpPr>
            <a:spLocks noGrp="1"/>
          </p:cNvSpPr>
          <p:nvPr>
            <p:ph type="sldNum" sz="quarter" idx="12"/>
          </p:nvPr>
        </p:nvSpPr>
        <p:spPr/>
        <p:txBody>
          <a:bodyPr/>
          <a:lstStyle/>
          <a:p>
            <a:fld id="{323DE9B6-CD69-2240-8AAD-0E79682D9385}" type="slidenum">
              <a:rPr lang="en-US" smtClean="0"/>
              <a:t>205</a:t>
            </a:fld>
            <a:endParaRPr lang="en-US" dirty="0"/>
          </a:p>
        </p:txBody>
      </p:sp>
    </p:spTree>
    <p:extLst>
      <p:ext uri="{BB962C8B-B14F-4D97-AF65-F5344CB8AC3E}">
        <p14:creationId xmlns:p14="http://schemas.microsoft.com/office/powerpoint/2010/main" val="587336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Labs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dirty="0" smtClean="0"/>
              <a:t>Lab 26: Router Navigation</a:t>
            </a:r>
            <a:endParaRPr lang="en-US" dirty="0"/>
          </a:p>
          <a:p>
            <a:endParaRPr lang="en-US"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206</a:t>
            </a:fld>
            <a:endParaRPr lang="en-US" dirty="0"/>
          </a:p>
        </p:txBody>
      </p:sp>
    </p:spTree>
    <p:extLst>
      <p:ext uri="{BB962C8B-B14F-4D97-AF65-F5344CB8AC3E}">
        <p14:creationId xmlns:p14="http://schemas.microsoft.com/office/powerpoint/2010/main" val="854545548"/>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Navigating</a:t>
            </a:r>
            <a:endParaRPr lang="en-US" dirty="0"/>
          </a:p>
        </p:txBody>
      </p:sp>
      <p:sp>
        <p:nvSpPr>
          <p:cNvPr id="3" name="Content Placeholder 2"/>
          <p:cNvSpPr>
            <a:spLocks noGrp="1"/>
          </p:cNvSpPr>
          <p:nvPr>
            <p:ph idx="1"/>
          </p:nvPr>
        </p:nvSpPr>
        <p:spPr>
          <a:xfrm>
            <a:off x="838200" y="1546225"/>
            <a:ext cx="10515600" cy="4351338"/>
          </a:xfrm>
        </p:spPr>
        <p:txBody>
          <a:bodyPr>
            <a:normAutofit lnSpcReduction="10000"/>
          </a:bodyPr>
          <a:lstStyle/>
          <a:p>
            <a:r>
              <a:rPr lang="en-US" dirty="0" smtClean="0"/>
              <a:t>Using a </a:t>
            </a:r>
            <a:r>
              <a:rPr lang="en-US" dirty="0" err="1" smtClean="0"/>
              <a:t>routerLink</a:t>
            </a:r>
            <a:r>
              <a:rPr lang="en-US" dirty="0" smtClean="0"/>
              <a:t> directive</a:t>
            </a:r>
            <a:endParaRPr lang="en-US" dirty="0"/>
          </a:p>
          <a:p>
            <a:pPr lvl="1"/>
            <a:r>
              <a:rPr lang="en-US" dirty="0" smtClean="0"/>
              <a:t>Route </a:t>
            </a:r>
            <a:r>
              <a:rPr lang="en-US" dirty="0"/>
              <a:t>parameters</a:t>
            </a:r>
          </a:p>
          <a:p>
            <a:pPr lvl="1"/>
            <a:r>
              <a:rPr lang="en-US" dirty="0" smtClean="0"/>
              <a:t>Query parameters</a:t>
            </a:r>
          </a:p>
          <a:p>
            <a:r>
              <a:rPr lang="en-US" dirty="0" smtClean="0"/>
              <a:t>Navigating with Code</a:t>
            </a:r>
          </a:p>
          <a:p>
            <a:pPr lvl="1"/>
            <a:r>
              <a:rPr lang="en-US" dirty="0" smtClean="0"/>
              <a:t>Router</a:t>
            </a:r>
          </a:p>
          <a:p>
            <a:pPr lvl="1"/>
            <a:r>
              <a:rPr lang="en-US" dirty="0" smtClean="0"/>
              <a:t>Route </a:t>
            </a:r>
            <a:r>
              <a:rPr lang="en-US" dirty="0"/>
              <a:t>parameters</a:t>
            </a:r>
          </a:p>
          <a:p>
            <a:pPr lvl="1"/>
            <a:r>
              <a:rPr lang="en-US" dirty="0"/>
              <a:t>Query </a:t>
            </a:r>
            <a:r>
              <a:rPr lang="en-US" dirty="0" smtClean="0"/>
              <a:t>parameters</a:t>
            </a:r>
          </a:p>
          <a:p>
            <a:r>
              <a:rPr lang="en-US" dirty="0" smtClean="0"/>
              <a:t>Retrieving Parameters</a:t>
            </a:r>
          </a:p>
          <a:p>
            <a:pPr lvl="1"/>
            <a:r>
              <a:rPr lang="en-US" dirty="0" err="1" smtClean="0"/>
              <a:t>ActivatedRoute</a:t>
            </a:r>
            <a:endParaRPr lang="en-US" dirty="0" smtClean="0"/>
          </a:p>
          <a:p>
            <a:pPr lvl="1"/>
            <a:r>
              <a:rPr lang="en-US" dirty="0" smtClean="0"/>
              <a:t>Synchronous</a:t>
            </a:r>
          </a:p>
          <a:p>
            <a:pPr lvl="1"/>
            <a:r>
              <a:rPr lang="en-US" dirty="0" smtClean="0"/>
              <a:t>Asynchronous</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207</a:t>
            </a:fld>
            <a:endParaRPr lang="en-US" dirty="0"/>
          </a:p>
        </p:txBody>
      </p:sp>
    </p:spTree>
    <p:extLst>
      <p:ext uri="{BB962C8B-B14F-4D97-AF65-F5344CB8AC3E}">
        <p14:creationId xmlns:p14="http://schemas.microsoft.com/office/powerpoint/2010/main" val="20393543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Route Parameters or Query Parameters</a:t>
            </a:r>
            <a:r>
              <a:rPr lang="en-US" dirty="0" smtClean="0"/>
              <a:t>?</a:t>
            </a:r>
            <a:endParaRPr lang="en-US" dirty="0"/>
          </a:p>
        </p:txBody>
      </p:sp>
      <p:sp>
        <p:nvSpPr>
          <p:cNvPr id="3" name="Content Placeholder 2"/>
          <p:cNvSpPr>
            <a:spLocks noGrp="1"/>
          </p:cNvSpPr>
          <p:nvPr>
            <p:ph idx="1"/>
          </p:nvPr>
        </p:nvSpPr>
        <p:spPr/>
        <p:txBody>
          <a:bodyPr/>
          <a:lstStyle/>
          <a:p>
            <a:r>
              <a:rPr lang="en-US" dirty="0"/>
              <a:t>There is no hard-and-fast rule. In general,</a:t>
            </a:r>
          </a:p>
          <a:p>
            <a:pPr lvl="1"/>
            <a:r>
              <a:rPr lang="en-US" i="1" dirty="0"/>
              <a:t>prefer a route parameter when</a:t>
            </a:r>
            <a:endParaRPr lang="en-US" dirty="0"/>
          </a:p>
          <a:p>
            <a:pPr lvl="2"/>
            <a:r>
              <a:rPr lang="en-US" dirty="0"/>
              <a:t>the value is required.</a:t>
            </a:r>
          </a:p>
          <a:p>
            <a:pPr lvl="2"/>
            <a:r>
              <a:rPr lang="en-US" dirty="0"/>
              <a:t>the value is necessary to distinguish one route path from another.</a:t>
            </a:r>
          </a:p>
          <a:p>
            <a:pPr lvl="1"/>
            <a:r>
              <a:rPr lang="en-US" i="1" dirty="0"/>
              <a:t>prefer a query parameter when</a:t>
            </a:r>
            <a:endParaRPr lang="en-US" dirty="0"/>
          </a:p>
          <a:p>
            <a:pPr lvl="2"/>
            <a:r>
              <a:rPr lang="en-US" dirty="0"/>
              <a:t>the value is optional.</a:t>
            </a:r>
          </a:p>
          <a:p>
            <a:pPr lvl="2"/>
            <a:r>
              <a:rPr lang="en-US" dirty="0"/>
              <a:t>the value is complex and/or multi-variate.</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208</a:t>
            </a:fld>
            <a:endParaRPr lang="en-US" dirty="0"/>
          </a:p>
        </p:txBody>
      </p:sp>
    </p:spTree>
    <p:extLst>
      <p:ext uri="{BB962C8B-B14F-4D97-AF65-F5344CB8AC3E}">
        <p14:creationId xmlns:p14="http://schemas.microsoft.com/office/powerpoint/2010/main" val="1151121811"/>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Matrix URL Notation</a:t>
            </a:r>
            <a:endParaRPr lang="en-US" dirty="0"/>
          </a:p>
        </p:txBody>
      </p:sp>
      <p:sp>
        <p:nvSpPr>
          <p:cNvPr id="3" name="Content Placeholder 2"/>
          <p:cNvSpPr>
            <a:spLocks noGrp="1"/>
          </p:cNvSpPr>
          <p:nvPr>
            <p:ph idx="1"/>
          </p:nvPr>
        </p:nvSpPr>
        <p:spPr/>
        <p:txBody>
          <a:bodyPr/>
          <a:lstStyle/>
          <a:p>
            <a:r>
              <a:rPr lang="en-US" dirty="0"/>
              <a:t>The query string parameters are not separated by "?" and "&amp;". They are </a:t>
            </a:r>
            <a:r>
              <a:rPr lang="en-US" b="1" dirty="0"/>
              <a:t>separated by semicolons (;)</a:t>
            </a:r>
            <a:r>
              <a:rPr lang="en-US" dirty="0"/>
              <a:t> </a:t>
            </a:r>
            <a:endParaRPr lang="en-US" dirty="0" smtClean="0"/>
          </a:p>
          <a:p>
            <a:r>
              <a:rPr lang="en-US" dirty="0" smtClean="0"/>
              <a:t>This is </a:t>
            </a:r>
            <a:r>
              <a:rPr lang="en-US" i="1" dirty="0" smtClean="0"/>
              <a:t>matrix </a:t>
            </a:r>
            <a:r>
              <a:rPr lang="en-US" i="1" dirty="0"/>
              <a:t>URL</a:t>
            </a:r>
            <a:r>
              <a:rPr lang="en-US" dirty="0"/>
              <a:t> notation — something we may not have seen before</a:t>
            </a:r>
            <a:r>
              <a:rPr lang="en-US" dirty="0" smtClean="0"/>
              <a:t>.</a:t>
            </a:r>
          </a:p>
          <a:p>
            <a:r>
              <a:rPr lang="en-US" i="1" dirty="0"/>
              <a:t>Matrix URL</a:t>
            </a:r>
            <a:r>
              <a:rPr lang="en-US" dirty="0"/>
              <a:t> notation is an idea first floated in a </a:t>
            </a:r>
            <a:r>
              <a:rPr lang="en-US" dirty="0">
                <a:hlinkClick r:id="rId3"/>
              </a:rPr>
              <a:t>1996 proposal</a:t>
            </a:r>
            <a:r>
              <a:rPr lang="en-US" dirty="0"/>
              <a:t> by the founder of the web, Tim Berners-Lee.</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209</a:t>
            </a:fld>
            <a:endParaRPr lang="en-US" dirty="0"/>
          </a:p>
        </p:txBody>
      </p:sp>
    </p:spTree>
    <p:extLst>
      <p:ext uri="{BB962C8B-B14F-4D97-AF65-F5344CB8AC3E}">
        <p14:creationId xmlns:p14="http://schemas.microsoft.com/office/powerpoint/2010/main" val="1536909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Running Local Node Modules</a:t>
            </a:r>
            <a:endParaRPr lang="en-US" dirty="0"/>
          </a:p>
        </p:txBody>
      </p:sp>
      <p:sp>
        <p:nvSpPr>
          <p:cNvPr id="3" name="Content Placeholder 2"/>
          <p:cNvSpPr>
            <a:spLocks noGrp="1"/>
          </p:cNvSpPr>
          <p:nvPr>
            <p:ph idx="1"/>
          </p:nvPr>
        </p:nvSpPr>
        <p:spPr/>
        <p:txBody>
          <a:bodyPr>
            <a:normAutofit/>
          </a:bodyPr>
          <a:lstStyle/>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init</a:t>
            </a:r>
            <a:r>
              <a:rPr lang="en-US" sz="1800" dirty="0">
                <a:latin typeface="Roboto Mono" charset="0"/>
                <a:ea typeface="Roboto Mono" charset="0"/>
                <a:cs typeface="Roboto Mono" charset="0"/>
              </a:rPr>
              <a:t> </a:t>
            </a:r>
            <a:r>
              <a:rPr lang="en-US" sz="1800" dirty="0" smtClean="0">
                <a:solidFill>
                  <a:schemeClr val="tx1">
                    <a:lumMod val="50000"/>
                    <a:lumOff val="50000"/>
                  </a:schemeClr>
                </a:solidFill>
                <a:latin typeface="Roboto Mono" charset="0"/>
                <a:ea typeface="Roboto Mono" charset="0"/>
                <a:cs typeface="Roboto Mono" charset="0"/>
              </a:rPr>
              <a:t>#creates </a:t>
            </a:r>
            <a:r>
              <a:rPr lang="en-US" sz="1800" dirty="0" err="1" smtClean="0">
                <a:solidFill>
                  <a:schemeClr val="tx1">
                    <a:lumMod val="50000"/>
                    <a:lumOff val="50000"/>
                  </a:schemeClr>
                </a:solidFill>
                <a:latin typeface="Roboto Mono" charset="0"/>
                <a:ea typeface="Roboto Mono" charset="0"/>
                <a:cs typeface="Roboto Mono" charset="0"/>
              </a:rPr>
              <a:t>package.json</a:t>
            </a:r>
            <a:endParaRPr lang="en-US" sz="1800" dirty="0">
              <a:solidFill>
                <a:schemeClr val="tx1">
                  <a:lumMod val="50000"/>
                  <a:lumOff val="50000"/>
                </a:schemeClr>
              </a:solidFill>
              <a:latin typeface="Roboto Mono" charset="0"/>
              <a:ea typeface="Roboto Mono" charset="0"/>
              <a:cs typeface="Roboto Mono" charset="0"/>
            </a:endParaRPr>
          </a:p>
          <a:p>
            <a:pPr marL="0" indent="0">
              <a:lnSpc>
                <a:spcPct val="100000"/>
              </a:lnSpc>
              <a:spcBef>
                <a:spcPts val="0"/>
              </a:spcBef>
              <a:buNone/>
            </a:pPr>
            <a:endParaRPr lang="en-US" sz="1800" dirty="0">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install </a:t>
            </a:r>
            <a:r>
              <a:rPr lang="en-US" sz="1800" dirty="0" smtClean="0">
                <a:latin typeface="Roboto Mono" charset="0"/>
                <a:ea typeface="Roboto Mono" charset="0"/>
                <a:cs typeface="Roboto Mono" charset="0"/>
              </a:rPr>
              <a:t>typescript --</a:t>
            </a:r>
            <a:r>
              <a:rPr lang="en-US" sz="1800" dirty="0">
                <a:latin typeface="Roboto Mono" charset="0"/>
                <a:ea typeface="Roboto Mono" charset="0"/>
                <a:cs typeface="Roboto Mono" charset="0"/>
              </a:rPr>
              <a:t>save-dev </a:t>
            </a:r>
            <a:r>
              <a:rPr lang="en-US" sz="1800" dirty="0">
                <a:solidFill>
                  <a:schemeClr val="tx1">
                    <a:lumMod val="50000"/>
                    <a:lumOff val="50000"/>
                  </a:schemeClr>
                </a:solidFill>
                <a:latin typeface="Roboto Mono" charset="0"/>
                <a:ea typeface="Roboto Mono" charset="0"/>
                <a:cs typeface="Roboto Mono" charset="0"/>
              </a:rPr>
              <a:t>#saves in </a:t>
            </a:r>
            <a:r>
              <a:rPr lang="en-US" sz="1800" dirty="0" err="1">
                <a:solidFill>
                  <a:schemeClr val="tx1">
                    <a:lumMod val="50000"/>
                    <a:lumOff val="50000"/>
                  </a:schemeClr>
                </a:solidFill>
                <a:latin typeface="Roboto Mono" charset="0"/>
                <a:ea typeface="Roboto Mono" charset="0"/>
                <a:cs typeface="Roboto Mono" charset="0"/>
              </a:rPr>
              <a:t>package.json</a:t>
            </a:r>
            <a:r>
              <a:rPr lang="en-US" sz="1800" dirty="0">
                <a:solidFill>
                  <a:schemeClr val="tx1">
                    <a:lumMod val="50000"/>
                    <a:lumOff val="50000"/>
                  </a:schemeClr>
                </a:solidFill>
                <a:latin typeface="Roboto Mono" charset="0"/>
                <a:ea typeface="Roboto Mono" charset="0"/>
                <a:cs typeface="Roboto Mono" charset="0"/>
              </a:rPr>
              <a:t> </a:t>
            </a:r>
          </a:p>
          <a:p>
            <a:pPr marL="0" indent="0">
              <a:lnSpc>
                <a:spcPct val="100000"/>
              </a:lnSpc>
              <a:spcBef>
                <a:spcPts val="0"/>
              </a:spcBef>
              <a:buNone/>
            </a:pPr>
            <a:r>
              <a:rPr lang="en-US" sz="1800" dirty="0">
                <a:solidFill>
                  <a:schemeClr val="tx1">
                    <a:lumMod val="50000"/>
                    <a:lumOff val="50000"/>
                  </a:schemeClr>
                </a:solidFill>
                <a:latin typeface="Roboto Mono" charset="0"/>
                <a:ea typeface="Roboto Mono" charset="0"/>
                <a:cs typeface="Roboto Mono" charset="0"/>
              </a:rPr>
              <a:t>					#creates </a:t>
            </a:r>
            <a:r>
              <a:rPr lang="en-US" sz="1800" dirty="0" err="1">
                <a:solidFill>
                  <a:schemeClr val="tx1">
                    <a:lumMod val="50000"/>
                    <a:lumOff val="50000"/>
                  </a:schemeClr>
                </a:solidFill>
                <a:latin typeface="Roboto Mono" charset="0"/>
                <a:ea typeface="Roboto Mono" charset="0"/>
                <a:cs typeface="Roboto Mono" charset="0"/>
              </a:rPr>
              <a:t>node_modules</a:t>
            </a:r>
            <a:r>
              <a:rPr lang="en-US" sz="1800" dirty="0">
                <a:solidFill>
                  <a:schemeClr val="tx1">
                    <a:lumMod val="50000"/>
                    <a:lumOff val="50000"/>
                  </a:schemeClr>
                </a:solidFill>
                <a:latin typeface="Roboto Mono" charset="0"/>
                <a:ea typeface="Roboto Mono" charset="0"/>
                <a:cs typeface="Roboto Mono" charset="0"/>
              </a:rPr>
              <a:t> directory</a:t>
            </a:r>
          </a:p>
          <a:p>
            <a:pPr marL="0" indent="0">
              <a:lnSpc>
                <a:spcPct val="100000"/>
              </a:lnSpc>
              <a:spcBef>
                <a:spcPts val="0"/>
              </a:spcBef>
              <a:buNone/>
            </a:pPr>
            <a:endParaRPr lang="en-US" sz="1800" dirty="0">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smtClean="0">
                <a:latin typeface="Roboto Mono" charset="0"/>
                <a:ea typeface="Roboto Mono" charset="0"/>
                <a:cs typeface="Roboto Mono" charset="0"/>
              </a:rPr>
              <a:t>tsc</a:t>
            </a:r>
            <a:r>
              <a:rPr lang="en-US" sz="1800" dirty="0" smtClean="0">
                <a:latin typeface="Roboto Mono" charset="0"/>
                <a:ea typeface="Roboto Mono" charset="0"/>
                <a:cs typeface="Roboto Mono" charset="0"/>
              </a:rPr>
              <a:t> -v </a:t>
            </a:r>
            <a:r>
              <a:rPr lang="en-US" sz="1800" dirty="0">
                <a:solidFill>
                  <a:schemeClr val="tx1">
                    <a:lumMod val="50000"/>
                    <a:lumOff val="50000"/>
                  </a:schemeClr>
                </a:solidFill>
                <a:latin typeface="Roboto Mono" charset="0"/>
                <a:ea typeface="Roboto Mono" charset="0"/>
                <a:cs typeface="Roboto Mono" charset="0"/>
              </a:rPr>
              <a:t>#fails because can't find package</a:t>
            </a:r>
          </a:p>
          <a:p>
            <a:pPr marL="0" indent="0">
              <a:lnSpc>
                <a:spcPct val="100000"/>
              </a:lnSpc>
              <a:spcBef>
                <a:spcPts val="0"/>
              </a:spcBef>
              <a:buNone/>
            </a:pPr>
            <a:endParaRPr lang="en-US" sz="1800" dirty="0">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node_modules</a:t>
            </a:r>
            <a:r>
              <a:rPr lang="en-US" sz="1800" dirty="0">
                <a:latin typeface="Roboto Mono" charset="0"/>
                <a:ea typeface="Roboto Mono" charset="0"/>
                <a:cs typeface="Roboto Mono" charset="0"/>
              </a:rPr>
              <a:t>/.</a:t>
            </a:r>
            <a:r>
              <a:rPr lang="en-US" sz="1800" dirty="0" smtClean="0">
                <a:latin typeface="Roboto Mono" charset="0"/>
                <a:ea typeface="Roboto Mono" charset="0"/>
                <a:cs typeface="Roboto Mono" charset="0"/>
              </a:rPr>
              <a:t>bin/</a:t>
            </a:r>
            <a:r>
              <a:rPr lang="en-US" sz="1800" dirty="0" err="1" smtClean="0">
                <a:latin typeface="Roboto Mono" charset="0"/>
                <a:ea typeface="Roboto Mono" charset="0"/>
                <a:cs typeface="Roboto Mono" charset="0"/>
              </a:rPr>
              <a:t>tsc</a:t>
            </a:r>
            <a:r>
              <a:rPr lang="en-US" sz="1800" dirty="0" smtClean="0">
                <a:latin typeface="Roboto Mono" charset="0"/>
                <a:ea typeface="Roboto Mono" charset="0"/>
                <a:cs typeface="Roboto Mono" charset="0"/>
              </a:rPr>
              <a:t> -v </a:t>
            </a:r>
            <a:r>
              <a:rPr lang="en-US" sz="1800" dirty="0">
                <a:solidFill>
                  <a:schemeClr val="tx1">
                    <a:lumMod val="50000"/>
                    <a:lumOff val="50000"/>
                  </a:schemeClr>
                </a:solidFill>
                <a:latin typeface="Roboto Mono" charset="0"/>
                <a:ea typeface="Roboto Mono" charset="0"/>
                <a:cs typeface="Roboto Mono" charset="0"/>
              </a:rPr>
              <a:t>#</a:t>
            </a:r>
            <a:r>
              <a:rPr lang="en-US" sz="1800" dirty="0" smtClean="0">
                <a:solidFill>
                  <a:schemeClr val="tx1">
                    <a:lumMod val="50000"/>
                    <a:lumOff val="50000"/>
                  </a:schemeClr>
                </a:solidFill>
                <a:latin typeface="Roboto Mono" charset="0"/>
                <a:ea typeface="Roboto Mono" charset="0"/>
                <a:cs typeface="Roboto Mono" charset="0"/>
              </a:rPr>
              <a:t>returns version</a:t>
            </a:r>
          </a:p>
          <a:p>
            <a:pPr marL="0" indent="0">
              <a:lnSpc>
                <a:spcPct val="100000"/>
              </a:lnSpc>
              <a:spcBef>
                <a:spcPts val="0"/>
              </a:spcBef>
              <a:buNone/>
            </a:pPr>
            <a:endParaRPr lang="en-US" sz="1800" dirty="0">
              <a:solidFill>
                <a:schemeClr val="tx1">
                  <a:lumMod val="50000"/>
                  <a:lumOff val="50000"/>
                </a:schemeClr>
              </a:solidFill>
              <a:latin typeface="Roboto Mono" charset="0"/>
              <a:ea typeface="Roboto Mono" charset="0"/>
              <a:cs typeface="Roboto Mono" charset="0"/>
            </a:endParaRPr>
          </a:p>
          <a:p>
            <a:pPr marL="0" indent="0">
              <a:lnSpc>
                <a:spcPct val="100000"/>
              </a:lnSpc>
              <a:spcBef>
                <a:spcPts val="0"/>
              </a:spcBef>
              <a:buNone/>
            </a:pPr>
            <a:r>
              <a:rPr lang="en-US" sz="1800" dirty="0">
                <a:solidFill>
                  <a:schemeClr val="tx1">
                    <a:lumMod val="50000"/>
                    <a:lumOff val="50000"/>
                  </a:schemeClr>
                </a:solidFill>
                <a:latin typeface="Roboto Mono" charset="0"/>
                <a:ea typeface="Roboto Mono" charset="0"/>
                <a:cs typeface="Roboto Mono" charset="0"/>
              </a:rPr>
              <a:t>//</a:t>
            </a:r>
            <a:r>
              <a:rPr lang="en-US" sz="1800" dirty="0" err="1">
                <a:solidFill>
                  <a:schemeClr val="tx1">
                    <a:lumMod val="50000"/>
                    <a:lumOff val="50000"/>
                  </a:schemeClr>
                </a:solidFill>
                <a:latin typeface="Roboto Mono" charset="0"/>
                <a:ea typeface="Roboto Mono" charset="0"/>
                <a:cs typeface="Roboto Mono" charset="0"/>
              </a:rPr>
              <a:t>package.json</a:t>
            </a:r>
            <a:r>
              <a:rPr lang="en-US" sz="1800" dirty="0">
                <a:solidFill>
                  <a:schemeClr val="tx1">
                    <a:lumMod val="50000"/>
                    <a:lumOff val="50000"/>
                  </a:schemeClr>
                </a:solidFill>
                <a:latin typeface="Roboto Mono" charset="0"/>
                <a:ea typeface="Roboto Mono" charset="0"/>
                <a:cs typeface="Roboto Mono" charset="0"/>
              </a:rPr>
              <a:t> snippet</a:t>
            </a:r>
            <a:endParaRPr lang="en-US" sz="1800" b="1" dirty="0">
              <a:solidFill>
                <a:srgbClr val="660E7A"/>
              </a:solidFill>
              <a:latin typeface="Roboto Mono" charset="0"/>
              <a:ea typeface="Roboto Mono" charset="0"/>
              <a:cs typeface="Roboto Mono" charset="0"/>
            </a:endParaRPr>
          </a:p>
          <a:p>
            <a:pPr marL="0" indent="0">
              <a:lnSpc>
                <a:spcPct val="100000"/>
              </a:lnSpc>
              <a:spcBef>
                <a:spcPts val="0"/>
              </a:spcBef>
              <a:buNone/>
            </a:pPr>
            <a:r>
              <a:rPr lang="en-US" sz="1800" b="1" dirty="0">
                <a:solidFill>
                  <a:srgbClr val="660E7A"/>
                </a:solidFill>
                <a:latin typeface="Roboto Mono" charset="0"/>
                <a:ea typeface="Roboto Mono" charset="0"/>
                <a:cs typeface="Roboto Mono" charset="0"/>
              </a:rPr>
              <a:t>"scripts"</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a:t>
            </a:r>
            <a:r>
              <a:rPr lang="en-US" sz="1800" b="1" dirty="0" err="1" smtClean="0">
                <a:solidFill>
                  <a:srgbClr val="660E7A"/>
                </a:solidFill>
                <a:latin typeface="Roboto Mono" charset="0"/>
                <a:ea typeface="Roboto Mono" charset="0"/>
                <a:cs typeface="Roboto Mono" charset="0"/>
              </a:rPr>
              <a:t>tsc</a:t>
            </a:r>
            <a:r>
              <a:rPr lang="en-US" sz="1800" b="1" dirty="0" smtClean="0">
                <a:solidFill>
                  <a:srgbClr val="660E7A"/>
                </a:solidFill>
                <a:latin typeface="Roboto Mono" charset="0"/>
                <a:ea typeface="Roboto Mono" charset="0"/>
                <a:cs typeface="Roboto Mono" charset="0"/>
              </a:rPr>
              <a:t>"</a:t>
            </a:r>
            <a:r>
              <a:rPr lang="en-US" sz="1800" dirty="0" smtClean="0">
                <a:latin typeface="Roboto Mono" charset="0"/>
                <a:ea typeface="Roboto Mono" charset="0"/>
                <a:cs typeface="Roboto Mono" charset="0"/>
              </a:rPr>
              <a:t>: </a:t>
            </a:r>
            <a:r>
              <a:rPr lang="en-US" sz="1800" b="1" dirty="0" smtClean="0">
                <a:solidFill>
                  <a:srgbClr val="008000"/>
                </a:solidFill>
                <a:latin typeface="Roboto Mono" charset="0"/>
                <a:ea typeface="Roboto Mono" charset="0"/>
                <a:cs typeface="Roboto Mono" charset="0"/>
              </a:rPr>
              <a:t>”</a:t>
            </a:r>
            <a:r>
              <a:rPr lang="en-US" sz="1800" b="1" dirty="0" err="1" smtClean="0">
                <a:solidFill>
                  <a:srgbClr val="008000"/>
                </a:solidFill>
                <a:latin typeface="Roboto Mono" charset="0"/>
                <a:ea typeface="Roboto Mono" charset="0"/>
                <a:cs typeface="Roboto Mono" charset="0"/>
              </a:rPr>
              <a:t>tsc</a:t>
            </a:r>
            <a:r>
              <a:rPr lang="en-US" sz="1800" b="1" dirty="0" smtClean="0">
                <a:solidFill>
                  <a:srgbClr val="008000"/>
                </a:solidFill>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
            </a:r>
            <a:br>
              <a:rPr lang="en-US" sz="1800" b="1" dirty="0">
                <a:solidFill>
                  <a:srgbClr val="008000"/>
                </a:solidFill>
                <a:latin typeface="Roboto Mono" charset="0"/>
                <a:ea typeface="Roboto Mono" charset="0"/>
                <a:cs typeface="Roboto Mono" charset="0"/>
              </a:rPr>
            </a:br>
            <a:r>
              <a:rPr lang="en-US" sz="1800" dirty="0">
                <a:latin typeface="Roboto Mono" charset="0"/>
                <a:ea typeface="Roboto Mono" charset="0"/>
                <a:cs typeface="Roboto Mono" charset="0"/>
              </a:rPr>
              <a:t>}</a:t>
            </a:r>
            <a:endParaRPr lang="en-US" sz="1800" dirty="0">
              <a:solidFill>
                <a:schemeClr val="tx1">
                  <a:lumMod val="50000"/>
                  <a:lumOff val="50000"/>
                </a:schemeClr>
              </a:solidFill>
              <a:latin typeface="Roboto Mono" charset="0"/>
              <a:ea typeface="Roboto Mono" charset="0"/>
              <a:cs typeface="Roboto Mono" charset="0"/>
            </a:endParaRPr>
          </a:p>
          <a:p>
            <a:pPr marL="0" indent="0">
              <a:lnSpc>
                <a:spcPct val="100000"/>
              </a:lnSpc>
              <a:spcBef>
                <a:spcPts val="0"/>
              </a:spcBef>
              <a:buNone/>
            </a:pPr>
            <a:endParaRPr lang="en-US" sz="1800" dirty="0">
              <a:solidFill>
                <a:schemeClr val="tx1">
                  <a:lumMod val="50000"/>
                  <a:lumOff val="50000"/>
                </a:schemeClr>
              </a:solidFill>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run </a:t>
            </a:r>
            <a:r>
              <a:rPr lang="en-US" sz="1800" dirty="0" err="1" smtClean="0">
                <a:latin typeface="Roboto Mono" charset="0"/>
                <a:ea typeface="Roboto Mono" charset="0"/>
                <a:cs typeface="Roboto Mono" charset="0"/>
              </a:rPr>
              <a:t>tsc</a:t>
            </a:r>
            <a:r>
              <a:rPr lang="en-US" sz="1800" dirty="0">
                <a:latin typeface="Roboto Mono" charset="0"/>
                <a:ea typeface="Roboto Mono" charset="0"/>
                <a:cs typeface="Roboto Mono" charset="0"/>
              </a:rPr>
              <a:t> </a:t>
            </a:r>
            <a:r>
              <a:rPr lang="en-US" sz="1800" b="1" dirty="0" smtClean="0">
                <a:latin typeface="Roboto Mono" charset="0"/>
                <a:ea typeface="Roboto Mono" charset="0"/>
                <a:cs typeface="Roboto Mono" charset="0"/>
              </a:rPr>
              <a:t>--</a:t>
            </a:r>
            <a:r>
              <a:rPr lang="en-US" sz="1800" dirty="0" smtClean="0">
                <a:latin typeface="Roboto Mono" charset="0"/>
                <a:ea typeface="Roboto Mono" charset="0"/>
                <a:cs typeface="Roboto Mono" charset="0"/>
              </a:rPr>
              <a:t> -v </a:t>
            </a:r>
            <a:r>
              <a:rPr lang="en-US" sz="1800" dirty="0" smtClean="0">
                <a:solidFill>
                  <a:schemeClr val="tx1">
                    <a:lumMod val="50000"/>
                    <a:lumOff val="50000"/>
                  </a:schemeClr>
                </a:solidFill>
                <a:latin typeface="Roboto Mono" charset="0"/>
                <a:ea typeface="Roboto Mono" charset="0"/>
                <a:cs typeface="Roboto Mono" charset="0"/>
              </a:rPr>
              <a:t>#returns version </a:t>
            </a:r>
            <a:r>
              <a:rPr lang="en-US" sz="1800" dirty="0">
                <a:solidFill>
                  <a:schemeClr val="tx1">
                    <a:lumMod val="50000"/>
                    <a:lumOff val="50000"/>
                  </a:schemeClr>
                </a:solidFill>
                <a:latin typeface="Roboto Mono" charset="0"/>
                <a:ea typeface="Roboto Mono" charset="0"/>
                <a:cs typeface="Roboto Mono" charset="0"/>
              </a:rPr>
              <a:t>but path not required in </a:t>
            </a:r>
            <a:r>
              <a:rPr lang="en-US" sz="1800" dirty="0" err="1" smtClean="0">
                <a:solidFill>
                  <a:schemeClr val="tx1">
                    <a:lumMod val="50000"/>
                    <a:lumOff val="50000"/>
                  </a:schemeClr>
                </a:solidFill>
                <a:latin typeface="Roboto Mono" charset="0"/>
                <a:ea typeface="Roboto Mono" charset="0"/>
                <a:cs typeface="Roboto Mono" charset="0"/>
              </a:rPr>
              <a:t>package.json</a:t>
            </a:r>
            <a:endParaRPr lang="en-US" sz="1800" dirty="0">
              <a:solidFill>
                <a:schemeClr val="tx1">
                  <a:lumMod val="50000"/>
                  <a:lumOff val="50000"/>
                </a:schemeClr>
              </a:solidFill>
              <a:latin typeface="Roboto Mono" charset="0"/>
              <a:ea typeface="Roboto Mono" charset="0"/>
              <a:cs typeface="Roboto Mono" charset="0"/>
            </a:endParaRPr>
          </a:p>
          <a:p>
            <a:pPr marL="0" indent="0">
              <a:lnSpc>
                <a:spcPct val="100000"/>
              </a:lnSpc>
              <a:spcBef>
                <a:spcPts val="0"/>
              </a:spcBef>
              <a:buNone/>
            </a:pPr>
            <a:endParaRPr lang="en-US" sz="1800" dirty="0">
              <a:solidFill>
                <a:schemeClr val="tx1">
                  <a:lumMod val="50000"/>
                  <a:lumOff val="50000"/>
                </a:schemeClr>
              </a:solidFill>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21</a:t>
            </a:fld>
            <a:endParaRPr lang="en-US" dirty="0"/>
          </a:p>
        </p:txBody>
      </p:sp>
    </p:spTree>
    <p:extLst>
      <p:ext uri="{BB962C8B-B14F-4D97-AF65-F5344CB8AC3E}">
        <p14:creationId xmlns:p14="http://schemas.microsoft.com/office/powerpoint/2010/main" val="1073312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Routing Navigation</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p>
          <a:p>
            <a:r>
              <a:rPr lang="en-US" sz="1900" dirty="0" smtClean="0">
                <a:solidFill>
                  <a:schemeClr val="bg2">
                    <a:lumMod val="50000"/>
                  </a:schemeClr>
                </a:solidFill>
              </a:rPr>
              <a:t>code\demos\routing-navigation</a:t>
            </a:r>
            <a:endParaRPr lang="en-US" dirty="0">
              <a:solidFill>
                <a:schemeClr val="bg2">
                  <a:lumMod val="50000"/>
                </a:schemeClr>
              </a:solidFill>
            </a:endParaRPr>
          </a:p>
          <a:p>
            <a:endParaRPr lang="en-US" dirty="0"/>
          </a:p>
        </p:txBody>
      </p:sp>
      <p:pic>
        <p:nvPicPr>
          <p:cNvPr id="4" name="Picture 3"/>
          <p:cNvPicPr>
            <a:picLocks noChangeAspect="1"/>
          </p:cNvPicPr>
          <p:nvPr/>
        </p:nvPicPr>
        <p:blipFill>
          <a:blip r:embed="rId3"/>
          <a:stretch>
            <a:fillRect/>
          </a:stretch>
        </p:blipFill>
        <p:spPr>
          <a:xfrm>
            <a:off x="831851" y="614920"/>
            <a:ext cx="6743700" cy="2959100"/>
          </a:xfrm>
          <a:prstGeom prst="rect">
            <a:avLst/>
          </a:prstGeom>
          <a:effectLst>
            <a:outerShdw blurRad="50800" dist="38100" dir="5400000" algn="t" rotWithShape="0">
              <a:prstClr val="black">
                <a:alpha val="40000"/>
              </a:prstClr>
            </a:outerShdw>
          </a:effectLst>
        </p:spPr>
      </p:pic>
      <p:sp>
        <p:nvSpPr>
          <p:cNvPr id="5" name="Slide Number Placeholder 4"/>
          <p:cNvSpPr>
            <a:spLocks noGrp="1"/>
          </p:cNvSpPr>
          <p:nvPr>
            <p:ph type="sldNum" sz="quarter" idx="12"/>
          </p:nvPr>
        </p:nvSpPr>
        <p:spPr/>
        <p:txBody>
          <a:bodyPr/>
          <a:lstStyle/>
          <a:p>
            <a:fld id="{323DE9B6-CD69-2240-8AAD-0E79682D9385}" type="slidenum">
              <a:rPr lang="en-US" smtClean="0"/>
              <a:t>210</a:t>
            </a:fld>
            <a:endParaRPr lang="en-US" dirty="0"/>
          </a:p>
        </p:txBody>
      </p:sp>
    </p:spTree>
    <p:extLst>
      <p:ext uri="{BB962C8B-B14F-4D97-AF65-F5344CB8AC3E}">
        <p14:creationId xmlns:p14="http://schemas.microsoft.com/office/powerpoint/2010/main" val="14485176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Labs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dirty="0" smtClean="0"/>
              <a:t>Lab 27: Router Parameters</a:t>
            </a:r>
            <a:endParaRPr lang="en-US" dirty="0"/>
          </a:p>
          <a:p>
            <a:endParaRPr lang="en-US"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211</a:t>
            </a:fld>
            <a:endParaRPr lang="en-US" dirty="0"/>
          </a:p>
        </p:txBody>
      </p:sp>
    </p:spTree>
    <p:extLst>
      <p:ext uri="{BB962C8B-B14F-4D97-AF65-F5344CB8AC3E}">
        <p14:creationId xmlns:p14="http://schemas.microsoft.com/office/powerpoint/2010/main" val="971472311"/>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 &amp; Deploy</a:t>
            </a:r>
            <a:endParaRPr lang="en-US" dirty="0"/>
          </a:p>
        </p:txBody>
      </p:sp>
      <p:sp>
        <p:nvSpPr>
          <p:cNvPr id="3" name="Text Placeholder 2"/>
          <p:cNvSpPr>
            <a:spLocks noGrp="1"/>
          </p:cNvSpPr>
          <p:nvPr>
            <p:ph type="body" idx="1"/>
          </p:nvPr>
        </p:nvSpPr>
        <p:spPr>
          <a:xfrm>
            <a:off x="831851" y="4562477"/>
            <a:ext cx="10515600" cy="1500187"/>
          </a:xfrm>
        </p:spPr>
        <p:txBody>
          <a:bodyPr/>
          <a:lstStyle/>
          <a:p>
            <a:r>
              <a:rPr lang="en-US" dirty="0" smtClean="0"/>
              <a:t>Using Angular CLI (Command-Line Interface)</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72353"/>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212</a:t>
            </a:fld>
            <a:endParaRPr lang="en-US" dirty="0"/>
          </a:p>
        </p:txBody>
      </p:sp>
    </p:spTree>
    <p:extLst>
      <p:ext uri="{BB962C8B-B14F-4D97-AF65-F5344CB8AC3E}">
        <p14:creationId xmlns:p14="http://schemas.microsoft.com/office/powerpoint/2010/main" val="6463661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CLI: Builds</a:t>
            </a:r>
            <a:endParaRPr lang="en-US" dirty="0"/>
          </a:p>
        </p:txBody>
      </p:sp>
      <p:sp>
        <p:nvSpPr>
          <p:cNvPr id="3" name="Content Placeholder 2"/>
          <p:cNvSpPr>
            <a:spLocks noGrp="1"/>
          </p:cNvSpPr>
          <p:nvPr>
            <p:ph idx="1"/>
          </p:nvPr>
        </p:nvSpPr>
        <p:spPr/>
        <p:txBody>
          <a:bodyPr>
            <a:normAutofit/>
          </a:bodyPr>
          <a:lstStyle/>
          <a:p>
            <a:r>
              <a:rPr lang="en-US" dirty="0" smtClean="0"/>
              <a:t>Builds </a:t>
            </a:r>
            <a:r>
              <a:rPr lang="en-US" dirty="0"/>
              <a:t>your application for deployment to </a:t>
            </a:r>
            <a:r>
              <a:rPr lang="en-US" dirty="0" smtClean="0"/>
              <a:t>production</a:t>
            </a:r>
          </a:p>
          <a:p>
            <a:pPr lvl="1"/>
            <a:r>
              <a:rPr lang="en-US" dirty="0" smtClean="0"/>
              <a:t>Combining, minifying</a:t>
            </a:r>
          </a:p>
          <a:p>
            <a:pPr lvl="1"/>
            <a:r>
              <a:rPr lang="en-US" dirty="0" smtClean="0"/>
              <a:t>Tree-shaking</a:t>
            </a:r>
          </a:p>
          <a:p>
            <a:pPr lvl="1"/>
            <a:r>
              <a:rPr lang="en-US" dirty="0" smtClean="0"/>
              <a:t>Ahead-of-time compilation</a:t>
            </a:r>
          </a:p>
          <a:p>
            <a:pPr lvl="1"/>
            <a:r>
              <a:rPr lang="en-US" dirty="0" smtClean="0"/>
              <a:t>Remove Decorators</a:t>
            </a:r>
            <a:endParaRPr lang="en-US" dirty="0"/>
          </a:p>
          <a:p>
            <a:endParaRPr lang="en-US"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213</a:t>
            </a:fld>
            <a:endParaRPr lang="en-US" dirty="0"/>
          </a:p>
        </p:txBody>
      </p:sp>
    </p:spTree>
    <p:extLst>
      <p:ext uri="{BB962C8B-B14F-4D97-AF65-F5344CB8AC3E}">
        <p14:creationId xmlns:p14="http://schemas.microsoft.com/office/powerpoint/2010/main" val="1061921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 Builds</a:t>
            </a:r>
            <a:endParaRPr lang="en-US" dirty="0"/>
          </a:p>
        </p:txBody>
      </p:sp>
      <p:sp>
        <p:nvSpPr>
          <p:cNvPr id="3" name="Content Placeholder 2"/>
          <p:cNvSpPr>
            <a:spLocks noGrp="1"/>
          </p:cNvSpPr>
          <p:nvPr>
            <p:ph idx="1"/>
          </p:nvPr>
        </p:nvSpPr>
        <p:spPr/>
        <p:txBody>
          <a:bodyPr>
            <a:normAutofit/>
          </a:bodyPr>
          <a:lstStyle/>
          <a:p>
            <a:r>
              <a:rPr lang="en-US" dirty="0"/>
              <a:t>The </a:t>
            </a:r>
            <a:r>
              <a:rPr lang="en-US" b="1" dirty="0"/>
              <a:t>build</a:t>
            </a:r>
            <a:r>
              <a:rPr lang="en-US" dirty="0"/>
              <a:t> command sends output to the </a:t>
            </a:r>
            <a:r>
              <a:rPr lang="en-US" b="1" dirty="0" err="1"/>
              <a:t>dist</a:t>
            </a:r>
            <a:r>
              <a:rPr lang="en-US" dirty="0"/>
              <a:t> directory. </a:t>
            </a:r>
          </a:p>
          <a:p>
            <a:r>
              <a:rPr lang="en-US" b="1" dirty="0" smtClean="0"/>
              <a:t>Copy</a:t>
            </a:r>
            <a:r>
              <a:rPr lang="en-US" dirty="0" smtClean="0"/>
              <a:t> the </a:t>
            </a:r>
            <a:r>
              <a:rPr lang="en-US" dirty="0"/>
              <a:t>contents of the </a:t>
            </a:r>
            <a:r>
              <a:rPr lang="en-US" b="1" dirty="0" err="1"/>
              <a:t>dist</a:t>
            </a:r>
            <a:r>
              <a:rPr lang="en-US" dirty="0"/>
              <a:t> directory to your web server to deploy. </a:t>
            </a:r>
            <a:endParaRPr lang="en-US" dirty="0" smtClean="0"/>
          </a:p>
          <a:p>
            <a:r>
              <a:rPr lang="en-US" dirty="0" smtClean="0"/>
              <a:t>Run a development build</a:t>
            </a:r>
          </a:p>
          <a:p>
            <a:pPr marL="0" indent="0">
              <a:buNone/>
            </a:pPr>
            <a:r>
              <a:rPr lang="en-US" sz="1900" b="1" dirty="0" smtClean="0"/>
              <a:t>	ng build --dev</a:t>
            </a:r>
          </a:p>
          <a:p>
            <a:pPr marL="0" indent="0">
              <a:buNone/>
            </a:pPr>
            <a:r>
              <a:rPr lang="en-US" sz="1600" dirty="0" smtClean="0"/>
              <a:t>	Note: running just “ng build” defaults to a ”dev” build</a:t>
            </a:r>
          </a:p>
          <a:p>
            <a:r>
              <a:rPr lang="en-US" dirty="0" smtClean="0"/>
              <a:t>Run a production build</a:t>
            </a:r>
          </a:p>
          <a:p>
            <a:pPr marL="0" indent="0">
              <a:buNone/>
            </a:pPr>
            <a:r>
              <a:rPr lang="en-US" sz="1900" b="1" dirty="0" smtClean="0"/>
              <a:t>	ng </a:t>
            </a:r>
            <a:r>
              <a:rPr lang="en-US" sz="1900" b="1" dirty="0"/>
              <a:t>build </a:t>
            </a:r>
            <a:r>
              <a:rPr lang="en-US" sz="1900" b="1" dirty="0" smtClean="0"/>
              <a:t>--prod</a:t>
            </a:r>
          </a:p>
          <a:p>
            <a:r>
              <a:rPr lang="en-US" dirty="0" smtClean="0"/>
              <a:t>Passing the dev or prod flags effectively sets other flags </a:t>
            </a:r>
          </a:p>
          <a:p>
            <a:pPr lvl="1"/>
            <a:r>
              <a:rPr lang="en-US" dirty="0" smtClean="0"/>
              <a:t>These flags are “meta” flags	</a:t>
            </a:r>
          </a:p>
          <a:p>
            <a:pPr marL="0" indent="0">
              <a:buNone/>
            </a:pP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214</a:t>
            </a:fld>
            <a:endParaRPr lang="en-US" dirty="0"/>
          </a:p>
        </p:txBody>
      </p:sp>
    </p:spTree>
    <p:extLst>
      <p:ext uri="{BB962C8B-B14F-4D97-AF65-F5344CB8AC3E}">
        <p14:creationId xmlns:p14="http://schemas.microsoft.com/office/powerpoint/2010/main" val="611981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Demo</a:t>
            </a:r>
            <a:endParaRPr lang="en-US" sz="4400" dirty="0"/>
          </a:p>
        </p:txBody>
      </p:sp>
      <p:sp>
        <p:nvSpPr>
          <p:cNvPr id="3" name="Text Placeholder 2"/>
          <p:cNvSpPr>
            <a:spLocks noGrp="1"/>
          </p:cNvSpPr>
          <p:nvPr>
            <p:ph type="body" idx="1"/>
          </p:nvPr>
        </p:nvSpPr>
        <p:spPr/>
        <p:txBody>
          <a:bodyPr/>
          <a:lstStyle/>
          <a:p>
            <a:r>
              <a:rPr lang="en-US" dirty="0" smtClean="0"/>
              <a:t>Angular CLI: Builds</a:t>
            </a:r>
          </a:p>
          <a:p>
            <a:r>
              <a:rPr lang="en-US" sz="1800" dirty="0" smtClean="0"/>
              <a:t>Instructor</a:t>
            </a:r>
          </a:p>
          <a:p>
            <a:endParaRPr lang="en-US" sz="1800" dirty="0" smtClean="0"/>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215</a:t>
            </a:fld>
            <a:endParaRPr lang="en-US" dirty="0"/>
          </a:p>
        </p:txBody>
      </p:sp>
    </p:spTree>
    <p:extLst>
      <p:ext uri="{BB962C8B-B14F-4D97-AF65-F5344CB8AC3E}">
        <p14:creationId xmlns:p14="http://schemas.microsoft.com/office/powerpoint/2010/main" val="90696153"/>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 vs Prod Builds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34257264"/>
              </p:ext>
            </p:extLst>
          </p:nvPr>
        </p:nvGraphicFramePr>
        <p:xfrm>
          <a:off x="838200" y="2271554"/>
          <a:ext cx="8693150" cy="3413760"/>
        </p:xfrm>
        <a:graphic>
          <a:graphicData uri="http://schemas.openxmlformats.org/drawingml/2006/table">
            <a:tbl>
              <a:tblPr/>
              <a:tblGrid>
                <a:gridCol w="2897717"/>
                <a:gridCol w="920301"/>
                <a:gridCol w="4875132"/>
              </a:tblGrid>
              <a:tr h="0">
                <a:tc>
                  <a:txBody>
                    <a:bodyPr/>
                    <a:lstStyle/>
                    <a:p>
                      <a:r>
                        <a:rPr lang="en-US" b="1" dirty="0">
                          <a:effectLst/>
                        </a:rPr>
                        <a:t>Flag</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b="1">
                          <a:effectLst/>
                        </a:rPr>
                        <a:t>--dev</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b="1">
                          <a:effectLst/>
                        </a:rPr>
                        <a:t>--prod</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r>
              <a:tr h="0">
                <a:tc>
                  <a:txBody>
                    <a:bodyPr/>
                    <a:lstStyle/>
                    <a:p>
                      <a:r>
                        <a:rPr lang="en-US">
                          <a:effectLst/>
                        </a:rPr>
                        <a:t>--aot</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a:effectLst/>
                        </a:rPr>
                        <a:t>false</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dirty="0">
                          <a:effectLst/>
                        </a:rPr>
                        <a:t>true</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r>
              <a:tr h="0">
                <a:tc>
                  <a:txBody>
                    <a:bodyPr/>
                    <a:lstStyle/>
                    <a:p>
                      <a:r>
                        <a:rPr lang="en-US" dirty="0">
                          <a:effectLst/>
                        </a:rPr>
                        <a:t>--environment</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6F8FA"/>
                    </a:solidFill>
                  </a:tcPr>
                </a:tc>
                <a:tc>
                  <a:txBody>
                    <a:bodyPr/>
                    <a:lstStyle/>
                    <a:p>
                      <a:r>
                        <a:rPr lang="en-US">
                          <a:effectLst/>
                        </a:rPr>
                        <a:t>dev</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6F8FA"/>
                    </a:solidFill>
                  </a:tcPr>
                </a:tc>
                <a:tc>
                  <a:txBody>
                    <a:bodyPr/>
                    <a:lstStyle/>
                    <a:p>
                      <a:r>
                        <a:rPr lang="en-US" dirty="0">
                          <a:effectLst/>
                        </a:rPr>
                        <a:t>prod</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6F8FA"/>
                    </a:solidFill>
                  </a:tcPr>
                </a:tc>
              </a:tr>
              <a:tr h="0">
                <a:tc>
                  <a:txBody>
                    <a:bodyPr/>
                    <a:lstStyle/>
                    <a:p>
                      <a:r>
                        <a:rPr lang="en-US">
                          <a:effectLst/>
                        </a:rPr>
                        <a:t>--output-hashing</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a:effectLst/>
                        </a:rPr>
                        <a:t>media</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dirty="0">
                          <a:effectLst/>
                        </a:rPr>
                        <a:t>all</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r>
              <a:tr h="0">
                <a:tc>
                  <a:txBody>
                    <a:bodyPr/>
                    <a:lstStyle/>
                    <a:p>
                      <a:r>
                        <a:rPr lang="en-US">
                          <a:effectLst/>
                        </a:rPr>
                        <a:t>--sourcemaps</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6F8FA"/>
                    </a:solidFill>
                  </a:tcPr>
                </a:tc>
                <a:tc>
                  <a:txBody>
                    <a:bodyPr/>
                    <a:lstStyle/>
                    <a:p>
                      <a:r>
                        <a:rPr lang="en-US" dirty="0">
                          <a:effectLst/>
                        </a:rPr>
                        <a:t>true</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6F8FA"/>
                    </a:solidFill>
                  </a:tcPr>
                </a:tc>
                <a:tc>
                  <a:txBody>
                    <a:bodyPr/>
                    <a:lstStyle/>
                    <a:p>
                      <a:r>
                        <a:rPr lang="en-US">
                          <a:effectLst/>
                        </a:rPr>
                        <a:t>false</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6F8FA"/>
                    </a:solidFill>
                  </a:tcPr>
                </a:tc>
              </a:tr>
              <a:tr h="0">
                <a:tc>
                  <a:txBody>
                    <a:bodyPr/>
                    <a:lstStyle/>
                    <a:p>
                      <a:r>
                        <a:rPr lang="en-US">
                          <a:effectLst/>
                        </a:rPr>
                        <a:t>--extract-css</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a:effectLst/>
                        </a:rPr>
                        <a:t>false</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a:effectLst/>
                        </a:rPr>
                        <a:t>true</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r>
              <a:tr h="0">
                <a:tc>
                  <a:txBody>
                    <a:bodyPr/>
                    <a:lstStyle/>
                    <a:p>
                      <a:r>
                        <a:rPr lang="en-US">
                          <a:effectLst/>
                        </a:rPr>
                        <a:t>--named-chunks  </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6F8FA"/>
                    </a:solidFill>
                  </a:tcPr>
                </a:tc>
                <a:tc>
                  <a:txBody>
                    <a:bodyPr/>
                    <a:lstStyle/>
                    <a:p>
                      <a:r>
                        <a:rPr lang="en-US">
                          <a:effectLst/>
                        </a:rPr>
                        <a:t>true</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6F8FA"/>
                    </a:solidFill>
                  </a:tcPr>
                </a:tc>
                <a:tc>
                  <a:txBody>
                    <a:bodyPr/>
                    <a:lstStyle/>
                    <a:p>
                      <a:r>
                        <a:rPr lang="en-US">
                          <a:effectLst/>
                        </a:rPr>
                        <a:t>false</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6F8FA"/>
                    </a:solidFill>
                  </a:tcPr>
                </a:tc>
              </a:tr>
              <a:tr h="0">
                <a:tc>
                  <a:txBody>
                    <a:bodyPr/>
                    <a:lstStyle/>
                    <a:p>
                      <a:r>
                        <a:rPr lang="en-US">
                          <a:effectLst/>
                        </a:rPr>
                        <a:t>--build-optimizer</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a:effectLst/>
                        </a:rPr>
                        <a:t>false</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c>
                  <a:txBody>
                    <a:bodyPr/>
                    <a:lstStyle/>
                    <a:p>
                      <a:r>
                        <a:rPr lang="en-US" dirty="0">
                          <a:effectLst/>
                        </a:rPr>
                        <a:t>true with AOT and Angular 5</a:t>
                      </a:r>
                    </a:p>
                  </a:txBody>
                  <a:tcPr marL="165100" marR="165100" marT="76200" marB="76200" anchor="ctr">
                    <a:lnL w="12700" cap="flat" cmpd="sng" algn="ctr">
                      <a:solidFill>
                        <a:srgbClr val="DFE2E5"/>
                      </a:solidFill>
                      <a:prstDash val="solid"/>
                      <a:round/>
                      <a:headEnd type="none" w="med" len="med"/>
                      <a:tailEnd type="none" w="med" len="med"/>
                    </a:lnL>
                    <a:lnR w="12700" cap="flat" cmpd="sng" algn="ctr">
                      <a:solidFill>
                        <a:srgbClr val="DFE2E5"/>
                      </a:solidFill>
                      <a:prstDash val="solid"/>
                      <a:round/>
                      <a:headEnd type="none" w="med" len="med"/>
                      <a:tailEnd type="none" w="med" len="med"/>
                    </a:lnR>
                    <a:lnT w="12700" cap="flat" cmpd="sng" algn="ctr">
                      <a:solidFill>
                        <a:srgbClr val="DFE2E5"/>
                      </a:solidFill>
                      <a:prstDash val="solid"/>
                      <a:round/>
                      <a:headEnd type="none" w="med" len="med"/>
                      <a:tailEnd type="none" w="med" len="med"/>
                    </a:lnT>
                    <a:lnB w="12700" cap="flat" cmpd="sng" algn="ctr">
                      <a:solidFill>
                        <a:srgbClr val="DFE2E5"/>
                      </a:solidFill>
                      <a:prstDash val="solid"/>
                      <a:round/>
                      <a:headEnd type="none" w="med" len="med"/>
                      <a:tailEnd type="none" w="med" len="med"/>
                    </a:lnB>
                    <a:solidFill>
                      <a:srgbClr val="FFFFFF"/>
                    </a:solidFill>
                  </a:tcPr>
                </a:tc>
              </a:tr>
            </a:tbl>
          </a:graphicData>
        </a:graphic>
      </p:graphicFrame>
      <p:sp>
        <p:nvSpPr>
          <p:cNvPr id="3" name="Slide Number Placeholder 2"/>
          <p:cNvSpPr>
            <a:spLocks noGrp="1"/>
          </p:cNvSpPr>
          <p:nvPr>
            <p:ph type="sldNum" sz="quarter" idx="12"/>
          </p:nvPr>
        </p:nvSpPr>
        <p:spPr/>
        <p:txBody>
          <a:bodyPr/>
          <a:lstStyle/>
          <a:p>
            <a:fld id="{E5454087-695C-AC43-AA7F-3C3895E55714}" type="slidenum">
              <a:rPr lang="en-US" smtClean="0"/>
              <a:t>216</a:t>
            </a:fld>
            <a:endParaRPr lang="en-US" dirty="0"/>
          </a:p>
        </p:txBody>
      </p:sp>
    </p:spTree>
    <p:extLst>
      <p:ext uri="{BB962C8B-B14F-4D97-AF65-F5344CB8AC3E}">
        <p14:creationId xmlns:p14="http://schemas.microsoft.com/office/powerpoint/2010/main" val="1969491401"/>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Bundles</a:t>
            </a:r>
            <a:endParaRPr lang="en-US" dirty="0"/>
          </a:p>
        </p:txBody>
      </p:sp>
      <p:sp>
        <p:nvSpPr>
          <p:cNvPr id="4" name="Content Placeholder 3"/>
          <p:cNvSpPr>
            <a:spLocks noGrp="1"/>
          </p:cNvSpPr>
          <p:nvPr>
            <p:ph sz="half" idx="2"/>
          </p:nvPr>
        </p:nvSpPr>
        <p:spPr>
          <a:xfrm>
            <a:off x="838199" y="1588771"/>
            <a:ext cx="10515601" cy="4588192"/>
          </a:xfrm>
        </p:spPr>
        <p:txBody>
          <a:bodyPr>
            <a:normAutofit/>
          </a:bodyPr>
          <a:lstStyle/>
          <a:p>
            <a:r>
              <a:rPr lang="en-US" sz="2400" dirty="0" err="1" smtClean="0"/>
              <a:t>runtime.bundle.js</a:t>
            </a:r>
            <a:r>
              <a:rPr lang="en-US" sz="2400" dirty="0" smtClean="0"/>
              <a:t> </a:t>
            </a:r>
            <a:r>
              <a:rPr lang="en-US" sz="2400" dirty="0"/>
              <a:t>is </a:t>
            </a:r>
            <a:r>
              <a:rPr lang="en-US" sz="2400" dirty="0" err="1"/>
              <a:t>webpack</a:t>
            </a:r>
            <a:endParaRPr lang="en-US" sz="2400" dirty="0"/>
          </a:p>
          <a:p>
            <a:r>
              <a:rPr lang="en-US" sz="2400" dirty="0" err="1"/>
              <a:t>polyfills.bundle.js</a:t>
            </a:r>
            <a:r>
              <a:rPr lang="en-US" sz="2400" dirty="0"/>
              <a:t> includes core-</a:t>
            </a:r>
            <a:r>
              <a:rPr lang="en-US" sz="2400" dirty="0" err="1"/>
              <a:t>js</a:t>
            </a:r>
            <a:r>
              <a:rPr lang="en-US" sz="2400" dirty="0"/>
              <a:t> and </a:t>
            </a:r>
            <a:r>
              <a:rPr lang="en-US" sz="2400" dirty="0" err="1"/>
              <a:t>zone.js</a:t>
            </a:r>
            <a:endParaRPr lang="en-US" sz="2400" dirty="0"/>
          </a:p>
          <a:p>
            <a:r>
              <a:rPr lang="en-US" sz="2400" dirty="0" err="1"/>
              <a:t>styles.bundle.js</a:t>
            </a:r>
            <a:r>
              <a:rPr lang="en-US" sz="2400" dirty="0"/>
              <a:t> | .</a:t>
            </a:r>
            <a:r>
              <a:rPr lang="en-US" sz="2400" dirty="0" err="1"/>
              <a:t>css</a:t>
            </a:r>
            <a:r>
              <a:rPr lang="en-US" sz="2400" dirty="0"/>
              <a:t> includes all the CSS component styles as well as global styles in </a:t>
            </a:r>
            <a:r>
              <a:rPr lang="en-US" sz="2400" dirty="0" err="1"/>
              <a:t>styles.css</a:t>
            </a:r>
            <a:r>
              <a:rPr lang="en-US" sz="2400" dirty="0"/>
              <a:t> combined into one file</a:t>
            </a:r>
          </a:p>
          <a:p>
            <a:r>
              <a:rPr lang="en-US" sz="2400" dirty="0" err="1"/>
              <a:t>vendor.bundle.js</a:t>
            </a:r>
            <a:r>
              <a:rPr lang="en-US" sz="2400" dirty="0"/>
              <a:t> includes all the all the angular framework and </a:t>
            </a:r>
            <a:r>
              <a:rPr lang="en-US" sz="2400" dirty="0" err="1"/>
              <a:t>rxjs</a:t>
            </a:r>
            <a:r>
              <a:rPr lang="en-US" sz="2400" dirty="0"/>
              <a:t> </a:t>
            </a:r>
            <a:endParaRPr lang="en-US" sz="2400" dirty="0" smtClean="0"/>
          </a:p>
          <a:p>
            <a:pPr lvl="1"/>
            <a:r>
              <a:rPr lang="en-US" sz="2000" i="1" dirty="0" smtClean="0"/>
              <a:t>when using build optimizer the vendor bundle is combined into the main bundle</a:t>
            </a:r>
            <a:endParaRPr lang="en-US" sz="2000" i="1" dirty="0"/>
          </a:p>
          <a:p>
            <a:r>
              <a:rPr lang="en-US" sz="2400" dirty="0" err="1"/>
              <a:t>main.bundle.js</a:t>
            </a:r>
            <a:r>
              <a:rPr lang="en-US" sz="2400" dirty="0"/>
              <a:t> includes all your application code</a:t>
            </a:r>
          </a:p>
          <a:p>
            <a:pPr marL="0" marR="0" lvl="0" indent="0" defTabSz="914400" eaLnBrk="1" fontAlgn="auto" latinLnBrk="0" hangingPunct="1">
              <a:lnSpc>
                <a:spcPct val="70000"/>
              </a:lnSpc>
              <a:spcBef>
                <a:spcPts val="0"/>
              </a:spcBef>
              <a:spcAft>
                <a:spcPts val="0"/>
              </a:spcAft>
              <a:buClrTx/>
              <a:buSzTx/>
              <a:buFontTx/>
              <a:buNone/>
              <a:tabLst/>
              <a:defRPr/>
            </a:pPr>
            <a:endParaRPr lang="en-US" dirty="0"/>
          </a:p>
        </p:txBody>
      </p:sp>
      <p:pic>
        <p:nvPicPr>
          <p:cNvPr id="3" name="Picture 2"/>
          <p:cNvPicPr>
            <a:picLocks noChangeAspect="1"/>
          </p:cNvPicPr>
          <p:nvPr/>
        </p:nvPicPr>
        <p:blipFill>
          <a:blip r:embed="rId3"/>
          <a:stretch>
            <a:fillRect/>
          </a:stretch>
        </p:blipFill>
        <p:spPr>
          <a:xfrm>
            <a:off x="838198" y="4612503"/>
            <a:ext cx="11074400" cy="1117600"/>
          </a:xfrm>
          <a:prstGeom prst="rect">
            <a:avLst/>
          </a:prstGeom>
          <a:ln>
            <a:solidFill>
              <a:schemeClr val="bg2">
                <a:lumMod val="50000"/>
              </a:schemeClr>
            </a:solidFill>
          </a:ln>
        </p:spPr>
      </p:pic>
      <p:sp>
        <p:nvSpPr>
          <p:cNvPr id="5" name="Slide Number Placeholder 4"/>
          <p:cNvSpPr>
            <a:spLocks noGrp="1"/>
          </p:cNvSpPr>
          <p:nvPr>
            <p:ph type="sldNum" sz="quarter" idx="12"/>
          </p:nvPr>
        </p:nvSpPr>
        <p:spPr/>
        <p:txBody>
          <a:bodyPr/>
          <a:lstStyle/>
          <a:p>
            <a:fld id="{323DE9B6-CD69-2240-8AAD-0E79682D9385}" type="slidenum">
              <a:rPr lang="en-US" smtClean="0"/>
              <a:t>217</a:t>
            </a:fld>
            <a:endParaRPr lang="en-US" dirty="0"/>
          </a:p>
        </p:txBody>
      </p:sp>
    </p:spTree>
    <p:extLst>
      <p:ext uri="{BB962C8B-B14F-4D97-AF65-F5344CB8AC3E}">
        <p14:creationId xmlns:p14="http://schemas.microsoft.com/office/powerpoint/2010/main" val="130152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Bundle Sizes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02242997"/>
              </p:ext>
            </p:extLst>
          </p:nvPr>
        </p:nvGraphicFramePr>
        <p:xfrm>
          <a:off x="838200" y="1689740"/>
          <a:ext cx="5539740" cy="4192872"/>
        </p:xfrm>
        <a:graphic>
          <a:graphicData uri="http://schemas.openxmlformats.org/drawingml/2006/table">
            <a:tbl>
              <a:tblPr/>
              <a:tblGrid>
                <a:gridCol w="2651724"/>
                <a:gridCol w="1732811"/>
                <a:gridCol w="1155205"/>
              </a:tblGrid>
              <a:tr h="596264">
                <a:tc>
                  <a:txBody>
                    <a:bodyPr/>
                    <a:lstStyle/>
                    <a:p>
                      <a:r>
                        <a:rPr lang="en-US" sz="1700">
                          <a:effectLst/>
                          <a:latin typeface="Helvetica" charset="0"/>
                        </a:rPr>
                        <a:t/>
                      </a:r>
                      <a:br>
                        <a:rPr lang="en-US" sz="1700">
                          <a:effectLst/>
                          <a:latin typeface="Helvetica" charset="0"/>
                        </a:rPr>
                      </a:br>
                      <a:endParaRPr lang="en-US" sz="1700">
                        <a:effectLst/>
                        <a:latin typeface="Helvetica" charset="0"/>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CDCDC"/>
                    </a:solidFill>
                  </a:tcPr>
                </a:tc>
                <a:tc>
                  <a:txBody>
                    <a:bodyPr/>
                    <a:lstStyle/>
                    <a:p>
                      <a:r>
                        <a:rPr lang="cs-CZ" sz="1700" dirty="0" err="1">
                          <a:solidFill>
                            <a:srgbClr val="000000"/>
                          </a:solidFill>
                          <a:effectLst/>
                          <a:latin typeface="Helvetica" charset="0"/>
                        </a:rPr>
                        <a:t>dev</a:t>
                      </a:r>
                      <a:r>
                        <a:rPr lang="cs-CZ" sz="1700" dirty="0">
                          <a:solidFill>
                            <a:srgbClr val="000000"/>
                          </a:solidFill>
                          <a:effectLst/>
                          <a:latin typeface="Helvetica" charset="0"/>
                        </a:rPr>
                        <a:t> (kB)</a:t>
                      </a:r>
                      <a:endParaRPr lang="cs-CZ" sz="1700" dirty="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US" sz="1700">
                          <a:solidFill>
                            <a:srgbClr val="000000"/>
                          </a:solidFill>
                          <a:effectLst/>
                          <a:latin typeface="Helvetica" charset="0"/>
                        </a:rPr>
                        <a:t>prod (kB)</a:t>
                      </a:r>
                      <a:endParaRPr lang="en-US"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6264">
                <a:tc>
                  <a:txBody>
                    <a:bodyPr/>
                    <a:lstStyle/>
                    <a:p>
                      <a:r>
                        <a:rPr lang="en-US" sz="1700" b="1" dirty="0" err="1" smtClean="0">
                          <a:solidFill>
                            <a:srgbClr val="000000"/>
                          </a:solidFill>
                          <a:effectLst/>
                          <a:latin typeface="Helvetica" charset="0"/>
                        </a:rPr>
                        <a:t>runtime.bundle.js</a:t>
                      </a:r>
                      <a:endParaRPr lang="en-US" sz="1700" dirty="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CDCDC"/>
                    </a:solidFill>
                  </a:tcPr>
                </a:tc>
                <a:tc>
                  <a:txBody>
                    <a:bodyPr/>
                    <a:lstStyle/>
                    <a:p>
                      <a:pPr algn="r"/>
                      <a:r>
                        <a:rPr lang="nb-NO" sz="1700">
                          <a:solidFill>
                            <a:srgbClr val="000000"/>
                          </a:solidFill>
                          <a:effectLst/>
                          <a:latin typeface="Helvetica" charset="0"/>
                        </a:rPr>
                        <a:t>5.83</a:t>
                      </a:r>
                      <a:endParaRPr lang="nb-NO"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a:r>
                        <a:rPr lang="nb-NO" sz="1700">
                          <a:solidFill>
                            <a:srgbClr val="000000"/>
                          </a:solidFill>
                          <a:effectLst/>
                          <a:latin typeface="Helvetica" charset="0"/>
                        </a:rPr>
                        <a:t>1.45</a:t>
                      </a:r>
                      <a:endParaRPr lang="nb-NO"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6264">
                <a:tc>
                  <a:txBody>
                    <a:bodyPr/>
                    <a:lstStyle/>
                    <a:p>
                      <a:r>
                        <a:rPr lang="en-US" sz="1700" b="1">
                          <a:solidFill>
                            <a:srgbClr val="000000"/>
                          </a:solidFill>
                          <a:effectLst/>
                          <a:latin typeface="Helvetica" charset="0"/>
                        </a:rPr>
                        <a:t>main.bundle.js</a:t>
                      </a:r>
                      <a:endParaRPr lang="en-US"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CDCDC"/>
                    </a:solidFill>
                  </a:tcPr>
                </a:tc>
                <a:tc>
                  <a:txBody>
                    <a:bodyPr/>
                    <a:lstStyle/>
                    <a:p>
                      <a:pPr algn="r"/>
                      <a:r>
                        <a:rPr lang="nb-NO" sz="1700">
                          <a:solidFill>
                            <a:srgbClr val="000000"/>
                          </a:solidFill>
                          <a:effectLst/>
                          <a:latin typeface="Helvetica" charset="0"/>
                        </a:rPr>
                        <a:t>27.90</a:t>
                      </a:r>
                      <a:endParaRPr lang="nb-NO"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a:r>
                        <a:rPr lang="hr-HR" sz="1700">
                          <a:solidFill>
                            <a:srgbClr val="000000"/>
                          </a:solidFill>
                          <a:effectLst/>
                          <a:latin typeface="Helvetica" charset="0"/>
                        </a:rPr>
                        <a:t>239.00</a:t>
                      </a:r>
                      <a:endParaRPr lang="hr-HR"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6264">
                <a:tc>
                  <a:txBody>
                    <a:bodyPr/>
                    <a:lstStyle/>
                    <a:p>
                      <a:r>
                        <a:rPr lang="en-US" sz="1700" b="1">
                          <a:solidFill>
                            <a:srgbClr val="000000"/>
                          </a:solidFill>
                          <a:effectLst/>
                          <a:latin typeface="Helvetica" charset="0"/>
                        </a:rPr>
                        <a:t>polyfills.bundle.js</a:t>
                      </a:r>
                      <a:endParaRPr lang="en-US"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CDCDC"/>
                    </a:solidFill>
                  </a:tcPr>
                </a:tc>
                <a:tc>
                  <a:txBody>
                    <a:bodyPr/>
                    <a:lstStyle/>
                    <a:p>
                      <a:pPr algn="r"/>
                      <a:r>
                        <a:rPr lang="nb-NO" sz="1700">
                          <a:solidFill>
                            <a:srgbClr val="000000"/>
                          </a:solidFill>
                          <a:effectLst/>
                          <a:latin typeface="Helvetica" charset="0"/>
                        </a:rPr>
                        <a:t>202.00</a:t>
                      </a:r>
                      <a:endParaRPr lang="nb-NO"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a:r>
                        <a:rPr lang="nb-NO" sz="1700">
                          <a:solidFill>
                            <a:srgbClr val="000000"/>
                          </a:solidFill>
                          <a:effectLst/>
                          <a:latin typeface="Helvetica" charset="0"/>
                        </a:rPr>
                        <a:t>61.30</a:t>
                      </a:r>
                      <a:endParaRPr lang="nb-NO"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6264">
                <a:tc>
                  <a:txBody>
                    <a:bodyPr/>
                    <a:lstStyle/>
                    <a:p>
                      <a:r>
                        <a:rPr lang="en-US" sz="1700" b="1" dirty="0" err="1">
                          <a:solidFill>
                            <a:srgbClr val="000000"/>
                          </a:solidFill>
                          <a:effectLst/>
                          <a:latin typeface="Helvetica" charset="0"/>
                        </a:rPr>
                        <a:t>styles.bundle.js</a:t>
                      </a:r>
                      <a:r>
                        <a:rPr lang="en-US" sz="1700" b="1" dirty="0">
                          <a:solidFill>
                            <a:srgbClr val="000000"/>
                          </a:solidFill>
                          <a:effectLst/>
                          <a:latin typeface="Helvetica" charset="0"/>
                        </a:rPr>
                        <a:t> | </a:t>
                      </a:r>
                      <a:r>
                        <a:rPr lang="en-US" sz="1700" b="1" dirty="0" err="1" smtClean="0">
                          <a:solidFill>
                            <a:srgbClr val="000000"/>
                          </a:solidFill>
                          <a:effectLst/>
                          <a:latin typeface="Helvetica" charset="0"/>
                        </a:rPr>
                        <a:t>css</a:t>
                      </a:r>
                      <a:r>
                        <a:rPr lang="en-US" sz="1700" b="1" dirty="0" smtClean="0">
                          <a:solidFill>
                            <a:srgbClr val="000000"/>
                          </a:solidFill>
                          <a:effectLst/>
                          <a:latin typeface="Helvetica" charset="0"/>
                        </a:rPr>
                        <a:t> *</a:t>
                      </a:r>
                      <a:endParaRPr lang="en-US" sz="1700" dirty="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CDCDC"/>
                    </a:solidFill>
                  </a:tcPr>
                </a:tc>
                <a:tc>
                  <a:txBody>
                    <a:bodyPr/>
                    <a:lstStyle/>
                    <a:p>
                      <a:pPr algn="r"/>
                      <a:r>
                        <a:rPr lang="nb-NO" sz="1700">
                          <a:solidFill>
                            <a:srgbClr val="000000"/>
                          </a:solidFill>
                          <a:effectLst/>
                          <a:latin typeface="Helvetica" charset="0"/>
                        </a:rPr>
                        <a:t>11.40</a:t>
                      </a:r>
                      <a:endParaRPr lang="nb-NO"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a:r>
                        <a:rPr lang="nb-NO" sz="1700">
                          <a:solidFill>
                            <a:srgbClr val="000000"/>
                          </a:solidFill>
                          <a:effectLst/>
                          <a:latin typeface="Helvetica" charset="0"/>
                        </a:rPr>
                        <a:t>0.08</a:t>
                      </a:r>
                      <a:endParaRPr lang="nb-NO"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6264">
                <a:tc>
                  <a:txBody>
                    <a:bodyPr/>
                    <a:lstStyle/>
                    <a:p>
                      <a:r>
                        <a:rPr lang="en-US" sz="1700" b="1">
                          <a:solidFill>
                            <a:srgbClr val="000000"/>
                          </a:solidFill>
                          <a:effectLst/>
                          <a:latin typeface="Helvetica" charset="0"/>
                        </a:rPr>
                        <a:t>vendor.bundle.js</a:t>
                      </a:r>
                      <a:endParaRPr lang="en-US"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CDCDC"/>
                    </a:solidFill>
                  </a:tcPr>
                </a:tc>
                <a:tc>
                  <a:txBody>
                    <a:bodyPr/>
                    <a:lstStyle/>
                    <a:p>
                      <a:pPr algn="r"/>
                      <a:r>
                        <a:rPr lang="nb-NO" sz="1700">
                          <a:solidFill>
                            <a:srgbClr val="000000"/>
                          </a:solidFill>
                          <a:effectLst/>
                          <a:latin typeface="Helvetica" charset="0"/>
                        </a:rPr>
                        <a:t>2,730.00</a:t>
                      </a:r>
                      <a:endParaRPr lang="nb-NO"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a:r>
                        <a:rPr lang="en-US" sz="1700" dirty="0" smtClean="0">
                          <a:solidFill>
                            <a:srgbClr val="000000"/>
                          </a:solidFill>
                          <a:effectLst/>
                          <a:latin typeface="Helvetica" charset="0"/>
                        </a:rPr>
                        <a:t>**</a:t>
                      </a:r>
                      <a:endParaRPr lang="en-US" sz="1700" dirty="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6264">
                <a:tc>
                  <a:txBody>
                    <a:bodyPr/>
                    <a:lstStyle/>
                    <a:p>
                      <a:r>
                        <a:rPr lang="en-US" sz="1700" b="1">
                          <a:solidFill>
                            <a:srgbClr val="000000"/>
                          </a:solidFill>
                          <a:effectLst/>
                          <a:latin typeface="Helvetica" charset="0"/>
                        </a:rPr>
                        <a:t>total</a:t>
                      </a:r>
                      <a:endParaRPr lang="en-US"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CDCDC"/>
                    </a:solidFill>
                  </a:tcPr>
                </a:tc>
                <a:tc>
                  <a:txBody>
                    <a:bodyPr/>
                    <a:lstStyle/>
                    <a:p>
                      <a:pPr algn="r"/>
                      <a:r>
                        <a:rPr lang="fi-FI" sz="1700">
                          <a:solidFill>
                            <a:srgbClr val="000000"/>
                          </a:solidFill>
                          <a:effectLst/>
                          <a:latin typeface="Helvetica" charset="0"/>
                        </a:rPr>
                        <a:t>2,977.13</a:t>
                      </a:r>
                      <a:endParaRPr lang="fi-FI" sz="170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a:r>
                        <a:rPr lang="nb-NO" sz="1700" dirty="0">
                          <a:solidFill>
                            <a:srgbClr val="000000"/>
                          </a:solidFill>
                          <a:effectLst/>
                          <a:latin typeface="Helvetica" charset="0"/>
                        </a:rPr>
                        <a:t>301.83</a:t>
                      </a:r>
                      <a:endParaRPr lang="nb-NO" sz="1700" dirty="0">
                        <a:effectLst/>
                      </a:endParaRPr>
                    </a:p>
                  </a:txBody>
                  <a:tcPr marL="48564" marR="48564" marT="48564" marB="48564">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150751956"/>
              </p:ext>
            </p:extLst>
          </p:nvPr>
        </p:nvGraphicFramePr>
        <p:xfrm>
          <a:off x="838200" y="5882612"/>
          <a:ext cx="6944360" cy="375920"/>
        </p:xfrm>
        <a:graphic>
          <a:graphicData uri="http://schemas.openxmlformats.org/drawingml/2006/table">
            <a:tbl>
              <a:tblPr/>
              <a:tblGrid>
                <a:gridCol w="6944360"/>
              </a:tblGrid>
              <a:tr h="139700">
                <a:tc>
                  <a:txBody>
                    <a:bodyPr/>
                    <a:lstStyle/>
                    <a:p>
                      <a:r>
                        <a:rPr lang="en-US" dirty="0">
                          <a:solidFill>
                            <a:srgbClr val="000000"/>
                          </a:solidFill>
                          <a:effectLst/>
                          <a:latin typeface="Helvetica" charset="0"/>
                        </a:rPr>
                        <a:t>* Styles produce </a:t>
                      </a:r>
                      <a:r>
                        <a:rPr lang="en-US" dirty="0" err="1">
                          <a:solidFill>
                            <a:srgbClr val="000000"/>
                          </a:solidFill>
                          <a:effectLst/>
                          <a:latin typeface="Helvetica" charset="0"/>
                        </a:rPr>
                        <a:t>js</a:t>
                      </a:r>
                      <a:r>
                        <a:rPr lang="en-US" dirty="0">
                          <a:solidFill>
                            <a:srgbClr val="000000"/>
                          </a:solidFill>
                          <a:effectLst/>
                          <a:latin typeface="Helvetica" charset="0"/>
                        </a:rPr>
                        <a:t> file in dev mode but a </a:t>
                      </a:r>
                      <a:r>
                        <a:rPr lang="en-US" dirty="0" err="1">
                          <a:solidFill>
                            <a:srgbClr val="000000"/>
                          </a:solidFill>
                          <a:effectLst/>
                          <a:latin typeface="Helvetica" charset="0"/>
                        </a:rPr>
                        <a:t>css</a:t>
                      </a:r>
                      <a:r>
                        <a:rPr lang="en-US" dirty="0">
                          <a:solidFill>
                            <a:srgbClr val="000000"/>
                          </a:solidFill>
                          <a:effectLst/>
                          <a:latin typeface="Helvetica" charset="0"/>
                        </a:rPr>
                        <a:t> file in prod.</a:t>
                      </a:r>
                      <a:endParaRPr lang="en-US" dirty="0">
                        <a:effectLst/>
                      </a:endParaRPr>
                    </a:p>
                  </a:txBody>
                  <a:tcPr marL="50800" marR="50800" marT="50800" marB="508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3" name="Slide Number Placeholder 2"/>
          <p:cNvSpPr>
            <a:spLocks noGrp="1"/>
          </p:cNvSpPr>
          <p:nvPr>
            <p:ph type="sldNum" sz="quarter" idx="12"/>
          </p:nvPr>
        </p:nvSpPr>
        <p:spPr/>
        <p:txBody>
          <a:bodyPr/>
          <a:lstStyle/>
          <a:p>
            <a:fld id="{E5454087-695C-AC43-AA7F-3C3895E55714}" type="slidenum">
              <a:rPr lang="en-US" smtClean="0"/>
              <a:t>218</a:t>
            </a:fld>
            <a:endParaRPr lang="en-US" dirty="0"/>
          </a:p>
        </p:txBody>
      </p:sp>
    </p:spTree>
    <p:extLst>
      <p:ext uri="{BB962C8B-B14F-4D97-AF65-F5344CB8AC3E}">
        <p14:creationId xmlns:p14="http://schemas.microsoft.com/office/powerpoint/2010/main" val="1332076077"/>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Ahead-of-Time (AOT) </a:t>
            </a:r>
            <a:r>
              <a:rPr lang="en-US" dirty="0" smtClean="0"/>
              <a:t>Compiler</a:t>
            </a:r>
            <a:r>
              <a:rPr lang="en-US" dirty="0"/>
              <a:t> </a:t>
            </a:r>
          </a:p>
        </p:txBody>
      </p:sp>
      <p:sp>
        <p:nvSpPr>
          <p:cNvPr id="3" name="Content Placeholder 2"/>
          <p:cNvSpPr>
            <a:spLocks noGrp="1"/>
          </p:cNvSpPr>
          <p:nvPr>
            <p:ph idx="1"/>
          </p:nvPr>
        </p:nvSpPr>
        <p:spPr/>
        <p:txBody>
          <a:bodyPr>
            <a:normAutofit/>
          </a:bodyPr>
          <a:lstStyle/>
          <a:p>
            <a:r>
              <a:rPr lang="en-US" dirty="0"/>
              <a:t>Angular offers two ways to compile your application:</a:t>
            </a:r>
          </a:p>
          <a:p>
            <a:pPr lvl="1"/>
            <a:r>
              <a:rPr lang="en-US" i="1" dirty="0"/>
              <a:t>Just-in-Time</a:t>
            </a:r>
            <a:r>
              <a:rPr lang="en-US" dirty="0"/>
              <a:t> (JIT), which compiles your app in the browser at runtime</a:t>
            </a:r>
          </a:p>
          <a:p>
            <a:pPr lvl="1"/>
            <a:r>
              <a:rPr lang="en-US" i="1" dirty="0"/>
              <a:t>Ahead-of-Time</a:t>
            </a:r>
            <a:r>
              <a:rPr lang="en-US" dirty="0"/>
              <a:t> (AOT), which compiles your app at build time</a:t>
            </a:r>
            <a:r>
              <a:rPr lang="en-US" dirty="0" smtClean="0"/>
              <a:t>.</a:t>
            </a:r>
          </a:p>
          <a:p>
            <a:r>
              <a:rPr lang="en-US" dirty="0" smtClean="0"/>
              <a:t>Converts </a:t>
            </a:r>
            <a:r>
              <a:rPr lang="en-US" dirty="0"/>
              <a:t>your Angular HTML and </a:t>
            </a:r>
            <a:r>
              <a:rPr lang="en-US" dirty="0" err="1"/>
              <a:t>TypeScript</a:t>
            </a:r>
            <a:r>
              <a:rPr lang="en-US" dirty="0"/>
              <a:t> code into efficient JavaScript code during the build phase </a:t>
            </a:r>
            <a:r>
              <a:rPr lang="en-US" i="1" dirty="0"/>
              <a:t>before</a:t>
            </a:r>
            <a:r>
              <a:rPr lang="en-US" dirty="0"/>
              <a:t> the browser downloads and runs that code</a:t>
            </a:r>
            <a:r>
              <a:rPr lang="en-US" dirty="0" smtClean="0"/>
              <a:t>.</a:t>
            </a:r>
          </a:p>
          <a:p>
            <a:r>
              <a:rPr lang="en-US" dirty="0"/>
              <a:t>The </a:t>
            </a:r>
            <a:r>
              <a:rPr lang="en-US" dirty="0" smtClean="0"/>
              <a:t>size of the Angular framework downloaded in the browser decreases </a:t>
            </a:r>
            <a:r>
              <a:rPr lang="en-US" dirty="0"/>
              <a:t>in </a:t>
            </a:r>
            <a:r>
              <a:rPr lang="en-US" dirty="0" smtClean="0"/>
              <a:t>size by over 50%. </a:t>
            </a:r>
            <a:r>
              <a:rPr lang="en-US" dirty="0" err="1" smtClean="0"/>
              <a:t>Angular’s</a:t>
            </a:r>
            <a:r>
              <a:rPr lang="en-US" dirty="0" smtClean="0"/>
              <a:t> </a:t>
            </a:r>
            <a:r>
              <a:rPr lang="en-US" dirty="0"/>
              <a:t>template compiler code does not need to be sent to the browser because the template compilation has been done ahead-of-time.</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219</a:t>
            </a:fld>
            <a:endParaRPr lang="en-US" dirty="0"/>
          </a:p>
        </p:txBody>
      </p:sp>
    </p:spTree>
    <p:extLst>
      <p:ext uri="{BB962C8B-B14F-4D97-AF65-F5344CB8AC3E}">
        <p14:creationId xmlns:p14="http://schemas.microsoft.com/office/powerpoint/2010/main" val="1600542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Combining Scripts </a:t>
            </a:r>
            <a:br>
              <a:rPr lang="en-US" dirty="0" smtClean="0"/>
            </a:br>
            <a:r>
              <a:rPr lang="en-US" sz="2400" dirty="0" err="1">
                <a:solidFill>
                  <a:srgbClr val="5B9BD5"/>
                </a:solidFill>
              </a:rPr>
              <a:t>package.json</a:t>
            </a:r>
            <a:endParaRPr lang="en-US" sz="2400" dirty="0"/>
          </a:p>
        </p:txBody>
      </p:sp>
      <p:sp>
        <p:nvSpPr>
          <p:cNvPr id="3" name="Content Placeholder 2"/>
          <p:cNvSpPr>
            <a:spLocks noGrp="1"/>
          </p:cNvSpPr>
          <p:nvPr>
            <p:ph idx="1"/>
          </p:nvPr>
        </p:nvSpPr>
        <p:spPr/>
        <p:txBody>
          <a:bodyPr>
            <a:normAutofit/>
          </a:bodyPr>
          <a:lstStyle/>
          <a:p>
            <a:pPr marL="0" indent="0">
              <a:lnSpc>
                <a:spcPct val="100000"/>
              </a:lnSpc>
              <a:spcBef>
                <a:spcPts val="0"/>
              </a:spcBef>
              <a:buNone/>
            </a:pPr>
            <a:r>
              <a:rPr lang="en-US" sz="1800" dirty="0" smtClean="0">
                <a:latin typeface="Roboto Mono" charset="0"/>
                <a:ea typeface="Roboto Mono" charset="0"/>
                <a:cs typeface="Roboto Mono" charset="0"/>
              </a:rPr>
              <a:t>{</a:t>
            </a:r>
            <a:br>
              <a:rPr lang="en-US" sz="1800" dirty="0" smtClean="0">
                <a:latin typeface="Roboto Mono" charset="0"/>
                <a:ea typeface="Roboto Mono" charset="0"/>
                <a:cs typeface="Roboto Mono" charset="0"/>
              </a:rPr>
            </a:br>
            <a:r>
              <a:rPr lang="en-US" sz="1800" dirty="0" smtClean="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"name"</a:t>
            </a:r>
            <a:r>
              <a:rPr lang="en-US" sz="1800" dirty="0" smtClean="0">
                <a:latin typeface="Roboto Mono" charset="0"/>
                <a:ea typeface="Roboto Mono" charset="0"/>
                <a:cs typeface="Roboto Mono" charset="0"/>
              </a:rPr>
              <a:t>: </a:t>
            </a:r>
            <a:r>
              <a:rPr lang="en-US" sz="1800" b="1" dirty="0" smtClean="0">
                <a:solidFill>
                  <a:srgbClr val="008000"/>
                </a:solidFill>
                <a:latin typeface="Roboto Mono" charset="0"/>
                <a:ea typeface="Roboto Mono" charset="0"/>
                <a:cs typeface="Roboto Mono" charset="0"/>
              </a:rPr>
              <a:t>"project-manage"</a:t>
            </a:r>
            <a:r>
              <a:rPr lang="en-US" sz="1800" dirty="0" smtClean="0">
                <a:latin typeface="Roboto Mono" charset="0"/>
                <a:ea typeface="Roboto Mono" charset="0"/>
                <a:cs typeface="Roboto Mono" charset="0"/>
              </a:rPr>
              <a:t>,</a:t>
            </a:r>
            <a:br>
              <a:rPr lang="en-US" sz="1800" dirty="0" smtClean="0">
                <a:latin typeface="Roboto Mono" charset="0"/>
                <a:ea typeface="Roboto Mono" charset="0"/>
                <a:cs typeface="Roboto Mono" charset="0"/>
              </a:rPr>
            </a:br>
            <a:r>
              <a:rPr lang="en-US" sz="1800" dirty="0" smtClean="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"version"</a:t>
            </a:r>
            <a:r>
              <a:rPr lang="en-US" sz="1800" dirty="0" smtClean="0">
                <a:latin typeface="Roboto Mono" charset="0"/>
                <a:ea typeface="Roboto Mono" charset="0"/>
                <a:cs typeface="Roboto Mono" charset="0"/>
              </a:rPr>
              <a:t>: </a:t>
            </a:r>
            <a:r>
              <a:rPr lang="en-US" sz="1800" b="1" dirty="0" smtClean="0">
                <a:solidFill>
                  <a:srgbClr val="008000"/>
                </a:solidFill>
                <a:latin typeface="Roboto Mono" charset="0"/>
                <a:ea typeface="Roboto Mono" charset="0"/>
                <a:cs typeface="Roboto Mono" charset="0"/>
              </a:rPr>
              <a:t>"1.0.0"</a:t>
            </a:r>
            <a:r>
              <a:rPr lang="en-US" sz="1800" dirty="0" smtClean="0">
                <a:latin typeface="Roboto Mono" charset="0"/>
                <a:ea typeface="Roboto Mono" charset="0"/>
                <a:cs typeface="Roboto Mono" charset="0"/>
              </a:rPr>
              <a:t>,</a:t>
            </a:r>
            <a:br>
              <a:rPr lang="en-US" sz="1800" dirty="0" smtClean="0">
                <a:latin typeface="Roboto Mono" charset="0"/>
                <a:ea typeface="Roboto Mono" charset="0"/>
                <a:cs typeface="Roboto Mono" charset="0"/>
              </a:rPr>
            </a:br>
            <a:r>
              <a:rPr lang="en-US" sz="1800" dirty="0" smtClean="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"scripts"</a:t>
            </a:r>
            <a:r>
              <a:rPr lang="en-US" sz="1800" dirty="0" smtClean="0">
                <a:latin typeface="Roboto Mono" charset="0"/>
                <a:ea typeface="Roboto Mono" charset="0"/>
                <a:cs typeface="Roboto Mono" charset="0"/>
              </a:rPr>
              <a:t>: {</a:t>
            </a:r>
            <a:br>
              <a:rPr lang="en-US" sz="1800" dirty="0" smtClean="0">
                <a:latin typeface="Roboto Mono" charset="0"/>
                <a:ea typeface="Roboto Mono" charset="0"/>
                <a:cs typeface="Roboto Mono" charset="0"/>
              </a:rPr>
            </a:br>
            <a:r>
              <a:rPr lang="en-US" sz="1800" dirty="0" smtClean="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"start"</a:t>
            </a:r>
            <a:r>
              <a:rPr lang="en-US" sz="1800" dirty="0" smtClean="0">
                <a:latin typeface="Roboto Mono" charset="0"/>
                <a:ea typeface="Roboto Mono" charset="0"/>
                <a:cs typeface="Roboto Mono" charset="0"/>
              </a:rPr>
              <a:t>: </a:t>
            </a:r>
            <a:r>
              <a:rPr lang="en-US" sz="1800" b="1" dirty="0" smtClean="0">
                <a:solidFill>
                  <a:srgbClr val="008000"/>
                </a:solidFill>
                <a:latin typeface="Roboto Mono" charset="0"/>
                <a:ea typeface="Roboto Mono" charset="0"/>
                <a:cs typeface="Roboto Mono" charset="0"/>
              </a:rPr>
              <a:t>"</a:t>
            </a:r>
            <a:r>
              <a:rPr lang="en-US" sz="1800" b="1" dirty="0" err="1" smtClean="0">
                <a:solidFill>
                  <a:srgbClr val="008000"/>
                </a:solidFill>
                <a:latin typeface="Roboto Mono" charset="0"/>
                <a:ea typeface="Roboto Mono" charset="0"/>
                <a:cs typeface="Roboto Mono" charset="0"/>
              </a:rPr>
              <a:t>tsc</a:t>
            </a:r>
            <a:r>
              <a:rPr lang="en-US" sz="1800" b="1" dirty="0" smtClean="0">
                <a:solidFill>
                  <a:srgbClr val="008000"/>
                </a:solidFill>
                <a:latin typeface="Roboto Mono" charset="0"/>
                <a:ea typeface="Roboto Mono" charset="0"/>
                <a:cs typeface="Roboto Mono" charset="0"/>
              </a:rPr>
              <a:t> &amp;&amp; concurrently </a:t>
            </a:r>
            <a:r>
              <a:rPr lang="en-US" sz="1800" b="1" dirty="0" smtClean="0">
                <a:solidFill>
                  <a:srgbClr val="000080"/>
                </a:solidFill>
                <a:latin typeface="Roboto Mono" charset="0"/>
                <a:ea typeface="Roboto Mono" charset="0"/>
                <a:cs typeface="Roboto Mono" charset="0"/>
              </a:rPr>
              <a:t>\"</a:t>
            </a:r>
            <a:r>
              <a:rPr lang="en-US" sz="1800" b="1" dirty="0" err="1" smtClean="0">
                <a:solidFill>
                  <a:srgbClr val="008000"/>
                </a:solidFill>
                <a:latin typeface="Roboto Mono" charset="0"/>
                <a:ea typeface="Roboto Mono" charset="0"/>
                <a:cs typeface="Roboto Mono" charset="0"/>
              </a:rPr>
              <a:t>npm</a:t>
            </a:r>
            <a:r>
              <a:rPr lang="en-US" sz="1800" b="1" dirty="0" smtClean="0">
                <a:solidFill>
                  <a:srgbClr val="008000"/>
                </a:solidFill>
                <a:latin typeface="Roboto Mono" charset="0"/>
                <a:ea typeface="Roboto Mono" charset="0"/>
                <a:cs typeface="Roboto Mono" charset="0"/>
              </a:rPr>
              <a:t> run </a:t>
            </a:r>
            <a:r>
              <a:rPr lang="en-US" sz="1800" b="1" dirty="0" err="1" smtClean="0">
                <a:solidFill>
                  <a:srgbClr val="008000"/>
                </a:solidFill>
                <a:latin typeface="Roboto Mono" charset="0"/>
                <a:ea typeface="Roboto Mono" charset="0"/>
                <a:cs typeface="Roboto Mono" charset="0"/>
              </a:rPr>
              <a:t>tsc:w</a:t>
            </a:r>
            <a:r>
              <a:rPr lang="en-US" sz="1800" b="1" dirty="0" smtClean="0">
                <a:solidFill>
                  <a:srgbClr val="000080"/>
                </a:solidFill>
                <a:latin typeface="Roboto Mono" charset="0"/>
                <a:ea typeface="Roboto Mono" charset="0"/>
                <a:cs typeface="Roboto Mono" charset="0"/>
              </a:rPr>
              <a:t>\" \"</a:t>
            </a:r>
            <a:r>
              <a:rPr lang="en-US" sz="1800" b="1" dirty="0" err="1" smtClean="0">
                <a:solidFill>
                  <a:srgbClr val="008000"/>
                </a:solidFill>
                <a:latin typeface="Roboto Mono" charset="0"/>
                <a:ea typeface="Roboto Mono" charset="0"/>
                <a:cs typeface="Roboto Mono" charset="0"/>
              </a:rPr>
              <a:t>npm</a:t>
            </a:r>
            <a:r>
              <a:rPr lang="en-US" sz="1800" b="1" dirty="0" smtClean="0">
                <a:solidFill>
                  <a:srgbClr val="008000"/>
                </a:solidFill>
                <a:latin typeface="Roboto Mono" charset="0"/>
                <a:ea typeface="Roboto Mono" charset="0"/>
                <a:cs typeface="Roboto Mono" charset="0"/>
              </a:rPr>
              <a:t> run lite</a:t>
            </a:r>
            <a:r>
              <a:rPr lang="en-US" sz="1800" b="1" dirty="0" smtClean="0">
                <a:solidFill>
                  <a:srgbClr val="000080"/>
                </a:solidFill>
                <a:latin typeface="Roboto Mono" charset="0"/>
                <a:ea typeface="Roboto Mono" charset="0"/>
                <a:cs typeface="Roboto Mono" charset="0"/>
              </a:rPr>
              <a:t>\"</a:t>
            </a:r>
            <a:r>
              <a:rPr lang="en-US" sz="1800" b="1" dirty="0" smtClean="0">
                <a:solidFill>
                  <a:srgbClr val="008000"/>
                </a:solidFill>
                <a:latin typeface="Roboto Mono" charset="0"/>
                <a:ea typeface="Roboto Mono" charset="0"/>
                <a:cs typeface="Roboto Mono" charset="0"/>
              </a:rPr>
              <a:t> "</a:t>
            </a:r>
            <a:r>
              <a:rPr lang="en-US" sz="1800" dirty="0" smtClean="0">
                <a:latin typeface="Roboto Mono" charset="0"/>
                <a:ea typeface="Roboto Mono" charset="0"/>
                <a:cs typeface="Roboto Mono" charset="0"/>
              </a:rPr>
              <a:t>,</a:t>
            </a:r>
            <a:br>
              <a:rPr lang="en-US" sz="1800" dirty="0" smtClean="0">
                <a:latin typeface="Roboto Mono" charset="0"/>
                <a:ea typeface="Roboto Mono" charset="0"/>
                <a:cs typeface="Roboto Mono" charset="0"/>
              </a:rPr>
            </a:br>
            <a:r>
              <a:rPr lang="en-US" sz="1800" dirty="0" smtClean="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"lite"</a:t>
            </a:r>
            <a:r>
              <a:rPr lang="en-US" sz="1800" dirty="0" smtClean="0">
                <a:latin typeface="Roboto Mono" charset="0"/>
                <a:ea typeface="Roboto Mono" charset="0"/>
                <a:cs typeface="Roboto Mono" charset="0"/>
              </a:rPr>
              <a:t>: </a:t>
            </a:r>
            <a:r>
              <a:rPr lang="en-US" sz="1800" b="1" dirty="0" smtClean="0">
                <a:solidFill>
                  <a:srgbClr val="008000"/>
                </a:solidFill>
                <a:latin typeface="Roboto Mono" charset="0"/>
                <a:ea typeface="Roboto Mono" charset="0"/>
                <a:cs typeface="Roboto Mono" charset="0"/>
              </a:rPr>
              <a:t>"lite-server"</a:t>
            </a:r>
            <a:r>
              <a:rPr lang="en-US" sz="1800" dirty="0" smtClean="0">
                <a:latin typeface="Roboto Mono" charset="0"/>
                <a:ea typeface="Roboto Mono" charset="0"/>
                <a:cs typeface="Roboto Mono" charset="0"/>
              </a:rPr>
              <a:t>,</a:t>
            </a:r>
            <a:br>
              <a:rPr lang="en-US" sz="1800" dirty="0" smtClean="0">
                <a:latin typeface="Roboto Mono" charset="0"/>
                <a:ea typeface="Roboto Mono" charset="0"/>
                <a:cs typeface="Roboto Mono" charset="0"/>
              </a:rPr>
            </a:br>
            <a:r>
              <a:rPr lang="en-US" sz="1800" dirty="0" smtClean="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a:t>
            </a:r>
            <a:r>
              <a:rPr lang="en-US" sz="1800" b="1" dirty="0" err="1" smtClean="0">
                <a:solidFill>
                  <a:srgbClr val="660E7A"/>
                </a:solidFill>
                <a:latin typeface="Roboto Mono" charset="0"/>
                <a:ea typeface="Roboto Mono" charset="0"/>
                <a:cs typeface="Roboto Mono" charset="0"/>
              </a:rPr>
              <a:t>postinstall</a:t>
            </a:r>
            <a:r>
              <a:rPr lang="en-US" sz="1800" b="1" dirty="0" smtClean="0">
                <a:solidFill>
                  <a:srgbClr val="660E7A"/>
                </a:solidFill>
                <a:latin typeface="Roboto Mono" charset="0"/>
                <a:ea typeface="Roboto Mono" charset="0"/>
                <a:cs typeface="Roboto Mono" charset="0"/>
              </a:rPr>
              <a:t>"</a:t>
            </a:r>
            <a:r>
              <a:rPr lang="en-US" sz="1800" dirty="0" smtClean="0">
                <a:latin typeface="Roboto Mono" charset="0"/>
                <a:ea typeface="Roboto Mono" charset="0"/>
                <a:cs typeface="Roboto Mono" charset="0"/>
              </a:rPr>
              <a:t>: </a:t>
            </a:r>
            <a:r>
              <a:rPr lang="en-US" sz="1800" b="1" dirty="0" smtClean="0">
                <a:solidFill>
                  <a:srgbClr val="008000"/>
                </a:solidFill>
                <a:latin typeface="Roboto Mono" charset="0"/>
                <a:ea typeface="Roboto Mono" charset="0"/>
                <a:cs typeface="Roboto Mono" charset="0"/>
              </a:rPr>
              <a:t>"</a:t>
            </a:r>
            <a:r>
              <a:rPr lang="en-US" sz="1800" b="1" dirty="0" err="1" smtClean="0">
                <a:solidFill>
                  <a:srgbClr val="008000"/>
                </a:solidFill>
                <a:latin typeface="Roboto Mono" charset="0"/>
                <a:ea typeface="Roboto Mono" charset="0"/>
                <a:cs typeface="Roboto Mono" charset="0"/>
              </a:rPr>
              <a:t>typings</a:t>
            </a:r>
            <a:r>
              <a:rPr lang="en-US" sz="1800" b="1" dirty="0" smtClean="0">
                <a:solidFill>
                  <a:srgbClr val="008000"/>
                </a:solidFill>
                <a:latin typeface="Roboto Mono" charset="0"/>
                <a:ea typeface="Roboto Mono" charset="0"/>
                <a:cs typeface="Roboto Mono" charset="0"/>
              </a:rPr>
              <a:t> install"</a:t>
            </a:r>
            <a:r>
              <a:rPr lang="en-US" sz="1800" dirty="0" smtClean="0">
                <a:latin typeface="Roboto Mono" charset="0"/>
                <a:ea typeface="Roboto Mono" charset="0"/>
                <a:cs typeface="Roboto Mono" charset="0"/>
              </a:rPr>
              <a:t>,</a:t>
            </a:r>
            <a:br>
              <a:rPr lang="en-US" sz="1800" dirty="0" smtClean="0">
                <a:latin typeface="Roboto Mono" charset="0"/>
                <a:ea typeface="Roboto Mono" charset="0"/>
                <a:cs typeface="Roboto Mono" charset="0"/>
              </a:rPr>
            </a:br>
            <a:r>
              <a:rPr lang="en-US" sz="1800" dirty="0" smtClean="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a:t>
            </a:r>
            <a:r>
              <a:rPr lang="en-US" sz="1800" b="1" dirty="0" err="1" smtClean="0">
                <a:solidFill>
                  <a:srgbClr val="660E7A"/>
                </a:solidFill>
                <a:latin typeface="Roboto Mono" charset="0"/>
                <a:ea typeface="Roboto Mono" charset="0"/>
                <a:cs typeface="Roboto Mono" charset="0"/>
              </a:rPr>
              <a:t>tsc</a:t>
            </a:r>
            <a:r>
              <a:rPr lang="en-US" sz="1800" b="1" dirty="0" smtClean="0">
                <a:solidFill>
                  <a:srgbClr val="660E7A"/>
                </a:solidFill>
                <a:latin typeface="Roboto Mono" charset="0"/>
                <a:ea typeface="Roboto Mono" charset="0"/>
                <a:cs typeface="Roboto Mono" charset="0"/>
              </a:rPr>
              <a:t>"</a:t>
            </a:r>
            <a:r>
              <a:rPr lang="en-US" sz="1800" dirty="0" smtClean="0">
                <a:latin typeface="Roboto Mono" charset="0"/>
                <a:ea typeface="Roboto Mono" charset="0"/>
                <a:cs typeface="Roboto Mono" charset="0"/>
              </a:rPr>
              <a:t>: </a:t>
            </a:r>
            <a:r>
              <a:rPr lang="en-US" sz="1800" b="1" dirty="0" smtClean="0">
                <a:solidFill>
                  <a:srgbClr val="008000"/>
                </a:solidFill>
                <a:latin typeface="Roboto Mono" charset="0"/>
                <a:ea typeface="Roboto Mono" charset="0"/>
                <a:cs typeface="Roboto Mono" charset="0"/>
              </a:rPr>
              <a:t>"</a:t>
            </a:r>
            <a:r>
              <a:rPr lang="en-US" sz="1800" b="1" dirty="0" err="1" smtClean="0">
                <a:solidFill>
                  <a:srgbClr val="008000"/>
                </a:solidFill>
                <a:latin typeface="Roboto Mono" charset="0"/>
                <a:ea typeface="Roboto Mono" charset="0"/>
                <a:cs typeface="Roboto Mono" charset="0"/>
              </a:rPr>
              <a:t>tsc</a:t>
            </a:r>
            <a:r>
              <a:rPr lang="en-US" sz="1800" b="1" dirty="0" smtClean="0">
                <a:solidFill>
                  <a:srgbClr val="008000"/>
                </a:solidFill>
                <a:latin typeface="Roboto Mono" charset="0"/>
                <a:ea typeface="Roboto Mono" charset="0"/>
                <a:cs typeface="Roboto Mono" charset="0"/>
              </a:rPr>
              <a:t>"</a:t>
            </a:r>
            <a:r>
              <a:rPr lang="en-US" sz="1800" dirty="0" smtClean="0">
                <a:latin typeface="Roboto Mono" charset="0"/>
                <a:ea typeface="Roboto Mono" charset="0"/>
                <a:cs typeface="Roboto Mono" charset="0"/>
              </a:rPr>
              <a:t>,</a:t>
            </a:r>
            <a:br>
              <a:rPr lang="en-US" sz="1800" dirty="0" smtClean="0">
                <a:latin typeface="Roboto Mono" charset="0"/>
                <a:ea typeface="Roboto Mono" charset="0"/>
                <a:cs typeface="Roboto Mono" charset="0"/>
              </a:rPr>
            </a:br>
            <a:r>
              <a:rPr lang="en-US" sz="1800" dirty="0" smtClean="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a:t>
            </a:r>
            <a:r>
              <a:rPr lang="en-US" sz="1800" b="1" dirty="0" err="1" smtClean="0">
                <a:solidFill>
                  <a:srgbClr val="660E7A"/>
                </a:solidFill>
                <a:latin typeface="Roboto Mono" charset="0"/>
                <a:ea typeface="Roboto Mono" charset="0"/>
                <a:cs typeface="Roboto Mono" charset="0"/>
              </a:rPr>
              <a:t>tsc:w</a:t>
            </a:r>
            <a:r>
              <a:rPr lang="en-US" sz="1800" b="1" dirty="0" smtClean="0">
                <a:solidFill>
                  <a:srgbClr val="660E7A"/>
                </a:solidFill>
                <a:latin typeface="Roboto Mono" charset="0"/>
                <a:ea typeface="Roboto Mono" charset="0"/>
                <a:cs typeface="Roboto Mono" charset="0"/>
              </a:rPr>
              <a:t>"</a:t>
            </a:r>
            <a:r>
              <a:rPr lang="en-US" sz="1800" dirty="0" smtClean="0">
                <a:latin typeface="Roboto Mono" charset="0"/>
                <a:ea typeface="Roboto Mono" charset="0"/>
                <a:cs typeface="Roboto Mono" charset="0"/>
              </a:rPr>
              <a:t>: </a:t>
            </a:r>
            <a:r>
              <a:rPr lang="en-US" sz="1800" b="1" dirty="0" smtClean="0">
                <a:solidFill>
                  <a:srgbClr val="008000"/>
                </a:solidFill>
                <a:latin typeface="Roboto Mono" charset="0"/>
                <a:ea typeface="Roboto Mono" charset="0"/>
                <a:cs typeface="Roboto Mono" charset="0"/>
              </a:rPr>
              <a:t>"</a:t>
            </a:r>
            <a:r>
              <a:rPr lang="en-US" sz="1800" b="1" dirty="0" err="1" smtClean="0">
                <a:solidFill>
                  <a:srgbClr val="008000"/>
                </a:solidFill>
                <a:latin typeface="Roboto Mono" charset="0"/>
                <a:ea typeface="Roboto Mono" charset="0"/>
                <a:cs typeface="Roboto Mono" charset="0"/>
              </a:rPr>
              <a:t>tsc</a:t>
            </a:r>
            <a:r>
              <a:rPr lang="en-US" sz="1800" b="1" dirty="0" smtClean="0">
                <a:solidFill>
                  <a:srgbClr val="008000"/>
                </a:solidFill>
                <a:latin typeface="Roboto Mono" charset="0"/>
                <a:ea typeface="Roboto Mono" charset="0"/>
                <a:cs typeface="Roboto Mono" charset="0"/>
              </a:rPr>
              <a:t> -w"</a:t>
            </a:r>
            <a:r>
              <a:rPr lang="en-US" sz="1800" dirty="0" smtClean="0">
                <a:latin typeface="Roboto Mono" charset="0"/>
                <a:ea typeface="Roboto Mono" charset="0"/>
                <a:cs typeface="Roboto Mono" charset="0"/>
              </a:rPr>
              <a:t>,</a:t>
            </a:r>
            <a:br>
              <a:rPr lang="en-US" sz="1800" dirty="0" smtClean="0">
                <a:latin typeface="Roboto Mono" charset="0"/>
                <a:ea typeface="Roboto Mono" charset="0"/>
                <a:cs typeface="Roboto Mono" charset="0"/>
              </a:rPr>
            </a:br>
            <a:r>
              <a:rPr lang="en-US" sz="1800" dirty="0" smtClean="0">
                <a:latin typeface="Roboto Mono" charset="0"/>
                <a:ea typeface="Roboto Mono" charset="0"/>
                <a:cs typeface="Roboto Mono" charset="0"/>
              </a:rPr>
              <a:t>    </a:t>
            </a:r>
            <a:r>
              <a:rPr lang="en-US" sz="1800" b="1" dirty="0" smtClean="0">
                <a:solidFill>
                  <a:srgbClr val="660E7A"/>
                </a:solidFill>
                <a:latin typeface="Roboto Mono" charset="0"/>
                <a:ea typeface="Roboto Mono" charset="0"/>
                <a:cs typeface="Roboto Mono" charset="0"/>
              </a:rPr>
              <a:t>"</a:t>
            </a:r>
            <a:r>
              <a:rPr lang="en-US" sz="1800" b="1" dirty="0" err="1" smtClean="0">
                <a:solidFill>
                  <a:srgbClr val="660E7A"/>
                </a:solidFill>
                <a:latin typeface="Roboto Mono" charset="0"/>
                <a:ea typeface="Roboto Mono" charset="0"/>
                <a:cs typeface="Roboto Mono" charset="0"/>
              </a:rPr>
              <a:t>typings</a:t>
            </a:r>
            <a:r>
              <a:rPr lang="en-US" sz="1800" b="1" dirty="0" smtClean="0">
                <a:solidFill>
                  <a:srgbClr val="660E7A"/>
                </a:solidFill>
                <a:latin typeface="Roboto Mono" charset="0"/>
                <a:ea typeface="Roboto Mono" charset="0"/>
                <a:cs typeface="Roboto Mono" charset="0"/>
              </a:rPr>
              <a:t>"</a:t>
            </a:r>
            <a:r>
              <a:rPr lang="en-US" sz="1800" dirty="0" smtClean="0">
                <a:latin typeface="Roboto Mono" charset="0"/>
                <a:ea typeface="Roboto Mono" charset="0"/>
                <a:cs typeface="Roboto Mono" charset="0"/>
              </a:rPr>
              <a:t>: </a:t>
            </a:r>
            <a:r>
              <a:rPr lang="en-US" sz="1800" b="1" dirty="0" smtClean="0">
                <a:solidFill>
                  <a:srgbClr val="008000"/>
                </a:solidFill>
                <a:latin typeface="Roboto Mono" charset="0"/>
                <a:ea typeface="Roboto Mono" charset="0"/>
                <a:cs typeface="Roboto Mono" charset="0"/>
              </a:rPr>
              <a:t>"</a:t>
            </a:r>
            <a:r>
              <a:rPr lang="en-US" sz="1800" b="1" dirty="0" err="1" smtClean="0">
                <a:solidFill>
                  <a:srgbClr val="008000"/>
                </a:solidFill>
                <a:latin typeface="Roboto Mono" charset="0"/>
                <a:ea typeface="Roboto Mono" charset="0"/>
                <a:cs typeface="Roboto Mono" charset="0"/>
              </a:rPr>
              <a:t>typings</a:t>
            </a:r>
            <a:r>
              <a:rPr lang="en-US" sz="1800" b="1" dirty="0" smtClean="0">
                <a:solidFill>
                  <a:srgbClr val="008000"/>
                </a:solidFill>
                <a:latin typeface="Roboto Mono" charset="0"/>
                <a:ea typeface="Roboto Mono" charset="0"/>
                <a:cs typeface="Roboto Mono" charset="0"/>
              </a:rPr>
              <a:t>"</a:t>
            </a:r>
            <a:br>
              <a:rPr lang="en-US" sz="1800" b="1" dirty="0" smtClean="0">
                <a:solidFill>
                  <a:srgbClr val="008000"/>
                </a:solidFill>
                <a:latin typeface="Roboto Mono" charset="0"/>
                <a:ea typeface="Roboto Mono" charset="0"/>
                <a:cs typeface="Roboto Mono" charset="0"/>
              </a:rPr>
            </a:br>
            <a:r>
              <a:rPr lang="en-US" sz="1800" b="1" dirty="0" smtClean="0">
                <a:solidFill>
                  <a:srgbClr val="008000"/>
                </a:solidFill>
                <a:latin typeface="Roboto Mono" charset="0"/>
                <a:ea typeface="Roboto Mono" charset="0"/>
                <a:cs typeface="Roboto Mono" charset="0"/>
              </a:rPr>
              <a:t>  </a:t>
            </a:r>
            <a:r>
              <a:rPr lang="en-US" sz="1800" dirty="0" smtClean="0">
                <a:latin typeface="Roboto Mono" charset="0"/>
                <a:ea typeface="Roboto Mono" charset="0"/>
                <a:cs typeface="Roboto Mono" charset="0"/>
              </a:rPr>
              <a:t>},</a:t>
            </a:r>
          </a:p>
          <a:p>
            <a:pPr marL="0" indent="0">
              <a:lnSpc>
                <a:spcPct val="100000"/>
              </a:lnSpc>
              <a:spcBef>
                <a:spcPts val="0"/>
              </a:spcBef>
              <a:buNone/>
            </a:pPr>
            <a:endParaRPr lang="en-US" dirty="0" smtClean="0">
              <a:latin typeface="Calibri" charset="0"/>
              <a:ea typeface="Calibri" charset="0"/>
              <a:cs typeface="Calibri" charset="0"/>
            </a:endParaRPr>
          </a:p>
        </p:txBody>
      </p:sp>
      <p:sp>
        <p:nvSpPr>
          <p:cNvPr id="4" name="Left Arrow 3"/>
          <p:cNvSpPr/>
          <p:nvPr/>
        </p:nvSpPr>
        <p:spPr>
          <a:xfrm rot="19490347">
            <a:off x="3480055" y="2279045"/>
            <a:ext cx="1634660" cy="49881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4949191" y="1793547"/>
            <a:ext cx="3539490" cy="646331"/>
          </a:xfrm>
          <a:prstGeom prst="rect">
            <a:avLst/>
          </a:prstGeom>
          <a:noFill/>
        </p:spPr>
        <p:txBody>
          <a:bodyPr wrap="square" rtlCol="0">
            <a:spAutoFit/>
          </a:bodyPr>
          <a:lstStyle/>
          <a:p>
            <a:r>
              <a:rPr lang="en-US">
                <a:latin typeface="Calibri" charset="0"/>
                <a:ea typeface="Calibri" charset="0"/>
                <a:cs typeface="Calibri" charset="0"/>
              </a:rPr>
              <a:t>&amp;&amp; can be used to combine scripts</a:t>
            </a:r>
          </a:p>
          <a:p>
            <a:endParaRPr lang="en-US" dirty="0"/>
          </a:p>
        </p:txBody>
      </p:sp>
      <p:sp>
        <p:nvSpPr>
          <p:cNvPr id="6" name="Slide Number Placeholder 5"/>
          <p:cNvSpPr>
            <a:spLocks noGrp="1"/>
          </p:cNvSpPr>
          <p:nvPr>
            <p:ph type="sldNum" sz="quarter" idx="12"/>
          </p:nvPr>
        </p:nvSpPr>
        <p:spPr/>
        <p:txBody>
          <a:bodyPr/>
          <a:lstStyle/>
          <a:p>
            <a:fld id="{E5454087-695C-AC43-AA7F-3C3895E55714}" type="slidenum">
              <a:rPr lang="en-US" smtClean="0"/>
              <a:t>22</a:t>
            </a:fld>
            <a:endParaRPr lang="en-US" dirty="0"/>
          </a:p>
        </p:txBody>
      </p:sp>
    </p:spTree>
    <p:extLst>
      <p:ext uri="{BB962C8B-B14F-4D97-AF65-F5344CB8AC3E}">
        <p14:creationId xmlns:p14="http://schemas.microsoft.com/office/powerpoint/2010/main" val="13114528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 Optimizer</a:t>
            </a:r>
            <a:endParaRPr lang="en-US" dirty="0"/>
          </a:p>
        </p:txBody>
      </p:sp>
      <p:sp>
        <p:nvSpPr>
          <p:cNvPr id="3" name="Content Placeholder 2"/>
          <p:cNvSpPr>
            <a:spLocks noGrp="1"/>
          </p:cNvSpPr>
          <p:nvPr>
            <p:ph idx="1"/>
          </p:nvPr>
        </p:nvSpPr>
        <p:spPr/>
        <p:txBody>
          <a:bodyPr/>
          <a:lstStyle/>
          <a:p>
            <a:r>
              <a:rPr lang="en-US" dirty="0"/>
              <a:t>Build-Optimizer (</a:t>
            </a:r>
            <a:r>
              <a:rPr lang="en-US" dirty="0" err="1"/>
              <a:t>PurifyPlugin</a:t>
            </a:r>
            <a:r>
              <a:rPr lang="en-US" dirty="0"/>
              <a:t>) is a </a:t>
            </a:r>
            <a:r>
              <a:rPr lang="en-US" dirty="0" err="1"/>
              <a:t>Webpack</a:t>
            </a:r>
            <a:r>
              <a:rPr lang="en-US" dirty="0"/>
              <a:t> plugin created by the Angular team, specifically to optimize </a:t>
            </a:r>
            <a:r>
              <a:rPr lang="en-US" dirty="0" err="1"/>
              <a:t>Webpack</a:t>
            </a:r>
            <a:r>
              <a:rPr lang="en-US" dirty="0"/>
              <a:t> builds beyond what </a:t>
            </a:r>
            <a:r>
              <a:rPr lang="en-US" dirty="0" err="1"/>
              <a:t>Webpack</a:t>
            </a:r>
            <a:r>
              <a:rPr lang="en-US" dirty="0"/>
              <a:t> can do on its own</a:t>
            </a:r>
            <a:r>
              <a:rPr lang="en-US" dirty="0" smtClean="0"/>
              <a:t>.</a:t>
            </a:r>
          </a:p>
          <a:p>
            <a:r>
              <a:rPr lang="en-US" dirty="0" smtClean="0"/>
              <a:t>Optimizations</a:t>
            </a:r>
          </a:p>
          <a:p>
            <a:pPr lvl="1"/>
            <a:r>
              <a:rPr lang="en-US" dirty="0" smtClean="0"/>
              <a:t>Removal </a:t>
            </a:r>
            <a:r>
              <a:rPr lang="en-US" dirty="0"/>
              <a:t>of Angular decorators from </a:t>
            </a:r>
            <a:r>
              <a:rPr lang="en-US" dirty="0" err="1"/>
              <a:t>AoT</a:t>
            </a:r>
            <a:r>
              <a:rPr lang="en-US" dirty="0"/>
              <a:t> </a:t>
            </a:r>
            <a:r>
              <a:rPr lang="en-US" dirty="0" smtClean="0"/>
              <a:t>builds</a:t>
            </a:r>
          </a:p>
          <a:p>
            <a:pPr lvl="1"/>
            <a:r>
              <a:rPr lang="en-US" dirty="0"/>
              <a:t>adding /*@__PURE__*/ annotations to </a:t>
            </a:r>
            <a:r>
              <a:rPr lang="en-US" dirty="0" err="1"/>
              <a:t>transpiled</a:t>
            </a:r>
            <a:r>
              <a:rPr lang="en-US" dirty="0"/>
              <a:t>/</a:t>
            </a:r>
            <a:r>
              <a:rPr lang="en-US" dirty="0" err="1"/>
              <a:t>downleveled</a:t>
            </a:r>
            <a:r>
              <a:rPr lang="en-US" dirty="0"/>
              <a:t> </a:t>
            </a:r>
            <a:r>
              <a:rPr lang="en-US" dirty="0" err="1"/>
              <a:t>TypeScript</a:t>
            </a:r>
            <a:r>
              <a:rPr lang="en-US" dirty="0"/>
              <a:t> classes. The point of this is to make it easier for </a:t>
            </a:r>
            <a:r>
              <a:rPr lang="en-US" dirty="0" err="1"/>
              <a:t>minfiers</a:t>
            </a:r>
            <a:r>
              <a:rPr lang="en-US" dirty="0"/>
              <a:t> like </a:t>
            </a:r>
            <a:r>
              <a:rPr lang="en-US" dirty="0" err="1"/>
              <a:t>Uglify</a:t>
            </a:r>
            <a:r>
              <a:rPr lang="en-US" dirty="0"/>
              <a:t> to remove unused code</a:t>
            </a:r>
            <a:r>
              <a:rPr lang="en-US" dirty="0" smtClean="0"/>
              <a:t>.</a:t>
            </a:r>
          </a:p>
          <a:p>
            <a:pPr lvl="1"/>
            <a:r>
              <a:rPr lang="en-US" dirty="0" smtClean="0"/>
              <a:t>Full list of optimizations is available here:</a:t>
            </a:r>
          </a:p>
          <a:p>
            <a:pPr lvl="2"/>
            <a:r>
              <a:rPr lang="en-US" dirty="0">
                <a:hlinkClick r:id="rId3"/>
              </a:rPr>
              <a:t>https://www.npmjs.com/package/@</a:t>
            </a:r>
            <a:r>
              <a:rPr lang="en-US" dirty="0" smtClean="0">
                <a:hlinkClick r:id="rId3"/>
              </a:rPr>
              <a:t>angular-devkit/build-optimizer</a:t>
            </a:r>
            <a:endParaRPr lang="en-US" dirty="0" smtClean="0"/>
          </a:p>
          <a:p>
            <a:pPr lvl="1"/>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220</a:t>
            </a:fld>
            <a:endParaRPr lang="en-US" dirty="0"/>
          </a:p>
        </p:txBody>
      </p:sp>
    </p:spTree>
    <p:extLst>
      <p:ext uri="{BB962C8B-B14F-4D97-AF65-F5344CB8AC3E}">
        <p14:creationId xmlns:p14="http://schemas.microsoft.com/office/powerpoint/2010/main" val="41705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 Optimizer and Vendor Chunk</a:t>
            </a:r>
            <a:endParaRPr lang="en-US" dirty="0"/>
          </a:p>
        </p:txBody>
      </p:sp>
      <p:sp>
        <p:nvSpPr>
          <p:cNvPr id="3" name="Content Placeholder 2"/>
          <p:cNvSpPr>
            <a:spLocks noGrp="1"/>
          </p:cNvSpPr>
          <p:nvPr>
            <p:ph idx="1"/>
          </p:nvPr>
        </p:nvSpPr>
        <p:spPr/>
        <p:txBody>
          <a:bodyPr/>
          <a:lstStyle/>
          <a:p>
            <a:r>
              <a:rPr lang="en-US" dirty="0"/>
              <a:t>When using Build Optimizer the vendor chunk will be disabled by default. You can override this with --vendor-chunk=true.</a:t>
            </a:r>
          </a:p>
          <a:p>
            <a:r>
              <a:rPr lang="en-US" dirty="0"/>
              <a:t>Total bundle sizes with Build Optimizer are smaller if there is no separate vendor chunk because having vendor code in the same chunk as app code makes it possible for </a:t>
            </a:r>
            <a:r>
              <a:rPr lang="en-US" dirty="0" err="1"/>
              <a:t>Uglify</a:t>
            </a:r>
            <a:r>
              <a:rPr lang="en-US" dirty="0"/>
              <a:t> to remove more unused code.</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221</a:t>
            </a:fld>
            <a:endParaRPr lang="en-US" dirty="0"/>
          </a:p>
        </p:txBody>
      </p:sp>
    </p:spTree>
    <p:extLst>
      <p:ext uri="{BB962C8B-B14F-4D97-AF65-F5344CB8AC3E}">
        <p14:creationId xmlns:p14="http://schemas.microsoft.com/office/powerpoint/2010/main" val="1947814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Labs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dirty="0" smtClean="0"/>
              <a:t>Lab 29: Build &amp; Deploy</a:t>
            </a:r>
            <a:endParaRPr lang="en-US" dirty="0"/>
          </a:p>
          <a:p>
            <a:endParaRPr lang="en-US"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222</a:t>
            </a:fld>
            <a:endParaRPr lang="en-US" dirty="0"/>
          </a:p>
        </p:txBody>
      </p:sp>
    </p:spTree>
    <p:extLst>
      <p:ext uri="{BB962C8B-B14F-4D97-AF65-F5344CB8AC3E}">
        <p14:creationId xmlns:p14="http://schemas.microsoft.com/office/powerpoint/2010/main" val="527359962"/>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Appendices</a:t>
            </a:r>
            <a:endParaRPr lang="en-US" dirty="0"/>
          </a:p>
        </p:txBody>
      </p:sp>
      <p:sp>
        <p:nvSpPr>
          <p:cNvPr id="3" name="Text Placeholder 2"/>
          <p:cNvSpPr>
            <a:spLocks noGrp="1"/>
          </p:cNvSpPr>
          <p:nvPr>
            <p:ph type="body" idx="1"/>
          </p:nvPr>
        </p:nvSpPr>
        <p:spPr/>
        <p:txBody>
          <a:bodyPr>
            <a:normAutofit/>
          </a:bodyPr>
          <a:lstStyle/>
          <a:p>
            <a:r>
              <a:rPr lang="en-US" dirty="0"/>
              <a:t>The remainder of the </a:t>
            </a:r>
            <a:r>
              <a:rPr lang="en-US" dirty="0" smtClean="0"/>
              <a:t>topics in </a:t>
            </a:r>
            <a:r>
              <a:rPr lang="en-US" dirty="0"/>
              <a:t>this manual are not </a:t>
            </a:r>
            <a:r>
              <a:rPr lang="en-US" dirty="0" smtClean="0"/>
              <a:t>always able to be covered during </a:t>
            </a:r>
            <a:r>
              <a:rPr lang="en-US" dirty="0"/>
              <a:t>the introductory course.  Instructors can choose to include them as </a:t>
            </a:r>
            <a:r>
              <a:rPr lang="en-US" dirty="0" smtClean="0"/>
              <a:t>time </a:t>
            </a:r>
            <a:r>
              <a:rPr lang="en-US" dirty="0"/>
              <a:t>allows or questions arise.  Students can use them as additional </a:t>
            </a:r>
            <a:r>
              <a:rPr lang="en-US" dirty="0" smtClean="0"/>
              <a:t>information to </a:t>
            </a:r>
            <a:r>
              <a:rPr lang="en-US" dirty="0"/>
              <a:t>go deeper on topics particularly around the setup, build, and deployment of an Angular project.</a:t>
            </a:r>
          </a:p>
        </p:txBody>
      </p:sp>
      <p:sp>
        <p:nvSpPr>
          <p:cNvPr id="4" name="Slide Number Placeholder 3"/>
          <p:cNvSpPr>
            <a:spLocks noGrp="1"/>
          </p:cNvSpPr>
          <p:nvPr>
            <p:ph type="sldNum" sz="quarter" idx="12"/>
          </p:nvPr>
        </p:nvSpPr>
        <p:spPr/>
        <p:txBody>
          <a:bodyPr/>
          <a:lstStyle/>
          <a:p>
            <a:fld id="{323DE9B6-CD69-2240-8AAD-0E79682D9385}" type="slidenum">
              <a:rPr lang="en-US" smtClean="0"/>
              <a:t>223</a:t>
            </a:fld>
            <a:endParaRPr lang="en-US" dirty="0"/>
          </a:p>
        </p:txBody>
      </p:sp>
    </p:spTree>
    <p:extLst>
      <p:ext uri="{BB962C8B-B14F-4D97-AF65-F5344CB8AC3E}">
        <p14:creationId xmlns:p14="http://schemas.microsoft.com/office/powerpoint/2010/main" val="1523603615"/>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Custom Pipe Example</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a:bodyPr>
          <a:lstStyle/>
          <a:p>
            <a:pPr marL="0" indent="0">
              <a:buNone/>
            </a:pPr>
            <a:r>
              <a:rPr lang="en-US" sz="1800" dirty="0">
                <a:solidFill>
                  <a:srgbClr val="000080"/>
                </a:solidFill>
                <a:latin typeface="Fira Code iScript" charset="0"/>
                <a:ea typeface="Fira Code iScript" charset="0"/>
                <a:cs typeface="Fira Code iScript" charset="0"/>
              </a:rPr>
              <a:t>import </a:t>
            </a:r>
            <a:r>
              <a:rPr lang="en-US" sz="1800" dirty="0">
                <a:latin typeface="Fira Code iScript" charset="0"/>
                <a:ea typeface="Fira Code iScript" charset="0"/>
                <a:cs typeface="Fira Code iScript" charset="0"/>
              </a:rPr>
              <a:t>{</a:t>
            </a:r>
            <a:r>
              <a:rPr lang="en-US" sz="1800" b="1" i="1" dirty="0" smtClean="0">
                <a:solidFill>
                  <a:srgbClr val="660E7A"/>
                </a:solidFill>
                <a:latin typeface="Fira Code iScript" charset="0"/>
                <a:ea typeface="Fira Code iScript" charset="0"/>
                <a:cs typeface="Fira Code iScript" charset="0"/>
              </a:rPr>
              <a:t>Pipe</a:t>
            </a:r>
            <a:r>
              <a:rPr lang="en-US" sz="1800" i="1" dirty="0" smtClean="0">
                <a:solidFill>
                  <a:srgbClr val="660E7A"/>
                </a:solidFill>
                <a:latin typeface="Fira Code iScript" charset="0"/>
                <a:ea typeface="Fira Code iScript" charset="0"/>
                <a:cs typeface="Fira Code iScript" charset="0"/>
              </a:rPr>
              <a:t>, </a:t>
            </a:r>
            <a:r>
              <a:rPr lang="en-US" sz="1800" b="1" i="1" dirty="0" err="1" smtClean="0">
                <a:solidFill>
                  <a:srgbClr val="660E7A"/>
                </a:solidFill>
                <a:latin typeface="Fira Code iScript" charset="0"/>
                <a:ea typeface="Fira Code iScript" charset="0"/>
                <a:cs typeface="Fira Code iScript" charset="0"/>
              </a:rPr>
              <a:t>PipeTransform</a:t>
            </a:r>
            <a:r>
              <a:rPr lang="en-US" sz="1800" dirty="0" smtClean="0">
                <a:latin typeface="Fira Code iScript" charset="0"/>
                <a:ea typeface="Fira Code iScript" charset="0"/>
                <a:cs typeface="Fira Code iScript" charset="0"/>
              </a:rPr>
              <a:t>} </a:t>
            </a:r>
            <a:r>
              <a:rPr lang="en-US" sz="1800" dirty="0">
                <a:solidFill>
                  <a:srgbClr val="000080"/>
                </a:solidFill>
                <a:latin typeface="Fira Code iScript" charset="0"/>
                <a:ea typeface="Fira Code iScript" charset="0"/>
                <a:cs typeface="Fira Code iScript" charset="0"/>
              </a:rPr>
              <a:t>from </a:t>
            </a:r>
            <a:r>
              <a:rPr lang="en-US" sz="1800" dirty="0">
                <a:solidFill>
                  <a:srgbClr val="008000"/>
                </a:solidFill>
                <a:latin typeface="Fira Code iScript" charset="0"/>
                <a:ea typeface="Fira Code iScript" charset="0"/>
                <a:cs typeface="Fira Code iScript" charset="0"/>
              </a:rPr>
              <a:t>'@angular/core'</a:t>
            </a:r>
            <a:r>
              <a:rPr lang="en-US" sz="1800" dirty="0">
                <a:latin typeface="Fira Code iScript" charset="0"/>
                <a:ea typeface="Fira Code iScript" charset="0"/>
                <a:cs typeface="Fira Code iScript" charset="0"/>
              </a:rPr>
              <a:t>;</a:t>
            </a:r>
            <a:br>
              <a:rPr lang="en-US" sz="1800" dirty="0">
                <a:latin typeface="Fira Code iScript" charset="0"/>
                <a:ea typeface="Fira Code iScript" charset="0"/>
                <a:cs typeface="Fira Code iScript" charset="0"/>
              </a:rPr>
            </a:br>
            <a:r>
              <a:rPr lang="en-US" sz="1800" dirty="0">
                <a:latin typeface="Fira Code iScript" charset="0"/>
                <a:ea typeface="Fira Code iScript" charset="0"/>
                <a:cs typeface="Fira Code iScript" charset="0"/>
              </a:rPr>
              <a:t/>
            </a:r>
            <a:br>
              <a:rPr lang="en-US" sz="1800" dirty="0">
                <a:latin typeface="Fira Code iScript" charset="0"/>
                <a:ea typeface="Fira Code iScript" charset="0"/>
                <a:cs typeface="Fira Code iScript" charset="0"/>
              </a:rPr>
            </a:br>
            <a:r>
              <a:rPr lang="en-US" sz="1800" b="1" dirty="0">
                <a:latin typeface="Fira Code iScript" charset="0"/>
                <a:ea typeface="Fira Code iScript" charset="0"/>
                <a:cs typeface="Fira Code iScript" charset="0"/>
              </a:rPr>
              <a:t>@</a:t>
            </a:r>
            <a:r>
              <a:rPr lang="en-US" sz="1800" b="1" i="1" dirty="0">
                <a:solidFill>
                  <a:srgbClr val="660E7A"/>
                </a:solidFill>
                <a:latin typeface="Fira Code iScript" charset="0"/>
                <a:ea typeface="Fira Code iScript" charset="0"/>
                <a:cs typeface="Fira Code iScript" charset="0"/>
              </a:rPr>
              <a:t>Pipe</a:t>
            </a:r>
            <a:r>
              <a:rPr lang="en-US" sz="1800" b="1" dirty="0">
                <a:latin typeface="Fira Code iScript" charset="0"/>
                <a:ea typeface="Fira Code iScript" charset="0"/>
                <a:cs typeface="Fira Code iScript" charset="0"/>
              </a:rPr>
              <a:t>({</a:t>
            </a:r>
            <a:br>
              <a:rPr lang="en-US" sz="1800" b="1" dirty="0">
                <a:latin typeface="Fira Code iScript" charset="0"/>
                <a:ea typeface="Fira Code iScript" charset="0"/>
                <a:cs typeface="Fira Code iScript" charset="0"/>
              </a:rPr>
            </a:br>
            <a:r>
              <a:rPr lang="en-US" sz="1800" b="1" dirty="0">
                <a:latin typeface="Fira Code iScript" charset="0"/>
                <a:ea typeface="Fira Code iScript" charset="0"/>
                <a:cs typeface="Fira Code iScript" charset="0"/>
              </a:rPr>
              <a:t>    </a:t>
            </a:r>
            <a:r>
              <a:rPr lang="en-US" sz="1800" b="1" dirty="0">
                <a:solidFill>
                  <a:srgbClr val="660E7A"/>
                </a:solidFill>
                <a:latin typeface="Fira Code iScript" charset="0"/>
                <a:ea typeface="Fira Code iScript" charset="0"/>
                <a:cs typeface="Fira Code iScript" charset="0"/>
              </a:rPr>
              <a:t>name</a:t>
            </a:r>
            <a:r>
              <a:rPr lang="en-US" sz="1800" b="1" dirty="0">
                <a:latin typeface="Fira Code iScript" charset="0"/>
                <a:ea typeface="Fira Code iScript" charset="0"/>
                <a:cs typeface="Fira Code iScript" charset="0"/>
              </a:rPr>
              <a:t>: </a:t>
            </a:r>
            <a:r>
              <a:rPr lang="en-US" sz="1800" b="1" dirty="0">
                <a:solidFill>
                  <a:srgbClr val="008000"/>
                </a:solidFill>
                <a:latin typeface="Fira Code iScript" charset="0"/>
                <a:ea typeface="Fira Code iScript" charset="0"/>
                <a:cs typeface="Fira Code iScript" charset="0"/>
              </a:rPr>
              <a:t>'</a:t>
            </a:r>
            <a:r>
              <a:rPr lang="en-US" sz="1800" b="1" dirty="0" err="1">
                <a:solidFill>
                  <a:srgbClr val="008000"/>
                </a:solidFill>
                <a:latin typeface="Fira Code iScript" charset="0"/>
                <a:ea typeface="Fira Code iScript" charset="0"/>
                <a:cs typeface="Fira Code iScript" charset="0"/>
              </a:rPr>
              <a:t>charlength</a:t>
            </a:r>
            <a:r>
              <a:rPr lang="en-US" sz="1800" b="1" dirty="0">
                <a:solidFill>
                  <a:srgbClr val="008000"/>
                </a:solidFill>
                <a:latin typeface="Fira Code iScript" charset="0"/>
                <a:ea typeface="Fira Code iScript" charset="0"/>
                <a:cs typeface="Fira Code iScript" charset="0"/>
              </a:rPr>
              <a:t>'</a:t>
            </a:r>
            <a:br>
              <a:rPr lang="en-US" sz="1800" b="1" dirty="0">
                <a:solidFill>
                  <a:srgbClr val="008000"/>
                </a:solidFill>
                <a:latin typeface="Fira Code iScript" charset="0"/>
                <a:ea typeface="Fira Code iScript" charset="0"/>
                <a:cs typeface="Fira Code iScript" charset="0"/>
              </a:rPr>
            </a:br>
            <a:r>
              <a:rPr lang="en-US" sz="1800" b="1" dirty="0">
                <a:latin typeface="Fira Code iScript" charset="0"/>
                <a:ea typeface="Fira Code iScript" charset="0"/>
                <a:cs typeface="Fira Code iScript" charset="0"/>
              </a:rPr>
              <a:t>})</a:t>
            </a:r>
            <a:r>
              <a:rPr lang="en-US" sz="1800" dirty="0">
                <a:latin typeface="Fira Code iScript" charset="0"/>
                <a:ea typeface="Fira Code iScript" charset="0"/>
                <a:cs typeface="Fira Code iScript" charset="0"/>
              </a:rPr>
              <a:t/>
            </a:r>
            <a:br>
              <a:rPr lang="en-US" sz="1800" dirty="0">
                <a:latin typeface="Fira Code iScript" charset="0"/>
                <a:ea typeface="Fira Code iScript" charset="0"/>
                <a:cs typeface="Fira Code iScript" charset="0"/>
              </a:rPr>
            </a:br>
            <a:r>
              <a:rPr lang="en-US" sz="1800" dirty="0">
                <a:solidFill>
                  <a:srgbClr val="000080"/>
                </a:solidFill>
                <a:latin typeface="Fira Code iScript" charset="0"/>
                <a:ea typeface="Fira Code iScript" charset="0"/>
                <a:cs typeface="Fira Code iScript" charset="0"/>
              </a:rPr>
              <a:t>export class </a:t>
            </a:r>
            <a:r>
              <a:rPr lang="en-US" sz="1800" dirty="0" err="1" smtClean="0">
                <a:latin typeface="Fira Code iScript" charset="0"/>
                <a:ea typeface="Fira Code iScript" charset="0"/>
                <a:cs typeface="Fira Code iScript" charset="0"/>
              </a:rPr>
              <a:t>CharacterLengthPipe</a:t>
            </a:r>
            <a:r>
              <a:rPr lang="en-US" sz="1800" dirty="0" smtClean="0">
                <a:latin typeface="Fira Code iScript" charset="0"/>
                <a:ea typeface="Fira Code iScript" charset="0"/>
                <a:cs typeface="Fira Code iScript" charset="0"/>
              </a:rPr>
              <a:t> </a:t>
            </a:r>
            <a:r>
              <a:rPr lang="en-US" sz="1800" b="1" dirty="0" smtClean="0">
                <a:latin typeface="Fira Code iScript" charset="0"/>
                <a:ea typeface="Fira Code iScript" charset="0"/>
                <a:cs typeface="Fira Code iScript" charset="0"/>
              </a:rPr>
              <a:t>implements </a:t>
            </a:r>
            <a:r>
              <a:rPr lang="en-US" sz="1800" b="1" dirty="0" err="1" smtClean="0">
                <a:latin typeface="Fira Code iScript" charset="0"/>
                <a:ea typeface="Fira Code iScript" charset="0"/>
                <a:cs typeface="Fira Code iScript" charset="0"/>
              </a:rPr>
              <a:t>PipeTransform</a:t>
            </a:r>
            <a:r>
              <a:rPr lang="en-US" sz="1800" dirty="0" smtClean="0">
                <a:latin typeface="Fira Code iScript" charset="0"/>
                <a:ea typeface="Fira Code iScript" charset="0"/>
                <a:cs typeface="Fira Code iScript" charset="0"/>
              </a:rPr>
              <a:t>{</a:t>
            </a:r>
            <a:r>
              <a:rPr lang="en-US" sz="1800" dirty="0">
                <a:latin typeface="Fira Code iScript" charset="0"/>
                <a:ea typeface="Fira Code iScript" charset="0"/>
                <a:cs typeface="Fira Code iScript" charset="0"/>
              </a:rPr>
              <a:t/>
            </a:r>
            <a:br>
              <a:rPr lang="en-US" sz="1800" dirty="0">
                <a:latin typeface="Fira Code iScript" charset="0"/>
                <a:ea typeface="Fira Code iScript" charset="0"/>
                <a:cs typeface="Fira Code iScript" charset="0"/>
              </a:rPr>
            </a:br>
            <a:r>
              <a:rPr lang="en-US" sz="1800" dirty="0">
                <a:latin typeface="Fira Code iScript" charset="0"/>
                <a:ea typeface="Fira Code iScript" charset="0"/>
                <a:cs typeface="Fira Code iScript" charset="0"/>
              </a:rPr>
              <a:t/>
            </a:r>
            <a:br>
              <a:rPr lang="en-US" sz="1800" dirty="0">
                <a:latin typeface="Fira Code iScript" charset="0"/>
                <a:ea typeface="Fira Code iScript" charset="0"/>
                <a:cs typeface="Fira Code iScript" charset="0"/>
              </a:rPr>
            </a:br>
            <a:r>
              <a:rPr lang="en-US" sz="1800" dirty="0">
                <a:latin typeface="Fira Code iScript" charset="0"/>
                <a:ea typeface="Fira Code iScript" charset="0"/>
                <a:cs typeface="Fira Code iScript" charset="0"/>
              </a:rPr>
              <a:t>    </a:t>
            </a:r>
            <a:r>
              <a:rPr lang="en-US" sz="1800" b="1" dirty="0">
                <a:solidFill>
                  <a:srgbClr val="7A7A43"/>
                </a:solidFill>
                <a:latin typeface="Fira Code iScript" charset="0"/>
                <a:ea typeface="Fira Code iScript" charset="0"/>
                <a:cs typeface="Fira Code iScript" charset="0"/>
              </a:rPr>
              <a:t>transform</a:t>
            </a:r>
            <a:r>
              <a:rPr lang="en-US" sz="1800" b="1" dirty="0">
                <a:latin typeface="Fira Code iScript" charset="0"/>
                <a:ea typeface="Fira Code iScript" charset="0"/>
                <a:cs typeface="Fira Code iScript" charset="0"/>
              </a:rPr>
              <a:t>(</a:t>
            </a:r>
            <a:r>
              <a:rPr lang="en-US" sz="1800" b="1" dirty="0" err="1">
                <a:latin typeface="Fira Code iScript" charset="0"/>
                <a:ea typeface="Fira Code iScript" charset="0"/>
                <a:cs typeface="Fira Code iScript" charset="0"/>
              </a:rPr>
              <a:t>value:</a:t>
            </a:r>
            <a:r>
              <a:rPr lang="en-US" sz="1800" b="1" dirty="0" err="1">
                <a:solidFill>
                  <a:srgbClr val="000080"/>
                </a:solidFill>
                <a:latin typeface="Fira Code iScript" charset="0"/>
                <a:ea typeface="Fira Code iScript" charset="0"/>
                <a:cs typeface="Fira Code iScript" charset="0"/>
              </a:rPr>
              <a:t>string</a:t>
            </a:r>
            <a:r>
              <a:rPr lang="en-US" sz="1800" b="1" dirty="0">
                <a:latin typeface="Fira Code iScript" charset="0"/>
                <a:ea typeface="Fira Code iScript" charset="0"/>
                <a:cs typeface="Fira Code iScript" charset="0"/>
              </a:rPr>
              <a:t>, </a:t>
            </a:r>
            <a:r>
              <a:rPr lang="en-US" sz="1800" b="1" dirty="0" err="1">
                <a:latin typeface="Fira Code iScript" charset="0"/>
                <a:ea typeface="Fira Code iScript" charset="0"/>
                <a:cs typeface="Fira Code iScript" charset="0"/>
              </a:rPr>
              <a:t>length:</a:t>
            </a:r>
            <a:r>
              <a:rPr lang="en-US" sz="1800" b="1" dirty="0" err="1">
                <a:solidFill>
                  <a:srgbClr val="000080"/>
                </a:solidFill>
                <a:latin typeface="Fira Code iScript" charset="0"/>
                <a:ea typeface="Fira Code iScript" charset="0"/>
                <a:cs typeface="Fira Code iScript" charset="0"/>
              </a:rPr>
              <a:t>number</a:t>
            </a:r>
            <a:r>
              <a:rPr lang="en-US" sz="1800" b="1" dirty="0">
                <a:latin typeface="Fira Code iScript" charset="0"/>
                <a:ea typeface="Fira Code iScript" charset="0"/>
                <a:cs typeface="Fira Code iScript" charset="0"/>
              </a:rPr>
              <a:t>){</a:t>
            </a:r>
            <a:br>
              <a:rPr lang="en-US" sz="1800" b="1" dirty="0">
                <a:latin typeface="Fira Code iScript" charset="0"/>
                <a:ea typeface="Fira Code iScript" charset="0"/>
                <a:cs typeface="Fira Code iScript" charset="0"/>
              </a:rPr>
            </a:br>
            <a:r>
              <a:rPr lang="en-US" sz="1800" b="1" dirty="0">
                <a:latin typeface="Fira Code iScript" charset="0"/>
                <a:ea typeface="Fira Code iScript" charset="0"/>
                <a:cs typeface="Fira Code iScript" charset="0"/>
              </a:rPr>
              <a:t>        </a:t>
            </a:r>
            <a:r>
              <a:rPr lang="en-US" sz="1800" b="1" dirty="0">
                <a:solidFill>
                  <a:srgbClr val="000080"/>
                </a:solidFill>
                <a:latin typeface="Fira Code iScript" charset="0"/>
                <a:ea typeface="Fira Code iScript" charset="0"/>
                <a:cs typeface="Fira Code iScript" charset="0"/>
              </a:rPr>
              <a:t>return </a:t>
            </a:r>
            <a:r>
              <a:rPr lang="en-US" sz="1800" b="1" dirty="0" err="1">
                <a:latin typeface="Fira Code iScript" charset="0"/>
                <a:ea typeface="Fira Code iScript" charset="0"/>
                <a:cs typeface="Fira Code iScript" charset="0"/>
              </a:rPr>
              <a:t>value.</a:t>
            </a:r>
            <a:r>
              <a:rPr lang="en-US" sz="1800" b="1" dirty="0" err="1">
                <a:solidFill>
                  <a:srgbClr val="7A7A43"/>
                </a:solidFill>
                <a:latin typeface="Fira Code iScript" charset="0"/>
                <a:ea typeface="Fira Code iScript" charset="0"/>
                <a:cs typeface="Fira Code iScript" charset="0"/>
              </a:rPr>
              <a:t>substring</a:t>
            </a:r>
            <a:r>
              <a:rPr lang="en-US" sz="1800" b="1" dirty="0">
                <a:latin typeface="Fira Code iScript" charset="0"/>
                <a:ea typeface="Fira Code iScript" charset="0"/>
                <a:cs typeface="Fira Code iScript" charset="0"/>
              </a:rPr>
              <a:t>(</a:t>
            </a:r>
            <a:r>
              <a:rPr lang="en-US" sz="1800" b="1" dirty="0">
                <a:solidFill>
                  <a:srgbClr val="0000FF"/>
                </a:solidFill>
                <a:latin typeface="Fira Code iScript" charset="0"/>
                <a:ea typeface="Fira Code iScript" charset="0"/>
                <a:cs typeface="Fira Code iScript" charset="0"/>
              </a:rPr>
              <a:t>0</a:t>
            </a:r>
            <a:r>
              <a:rPr lang="en-US" sz="1800" b="1" dirty="0">
                <a:latin typeface="Fira Code iScript" charset="0"/>
                <a:ea typeface="Fira Code iScript" charset="0"/>
                <a:cs typeface="Fira Code iScript" charset="0"/>
              </a:rPr>
              <a:t>, length);</a:t>
            </a:r>
            <a:br>
              <a:rPr lang="en-US" sz="1800" b="1" dirty="0">
                <a:latin typeface="Fira Code iScript" charset="0"/>
                <a:ea typeface="Fira Code iScript" charset="0"/>
                <a:cs typeface="Fira Code iScript" charset="0"/>
              </a:rPr>
            </a:br>
            <a:r>
              <a:rPr lang="en-US" sz="1800" b="1" dirty="0">
                <a:latin typeface="Fira Code iScript" charset="0"/>
                <a:ea typeface="Fira Code iScript" charset="0"/>
                <a:cs typeface="Fira Code iScript" charset="0"/>
              </a:rPr>
              <a:t>    }</a:t>
            </a:r>
            <a:br>
              <a:rPr lang="en-US" sz="1800" b="1" dirty="0">
                <a:latin typeface="Fira Code iScript" charset="0"/>
                <a:ea typeface="Fira Code iScript" charset="0"/>
                <a:cs typeface="Fira Code iScript" charset="0"/>
              </a:rPr>
            </a:br>
            <a:r>
              <a:rPr lang="en-US" sz="1800" dirty="0">
                <a:latin typeface="Fira Code iScript" charset="0"/>
                <a:ea typeface="Fira Code iScript" charset="0"/>
                <a:cs typeface="Fira Code iScript" charset="0"/>
              </a:rPr>
              <a:t>}</a:t>
            </a:r>
          </a:p>
        </p:txBody>
      </p:sp>
      <p:sp>
        <p:nvSpPr>
          <p:cNvPr id="4" name="Slide Number Placeholder 3"/>
          <p:cNvSpPr>
            <a:spLocks noGrp="1"/>
          </p:cNvSpPr>
          <p:nvPr>
            <p:ph type="sldNum" sz="quarter" idx="12"/>
          </p:nvPr>
        </p:nvSpPr>
        <p:spPr/>
        <p:txBody>
          <a:bodyPr/>
          <a:lstStyle/>
          <a:p>
            <a:fld id="{E5454087-695C-AC43-AA7F-3C3895E55714}" type="slidenum">
              <a:rPr lang="en-US" smtClean="0"/>
              <a:t>224</a:t>
            </a:fld>
            <a:endParaRPr lang="en-US" dirty="0"/>
          </a:p>
        </p:txBody>
      </p:sp>
    </p:spTree>
    <p:extLst>
      <p:ext uri="{BB962C8B-B14F-4D97-AF65-F5344CB8AC3E}">
        <p14:creationId xmlns:p14="http://schemas.microsoft.com/office/powerpoint/2010/main" val="585537223"/>
      </p:ext>
    </p:extLst>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Labs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dirty="0" smtClean="0"/>
              <a:t>Lab 28: Custom Pipe</a:t>
            </a:r>
            <a:endParaRPr lang="en-US" dirty="0"/>
          </a:p>
          <a:p>
            <a:endParaRPr lang="en-US"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225</a:t>
            </a:fld>
            <a:endParaRPr lang="en-US" dirty="0"/>
          </a:p>
        </p:txBody>
      </p:sp>
    </p:spTree>
    <p:extLst>
      <p:ext uri="{BB962C8B-B14F-4D97-AF65-F5344CB8AC3E}">
        <p14:creationId xmlns:p14="http://schemas.microsoft.com/office/powerpoint/2010/main" val="625176471"/>
      </p:ext>
    </p:extLst>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Past, Present &amp; Future</a:t>
            </a:r>
            <a:endParaRPr lang="en-US" dirty="0"/>
          </a:p>
        </p:txBody>
      </p:sp>
      <p:sp>
        <p:nvSpPr>
          <p:cNvPr id="3" name="Text Placeholder 2"/>
          <p:cNvSpPr>
            <a:spLocks noGrp="1"/>
          </p:cNvSpPr>
          <p:nvPr>
            <p:ph type="body" idx="1"/>
          </p:nvPr>
        </p:nvSpPr>
        <p:spPr>
          <a:xfrm>
            <a:off x="831851" y="4562477"/>
            <a:ext cx="10515600" cy="1500187"/>
          </a:xfrm>
        </p:spPr>
        <p:txBody>
          <a:bodyPr/>
          <a:lstStyle/>
          <a:p>
            <a:r>
              <a:rPr lang="en-US" dirty="0" smtClean="0"/>
              <a:t>Features in Different Angular Versions</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72353"/>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226</a:t>
            </a:fld>
            <a:endParaRPr lang="en-US" dirty="0"/>
          </a:p>
        </p:txBody>
      </p:sp>
    </p:spTree>
    <p:extLst>
      <p:ext uri="{BB962C8B-B14F-4D97-AF65-F5344CB8AC3E}">
        <p14:creationId xmlns:p14="http://schemas.microsoft.com/office/powerpoint/2010/main" val="10972734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4</a:t>
            </a:r>
            <a:endParaRPr lang="en-US" dirty="0"/>
          </a:p>
        </p:txBody>
      </p:sp>
      <p:sp>
        <p:nvSpPr>
          <p:cNvPr id="3" name="Content Placeholder 2"/>
          <p:cNvSpPr>
            <a:spLocks noGrp="1"/>
          </p:cNvSpPr>
          <p:nvPr>
            <p:ph idx="1"/>
          </p:nvPr>
        </p:nvSpPr>
        <p:spPr/>
        <p:txBody>
          <a:bodyPr>
            <a:normAutofit fontScale="70000" lnSpcReduction="20000"/>
          </a:bodyPr>
          <a:lstStyle/>
          <a:p>
            <a:r>
              <a:rPr lang="fi-FI" dirty="0" err="1" smtClean="0"/>
              <a:t>Released</a:t>
            </a:r>
            <a:r>
              <a:rPr lang="fi-FI" dirty="0" smtClean="0"/>
              <a:t> 2017-03-23 (</a:t>
            </a:r>
            <a:r>
              <a:rPr lang="fi-FI" dirty="0" err="1" smtClean="0"/>
              <a:t>code</a:t>
            </a:r>
            <a:r>
              <a:rPr lang="fi-FI" dirty="0" smtClean="0"/>
              <a:t> </a:t>
            </a:r>
            <a:r>
              <a:rPr lang="fi-FI" dirty="0" err="1" smtClean="0"/>
              <a:t>named</a:t>
            </a:r>
            <a:r>
              <a:rPr lang="fi-FI" dirty="0" smtClean="0"/>
              <a:t> </a:t>
            </a:r>
            <a:r>
              <a:rPr lang="fi-FI" dirty="0" err="1" smtClean="0"/>
              <a:t>invisible-makeover</a:t>
            </a:r>
            <a:r>
              <a:rPr lang="fi-FI" dirty="0" smtClean="0"/>
              <a:t>)</a:t>
            </a:r>
            <a:endParaRPr lang="en-US" dirty="0" smtClean="0"/>
          </a:p>
          <a:p>
            <a:r>
              <a:rPr lang="en-US" dirty="0" smtClean="0"/>
              <a:t>View Engine generates smaller code</a:t>
            </a:r>
          </a:p>
          <a:p>
            <a:r>
              <a:rPr lang="en-US" dirty="0" smtClean="0"/>
              <a:t>Enhanced *</a:t>
            </a:r>
            <a:r>
              <a:rPr lang="en-US" dirty="0" err="1" smtClean="0"/>
              <a:t>ngIf</a:t>
            </a:r>
            <a:r>
              <a:rPr lang="en-US" dirty="0" smtClean="0"/>
              <a:t> syntax</a:t>
            </a:r>
          </a:p>
          <a:p>
            <a:r>
              <a:rPr lang="en-US" dirty="0" smtClean="0"/>
              <a:t>Animation code now in own packages</a:t>
            </a:r>
          </a:p>
          <a:p>
            <a:r>
              <a:rPr lang="en-US" dirty="0" err="1" smtClean="0"/>
              <a:t>TypeScript</a:t>
            </a:r>
            <a:r>
              <a:rPr lang="en-US" dirty="0" smtClean="0"/>
              <a:t> 2.1</a:t>
            </a:r>
          </a:p>
          <a:p>
            <a:pPr lvl="1"/>
            <a:r>
              <a:rPr lang="en-US" dirty="0" smtClean="0"/>
              <a:t>Improved compiler speed</a:t>
            </a:r>
          </a:p>
          <a:p>
            <a:pPr lvl="1"/>
            <a:r>
              <a:rPr lang="en-US" dirty="0" smtClean="0"/>
              <a:t>Compliant with </a:t>
            </a:r>
            <a:r>
              <a:rPr lang="en-US" dirty="0" err="1" smtClean="0"/>
              <a:t>StrictNullChecks</a:t>
            </a:r>
            <a:endParaRPr lang="en-US" dirty="0" smtClean="0"/>
          </a:p>
          <a:p>
            <a:r>
              <a:rPr lang="en-US" dirty="0" smtClean="0"/>
              <a:t>Universal</a:t>
            </a:r>
          </a:p>
          <a:p>
            <a:pPr lvl="1"/>
            <a:r>
              <a:rPr lang="en-US" dirty="0" smtClean="0"/>
              <a:t>Run your Angular code on a server, not just browser</a:t>
            </a:r>
          </a:p>
          <a:p>
            <a:pPr lvl="2"/>
            <a:r>
              <a:rPr lang="en-US" dirty="0" smtClean="0"/>
              <a:t>Faster initial render</a:t>
            </a:r>
          </a:p>
          <a:p>
            <a:pPr lvl="2"/>
            <a:r>
              <a:rPr lang="en-US" dirty="0" smtClean="0"/>
              <a:t>Search Engine Optimization benefits for public sites</a:t>
            </a:r>
          </a:p>
          <a:p>
            <a:r>
              <a:rPr lang="en-US" dirty="0" smtClean="0"/>
              <a:t>Flat </a:t>
            </a:r>
            <a:r>
              <a:rPr lang="en-US" dirty="0" err="1" smtClean="0"/>
              <a:t>ESModules</a:t>
            </a:r>
            <a:endParaRPr lang="en-US" dirty="0" smtClean="0"/>
          </a:p>
          <a:p>
            <a:pPr lvl="1"/>
            <a:r>
              <a:rPr lang="en-US" dirty="0" smtClean="0"/>
              <a:t>More efficient tree shaking</a:t>
            </a:r>
          </a:p>
          <a:p>
            <a:r>
              <a:rPr lang="en-US" dirty="0" err="1" smtClean="0"/>
              <a:t>HttpClient</a:t>
            </a:r>
            <a:r>
              <a:rPr lang="en-US" dirty="0" smtClean="0"/>
              <a:t> (introduced in 4.3)</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227</a:t>
            </a:fld>
            <a:endParaRPr lang="en-US" dirty="0"/>
          </a:p>
        </p:txBody>
      </p:sp>
    </p:spTree>
    <p:extLst>
      <p:ext uri="{BB962C8B-B14F-4D97-AF65-F5344CB8AC3E}">
        <p14:creationId xmlns:p14="http://schemas.microsoft.com/office/powerpoint/2010/main" val="20273160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5</a:t>
            </a:r>
            <a:endParaRPr lang="en-US" dirty="0"/>
          </a:p>
        </p:txBody>
      </p:sp>
      <p:sp>
        <p:nvSpPr>
          <p:cNvPr id="3" name="Content Placeholder 2"/>
          <p:cNvSpPr>
            <a:spLocks noGrp="1"/>
          </p:cNvSpPr>
          <p:nvPr>
            <p:ph idx="1"/>
          </p:nvPr>
        </p:nvSpPr>
        <p:spPr/>
        <p:txBody>
          <a:bodyPr>
            <a:normAutofit fontScale="77500" lnSpcReduction="20000"/>
          </a:bodyPr>
          <a:lstStyle/>
          <a:p>
            <a:r>
              <a:rPr lang="fi-FI" dirty="0" err="1" smtClean="0"/>
              <a:t>Released</a:t>
            </a:r>
            <a:r>
              <a:rPr lang="fi-FI" dirty="0" smtClean="0"/>
              <a:t> 2017-11-01 (</a:t>
            </a:r>
            <a:r>
              <a:rPr lang="fi-FI" dirty="0" err="1" smtClean="0"/>
              <a:t>code</a:t>
            </a:r>
            <a:r>
              <a:rPr lang="fi-FI" dirty="0" smtClean="0"/>
              <a:t> </a:t>
            </a:r>
            <a:r>
              <a:rPr lang="fi-FI" dirty="0" err="1" smtClean="0"/>
              <a:t>named</a:t>
            </a:r>
            <a:r>
              <a:rPr lang="fi-FI" dirty="0" smtClean="0"/>
              <a:t> </a:t>
            </a:r>
            <a:r>
              <a:rPr lang="fi-FI" dirty="0" err="1" smtClean="0"/>
              <a:t>pentagonal-donut</a:t>
            </a:r>
            <a:r>
              <a:rPr lang="fi-FI" dirty="0" smtClean="0"/>
              <a:t>)</a:t>
            </a:r>
          </a:p>
          <a:p>
            <a:r>
              <a:rPr lang="fi-FI" dirty="0" smtClean="0"/>
              <a:t>Performance (</a:t>
            </a:r>
            <a:r>
              <a:rPr lang="fi-FI" dirty="0" err="1" smtClean="0"/>
              <a:t>Angular</a:t>
            </a:r>
            <a:r>
              <a:rPr lang="fi-FI" dirty="0" smtClean="0"/>
              <a:t> CLI v1.5)</a:t>
            </a:r>
          </a:p>
          <a:p>
            <a:pPr lvl="1"/>
            <a:r>
              <a:rPr lang="fi-FI" dirty="0" err="1" smtClean="0"/>
              <a:t>Build</a:t>
            </a:r>
            <a:r>
              <a:rPr lang="fi-FI" dirty="0" smtClean="0"/>
              <a:t> </a:t>
            </a:r>
            <a:r>
              <a:rPr lang="fi-FI" dirty="0" err="1" smtClean="0"/>
              <a:t>optimizer</a:t>
            </a:r>
            <a:r>
              <a:rPr lang="fi-FI" dirty="0" smtClean="0"/>
              <a:t> </a:t>
            </a:r>
          </a:p>
          <a:p>
            <a:pPr lvl="2"/>
            <a:r>
              <a:rPr lang="fi-FI" dirty="0" err="1" smtClean="0"/>
              <a:t>Webpack</a:t>
            </a:r>
            <a:r>
              <a:rPr lang="fi-FI" dirty="0" smtClean="0"/>
              <a:t> Plugin: </a:t>
            </a:r>
            <a:r>
              <a:rPr lang="fi-FI" dirty="0" err="1" smtClean="0"/>
              <a:t>require</a:t>
            </a:r>
            <a:r>
              <a:rPr lang="fi-FI" dirty="0"/>
              <a:t>('@</a:t>
            </a:r>
            <a:r>
              <a:rPr lang="fi-FI" dirty="0" err="1"/>
              <a:t>angular-devkit</a:t>
            </a:r>
            <a:r>
              <a:rPr lang="fi-FI" dirty="0"/>
              <a:t>/</a:t>
            </a:r>
            <a:r>
              <a:rPr lang="fi-FI" dirty="0" err="1"/>
              <a:t>build-optimizer</a:t>
            </a:r>
            <a:r>
              <a:rPr lang="fi-FI" dirty="0"/>
              <a:t>').</a:t>
            </a:r>
            <a:r>
              <a:rPr lang="fi-FI" dirty="0" err="1"/>
              <a:t>PurifyPlugin</a:t>
            </a:r>
            <a:r>
              <a:rPr lang="fi-FI" dirty="0" smtClean="0"/>
              <a:t>;</a:t>
            </a:r>
          </a:p>
          <a:p>
            <a:pPr lvl="2"/>
            <a:r>
              <a:rPr lang="fi-FI" dirty="0" err="1" smtClean="0"/>
              <a:t>Additional</a:t>
            </a:r>
            <a:r>
              <a:rPr lang="fi-FI" dirty="0" smtClean="0"/>
              <a:t> </a:t>
            </a:r>
            <a:r>
              <a:rPr lang="fi-FI" dirty="0" err="1" smtClean="0"/>
              <a:t>optimizations</a:t>
            </a:r>
            <a:r>
              <a:rPr lang="fi-FI" dirty="0" smtClean="0"/>
              <a:t> (</a:t>
            </a:r>
            <a:r>
              <a:rPr lang="fi-FI" dirty="0" err="1" smtClean="0"/>
              <a:t>better</a:t>
            </a:r>
            <a:r>
              <a:rPr lang="fi-FI" dirty="0" smtClean="0"/>
              <a:t> </a:t>
            </a:r>
            <a:r>
              <a:rPr lang="fi-FI" dirty="0" err="1" smtClean="0"/>
              <a:t>tree</a:t>
            </a:r>
            <a:r>
              <a:rPr lang="fi-FI" dirty="0" smtClean="0"/>
              <a:t> </a:t>
            </a:r>
            <a:r>
              <a:rPr lang="fi-FI" dirty="0" err="1" smtClean="0"/>
              <a:t>shaking</a:t>
            </a:r>
            <a:r>
              <a:rPr lang="fi-FI" dirty="0" smtClean="0"/>
              <a:t>)</a:t>
            </a:r>
          </a:p>
          <a:p>
            <a:pPr lvl="1"/>
            <a:r>
              <a:rPr lang="fi-FI" dirty="0" err="1" smtClean="0"/>
              <a:t>Angular</a:t>
            </a:r>
            <a:r>
              <a:rPr lang="fi-FI" dirty="0" smtClean="0"/>
              <a:t> </a:t>
            </a:r>
            <a:r>
              <a:rPr lang="fi-FI" dirty="0" err="1" smtClean="0"/>
              <a:t>Compiler</a:t>
            </a:r>
            <a:endParaRPr lang="fi-FI" dirty="0" smtClean="0"/>
          </a:p>
          <a:p>
            <a:pPr lvl="2"/>
            <a:r>
              <a:rPr lang="fi-FI" dirty="0" err="1" smtClean="0"/>
              <a:t>Faster</a:t>
            </a:r>
            <a:r>
              <a:rPr lang="fi-FI" dirty="0" smtClean="0"/>
              <a:t> </a:t>
            </a:r>
            <a:r>
              <a:rPr lang="fi-FI" dirty="0" err="1" smtClean="0"/>
              <a:t>builds</a:t>
            </a:r>
            <a:r>
              <a:rPr lang="fi-FI" dirty="0" smtClean="0"/>
              <a:t> and </a:t>
            </a:r>
            <a:r>
              <a:rPr lang="fi-FI" dirty="0" err="1" smtClean="0"/>
              <a:t>rebuilds</a:t>
            </a:r>
            <a:r>
              <a:rPr lang="fi-FI" dirty="0" smtClean="0"/>
              <a:t>, </a:t>
            </a:r>
            <a:r>
              <a:rPr lang="fi-FI" dirty="0" err="1" smtClean="0"/>
              <a:t>uses</a:t>
            </a:r>
            <a:r>
              <a:rPr lang="fi-FI" dirty="0" smtClean="0"/>
              <a:t> </a:t>
            </a:r>
            <a:r>
              <a:rPr lang="fi-FI" dirty="0" err="1" smtClean="0"/>
              <a:t>TypeScript</a:t>
            </a:r>
            <a:r>
              <a:rPr lang="fi-FI" dirty="0" smtClean="0"/>
              <a:t> </a:t>
            </a:r>
            <a:r>
              <a:rPr lang="fi-FI" dirty="0" err="1" smtClean="0"/>
              <a:t>transforms</a:t>
            </a:r>
            <a:endParaRPr lang="fi-FI" dirty="0" smtClean="0"/>
          </a:p>
          <a:p>
            <a:pPr lvl="1"/>
            <a:r>
              <a:rPr lang="fi-FI" dirty="0" err="1" smtClean="0"/>
              <a:t>Intl</a:t>
            </a:r>
            <a:r>
              <a:rPr lang="fi-FI" dirty="0" smtClean="0"/>
              <a:t> and </a:t>
            </a:r>
            <a:r>
              <a:rPr lang="fi-FI" dirty="0" err="1" smtClean="0"/>
              <a:t>Reflect</a:t>
            </a:r>
            <a:r>
              <a:rPr lang="fi-FI" dirty="0" smtClean="0"/>
              <a:t> </a:t>
            </a:r>
            <a:r>
              <a:rPr lang="fi-FI" dirty="0" err="1" smtClean="0"/>
              <a:t>polyfills</a:t>
            </a:r>
            <a:r>
              <a:rPr lang="fi-FI" dirty="0" smtClean="0"/>
              <a:t> no </a:t>
            </a:r>
            <a:r>
              <a:rPr lang="fi-FI" dirty="0" err="1" smtClean="0"/>
              <a:t>longer</a:t>
            </a:r>
            <a:r>
              <a:rPr lang="fi-FI" dirty="0" smtClean="0"/>
              <a:t> </a:t>
            </a:r>
            <a:r>
              <a:rPr lang="fi-FI" dirty="0" err="1" smtClean="0"/>
              <a:t>needed</a:t>
            </a:r>
            <a:endParaRPr lang="fi-FI" dirty="0" smtClean="0"/>
          </a:p>
          <a:p>
            <a:pPr lvl="1"/>
            <a:r>
              <a:rPr lang="fi-FI" dirty="0" smtClean="0"/>
              <a:t>Can </a:t>
            </a:r>
            <a:r>
              <a:rPr lang="fi-FI" dirty="0" err="1" smtClean="0"/>
              <a:t>configure</a:t>
            </a:r>
            <a:r>
              <a:rPr lang="fi-FI" dirty="0" smtClean="0"/>
              <a:t> (</a:t>
            </a:r>
            <a:r>
              <a:rPr lang="fi-FI" dirty="0" err="1" smtClean="0"/>
              <a:t>ts.config</a:t>
            </a:r>
            <a:r>
              <a:rPr lang="fi-FI" dirty="0" smtClean="0"/>
              <a:t>) </a:t>
            </a:r>
            <a:r>
              <a:rPr lang="fi-FI" dirty="0" err="1" smtClean="0"/>
              <a:t>preserveWhitespaces</a:t>
            </a:r>
            <a:r>
              <a:rPr lang="fi-FI" dirty="0" smtClean="0"/>
              <a:t>: </a:t>
            </a:r>
            <a:r>
              <a:rPr lang="fi-FI" dirty="0" err="1" smtClean="0"/>
              <a:t>false</a:t>
            </a:r>
            <a:r>
              <a:rPr lang="fi-FI" dirty="0" smtClean="0"/>
              <a:t> in </a:t>
            </a:r>
            <a:r>
              <a:rPr lang="fi-FI" dirty="0" err="1" smtClean="0"/>
              <a:t>template</a:t>
            </a:r>
            <a:endParaRPr lang="fi-FI" dirty="0" smtClean="0"/>
          </a:p>
          <a:p>
            <a:r>
              <a:rPr lang="fi-FI" dirty="0" err="1" smtClean="0"/>
              <a:t>Features</a:t>
            </a:r>
            <a:endParaRPr lang="fi-FI" dirty="0" smtClean="0"/>
          </a:p>
          <a:p>
            <a:pPr lvl="1"/>
            <a:r>
              <a:rPr lang="fi-FI" dirty="0" err="1" smtClean="0"/>
              <a:t>upDateOn</a:t>
            </a:r>
            <a:r>
              <a:rPr lang="fi-FI" dirty="0" smtClean="0"/>
              <a:t> </a:t>
            </a:r>
            <a:r>
              <a:rPr lang="fi-FI" dirty="0" err="1" smtClean="0"/>
              <a:t>blur</a:t>
            </a:r>
            <a:r>
              <a:rPr lang="fi-FI" dirty="0" smtClean="0"/>
              <a:t> </a:t>
            </a:r>
            <a:r>
              <a:rPr lang="fi-FI" dirty="0" err="1" smtClean="0"/>
              <a:t>or</a:t>
            </a:r>
            <a:r>
              <a:rPr lang="fi-FI" dirty="0" smtClean="0"/>
              <a:t> </a:t>
            </a:r>
            <a:r>
              <a:rPr lang="fi-FI" dirty="0" err="1" smtClean="0"/>
              <a:t>submit</a:t>
            </a:r>
            <a:endParaRPr lang="fi-FI" dirty="0" smtClean="0"/>
          </a:p>
          <a:p>
            <a:pPr lvl="1"/>
            <a:r>
              <a:rPr lang="fi-FI" dirty="0" err="1" smtClean="0"/>
              <a:t>Router</a:t>
            </a:r>
            <a:r>
              <a:rPr lang="fi-FI" dirty="0" smtClean="0"/>
              <a:t> </a:t>
            </a:r>
            <a:r>
              <a:rPr lang="fi-FI" dirty="0" err="1" smtClean="0"/>
              <a:t>new</a:t>
            </a:r>
            <a:r>
              <a:rPr lang="fi-FI" dirty="0" smtClean="0"/>
              <a:t> </a:t>
            </a:r>
            <a:r>
              <a:rPr lang="fi-FI" dirty="0" err="1" smtClean="0"/>
              <a:t>lifecycle</a:t>
            </a:r>
            <a:r>
              <a:rPr lang="fi-FI" dirty="0" smtClean="0"/>
              <a:t> </a:t>
            </a:r>
            <a:r>
              <a:rPr lang="fi-FI" dirty="0" err="1" smtClean="0"/>
              <a:t>events</a:t>
            </a:r>
            <a:endParaRPr lang="fi-FI" dirty="0" smtClean="0"/>
          </a:p>
          <a:p>
            <a:pPr lvl="1"/>
            <a:r>
              <a:rPr lang="fi-FI" dirty="0" err="1" smtClean="0"/>
              <a:t>Package</a:t>
            </a:r>
            <a:r>
              <a:rPr lang="fi-FI" dirty="0" smtClean="0"/>
              <a:t> to </a:t>
            </a:r>
            <a:r>
              <a:rPr lang="fi-FI" dirty="0" err="1" smtClean="0"/>
              <a:t>faciliate</a:t>
            </a:r>
            <a:r>
              <a:rPr lang="fi-FI" dirty="0" smtClean="0"/>
              <a:t> </a:t>
            </a:r>
            <a:r>
              <a:rPr lang="fi-FI" dirty="0" err="1" smtClean="0"/>
              <a:t>adding</a:t>
            </a:r>
            <a:r>
              <a:rPr lang="fi-FI" dirty="0" smtClean="0"/>
              <a:t> </a:t>
            </a:r>
            <a:r>
              <a:rPr lang="fi-FI" dirty="0" err="1" smtClean="0"/>
              <a:t>service</a:t>
            </a:r>
            <a:r>
              <a:rPr lang="fi-FI" dirty="0" smtClean="0"/>
              <a:t> </a:t>
            </a:r>
            <a:r>
              <a:rPr lang="fi-FI" dirty="0" err="1" smtClean="0"/>
              <a:t>worker</a:t>
            </a:r>
            <a:r>
              <a:rPr lang="fi-FI" dirty="0" smtClean="0"/>
              <a:t> to </a:t>
            </a:r>
            <a:r>
              <a:rPr lang="fi-FI" dirty="0" err="1" smtClean="0"/>
              <a:t>apps</a:t>
            </a:r>
            <a:r>
              <a:rPr lang="fi-FI" dirty="0" smtClean="0"/>
              <a:t> (Progressive Web </a:t>
            </a:r>
            <a:r>
              <a:rPr lang="fi-FI" dirty="0" err="1" smtClean="0"/>
              <a:t>Apps</a:t>
            </a:r>
            <a:r>
              <a:rPr lang="fi-FI" dirty="0" smtClean="0"/>
              <a:t>)</a:t>
            </a:r>
          </a:p>
          <a:p>
            <a:r>
              <a:rPr lang="fi-FI" dirty="0" smtClean="0"/>
              <a:t>Upgrade </a:t>
            </a:r>
            <a:r>
              <a:rPr lang="fi-FI" dirty="0" err="1" smtClean="0"/>
              <a:t>tool</a:t>
            </a:r>
            <a:endParaRPr lang="fi-FI" dirty="0" smtClean="0"/>
          </a:p>
          <a:p>
            <a:pPr lvl="1"/>
            <a:r>
              <a:rPr lang="fi-FI" dirty="0" err="1"/>
              <a:t>https</a:t>
            </a:r>
            <a:r>
              <a:rPr lang="fi-FI" dirty="0"/>
              <a:t>://</a:t>
            </a:r>
            <a:r>
              <a:rPr lang="fi-FI" dirty="0" err="1"/>
              <a:t>angular-update-guide.firebaseapp.com</a:t>
            </a:r>
            <a:r>
              <a:rPr lang="fi-FI" dirty="0"/>
              <a:t>/</a:t>
            </a:r>
            <a:endParaRPr lang="fi-FI" dirty="0" smtClean="0"/>
          </a:p>
          <a:p>
            <a:pPr lvl="1"/>
            <a:endParaRPr lang="fi-FI" dirty="0" smtClean="0"/>
          </a:p>
          <a:p>
            <a:endParaRPr lang="en-US"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228</a:t>
            </a:fld>
            <a:endParaRPr lang="en-US" dirty="0"/>
          </a:p>
        </p:txBody>
      </p:sp>
    </p:spTree>
    <p:extLst>
      <p:ext uri="{BB962C8B-B14F-4D97-AF65-F5344CB8AC3E}">
        <p14:creationId xmlns:p14="http://schemas.microsoft.com/office/powerpoint/2010/main" val="7263955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3" end="13"/>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6</a:t>
            </a:r>
            <a:endParaRPr lang="en-US" dirty="0"/>
          </a:p>
        </p:txBody>
      </p:sp>
      <p:sp>
        <p:nvSpPr>
          <p:cNvPr id="3" name="Content Placeholder 2"/>
          <p:cNvSpPr>
            <a:spLocks noGrp="1"/>
          </p:cNvSpPr>
          <p:nvPr>
            <p:ph idx="1"/>
          </p:nvPr>
        </p:nvSpPr>
        <p:spPr/>
        <p:txBody>
          <a:bodyPr>
            <a:normAutofit/>
          </a:bodyPr>
          <a:lstStyle/>
          <a:p>
            <a:r>
              <a:rPr lang="fi-FI" dirty="0" err="1" smtClean="0"/>
              <a:t>Released</a:t>
            </a:r>
            <a:r>
              <a:rPr lang="fi-FI" dirty="0" smtClean="0"/>
              <a:t> </a:t>
            </a:r>
            <a:r>
              <a:rPr lang="fi-FI" dirty="0" err="1" smtClean="0"/>
              <a:t>May</a:t>
            </a:r>
            <a:r>
              <a:rPr lang="fi-FI" dirty="0" smtClean="0"/>
              <a:t> 3rd</a:t>
            </a:r>
          </a:p>
          <a:p>
            <a:r>
              <a:rPr lang="fi-FI" dirty="0" err="1" smtClean="0"/>
              <a:t>Aligning</a:t>
            </a:r>
            <a:r>
              <a:rPr lang="fi-FI" dirty="0" smtClean="0"/>
              <a:t> </a:t>
            </a:r>
            <a:r>
              <a:rPr lang="fi-FI" dirty="0" err="1" smtClean="0"/>
              <a:t>library</a:t>
            </a:r>
            <a:r>
              <a:rPr lang="fi-FI" dirty="0" smtClean="0"/>
              <a:t> </a:t>
            </a:r>
            <a:r>
              <a:rPr lang="fi-FI" dirty="0" err="1" smtClean="0"/>
              <a:t>releases</a:t>
            </a:r>
            <a:r>
              <a:rPr lang="fi-FI" dirty="0" smtClean="0"/>
              <a:t> (version </a:t>
            </a:r>
            <a:r>
              <a:rPr lang="fi-FI" dirty="0" err="1" smtClean="0"/>
              <a:t>numbers</a:t>
            </a:r>
            <a:r>
              <a:rPr lang="fi-FI" dirty="0" smtClean="0"/>
              <a:t>) </a:t>
            </a:r>
          </a:p>
          <a:p>
            <a:r>
              <a:rPr lang="fi-FI" dirty="0" err="1" smtClean="0"/>
              <a:t>Angular</a:t>
            </a:r>
            <a:r>
              <a:rPr lang="fi-FI" dirty="0" smtClean="0"/>
              <a:t> </a:t>
            </a:r>
            <a:r>
              <a:rPr lang="fi-FI" dirty="0" err="1" smtClean="0"/>
              <a:t>Elements</a:t>
            </a:r>
            <a:endParaRPr lang="fi-FI" dirty="0" smtClean="0"/>
          </a:p>
          <a:p>
            <a:r>
              <a:rPr lang="fi-FI" dirty="0" err="1" smtClean="0"/>
              <a:t>Extending</a:t>
            </a:r>
            <a:r>
              <a:rPr lang="fi-FI" dirty="0" smtClean="0"/>
              <a:t> </a:t>
            </a:r>
            <a:r>
              <a:rPr lang="fi-FI" dirty="0" err="1" smtClean="0"/>
              <a:t>Angular</a:t>
            </a:r>
            <a:r>
              <a:rPr lang="fi-FI" dirty="0" smtClean="0"/>
              <a:t> CLI </a:t>
            </a:r>
            <a:r>
              <a:rPr lang="fi-FI" dirty="0" err="1" smtClean="0"/>
              <a:t>with</a:t>
            </a:r>
            <a:r>
              <a:rPr lang="fi-FI" dirty="0" smtClean="0"/>
              <a:t> </a:t>
            </a:r>
            <a:r>
              <a:rPr lang="fi-FI" dirty="0" err="1" smtClean="0"/>
              <a:t>Schematics</a:t>
            </a:r>
            <a:endParaRPr lang="fi-FI" dirty="0" smtClean="0"/>
          </a:p>
          <a:p>
            <a:r>
              <a:rPr lang="fi-FI" dirty="0" err="1" smtClean="0"/>
              <a:t>RxJS</a:t>
            </a:r>
            <a:r>
              <a:rPr lang="fi-FI" dirty="0" smtClean="0"/>
              <a:t> 6 </a:t>
            </a:r>
            <a:r>
              <a:rPr lang="fi-FI" dirty="0" err="1" smtClean="0"/>
              <a:t>imports</a:t>
            </a:r>
            <a:endParaRPr lang="fi-FI" dirty="0" smtClean="0"/>
          </a:p>
          <a:p>
            <a:r>
              <a:rPr lang="fi-FI" dirty="0" smtClean="0"/>
              <a:t>Service Providers</a:t>
            </a:r>
          </a:p>
          <a:p>
            <a:pPr lvl="1"/>
            <a:r>
              <a:rPr lang="fi-FI" dirty="0" err="1" smtClean="0"/>
              <a:t>Instead</a:t>
            </a:r>
            <a:r>
              <a:rPr lang="fi-FI" dirty="0" smtClean="0"/>
              <a:t> of a </a:t>
            </a:r>
            <a:r>
              <a:rPr lang="fi-FI" dirty="0" err="1" smtClean="0"/>
              <a:t>module</a:t>
            </a:r>
            <a:r>
              <a:rPr lang="fi-FI" dirty="0" smtClean="0"/>
              <a:t> </a:t>
            </a:r>
            <a:r>
              <a:rPr lang="fi-FI" dirty="0" err="1"/>
              <a:t>referencing</a:t>
            </a:r>
            <a:r>
              <a:rPr lang="fi-FI" dirty="0"/>
              <a:t> </a:t>
            </a:r>
            <a:r>
              <a:rPr lang="fi-FI" dirty="0" err="1" smtClean="0"/>
              <a:t>services</a:t>
            </a:r>
            <a:endParaRPr lang="fi-FI" dirty="0" smtClean="0"/>
          </a:p>
          <a:p>
            <a:pPr lvl="1"/>
            <a:r>
              <a:rPr lang="fi-FI" dirty="0" smtClean="0"/>
              <a:t>Services </a:t>
            </a:r>
            <a:r>
              <a:rPr lang="fi-FI" dirty="0" err="1" smtClean="0"/>
              <a:t>reference</a:t>
            </a:r>
            <a:r>
              <a:rPr lang="fi-FI" dirty="0" smtClean="0"/>
              <a:t> </a:t>
            </a:r>
            <a:r>
              <a:rPr lang="fi-FI" dirty="0" err="1" smtClean="0"/>
              <a:t>modules</a:t>
            </a:r>
            <a:endParaRPr lang="fi-FI" dirty="0" smtClean="0"/>
          </a:p>
          <a:p>
            <a:endParaRPr lang="en-US"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229</a:t>
            </a:fld>
            <a:endParaRPr lang="en-US" dirty="0"/>
          </a:p>
        </p:txBody>
      </p:sp>
    </p:spTree>
    <p:extLst>
      <p:ext uri="{BB962C8B-B14F-4D97-AF65-F5344CB8AC3E}">
        <p14:creationId xmlns:p14="http://schemas.microsoft.com/office/powerpoint/2010/main" val="14794443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err="1" smtClean="0"/>
              <a:t>TypeScript</a:t>
            </a:r>
            <a:r>
              <a:rPr lang="en-US" dirty="0" smtClean="0"/>
              <a:t>/ES2015</a:t>
            </a:r>
            <a:endParaRPr lang="en-US" dirty="0"/>
          </a:p>
        </p:txBody>
      </p:sp>
      <p:sp>
        <p:nvSpPr>
          <p:cNvPr id="3" name="Text Placeholder 2"/>
          <p:cNvSpPr>
            <a:spLocks noGrp="1"/>
          </p:cNvSpPr>
          <p:nvPr>
            <p:ph type="body" idx="1"/>
          </p:nvPr>
        </p:nvSpPr>
        <p:spPr/>
        <p:txBody>
          <a:bodyPr/>
          <a:lstStyle/>
          <a:p>
            <a:r>
              <a:rPr lang="en-US" dirty="0" smtClean="0"/>
              <a:t>Introduction</a:t>
            </a:r>
            <a:endParaRPr lang="en-US" dirty="0"/>
          </a:p>
        </p:txBody>
      </p:sp>
      <p:pic>
        <p:nvPicPr>
          <p:cNvPr id="5" name="Picture 4"/>
          <p:cNvPicPr>
            <a:picLocks noChangeAspect="1"/>
          </p:cNvPicPr>
          <p:nvPr/>
        </p:nvPicPr>
        <p:blipFill>
          <a:blip r:embed="rId3"/>
          <a:stretch>
            <a:fillRect/>
          </a:stretch>
        </p:blipFill>
        <p:spPr>
          <a:xfrm>
            <a:off x="2838451" y="2122725"/>
            <a:ext cx="3594100" cy="889000"/>
          </a:xfrm>
          <a:prstGeom prst="rect">
            <a:avLst/>
          </a:prstGeom>
        </p:spPr>
      </p:pic>
      <p:pic>
        <p:nvPicPr>
          <p:cNvPr id="6" name="Picture 5"/>
          <p:cNvPicPr>
            <a:picLocks noChangeAspect="1"/>
          </p:cNvPicPr>
          <p:nvPr/>
        </p:nvPicPr>
        <p:blipFill>
          <a:blip r:embed="rId4"/>
          <a:stretch>
            <a:fillRect/>
          </a:stretch>
        </p:blipFill>
        <p:spPr>
          <a:xfrm>
            <a:off x="6708963" y="1106309"/>
            <a:ext cx="1851212" cy="1851212"/>
          </a:xfrm>
          <a:prstGeom prst="rect">
            <a:avLst/>
          </a:prstGeom>
        </p:spPr>
      </p:pic>
      <p:sp>
        <p:nvSpPr>
          <p:cNvPr id="4" name="Slide Number Placeholder 3"/>
          <p:cNvSpPr>
            <a:spLocks noGrp="1"/>
          </p:cNvSpPr>
          <p:nvPr>
            <p:ph type="sldNum" sz="quarter" idx="12"/>
          </p:nvPr>
        </p:nvSpPr>
        <p:spPr/>
        <p:txBody>
          <a:bodyPr/>
          <a:lstStyle/>
          <a:p>
            <a:fld id="{323DE9B6-CD69-2240-8AAD-0E79682D9385}" type="slidenum">
              <a:rPr lang="en-US" smtClean="0"/>
              <a:t>23</a:t>
            </a:fld>
            <a:endParaRPr lang="en-US" dirty="0"/>
          </a:p>
        </p:txBody>
      </p:sp>
    </p:spTree>
    <p:extLst>
      <p:ext uri="{BB962C8B-B14F-4D97-AF65-F5344CB8AC3E}">
        <p14:creationId xmlns:p14="http://schemas.microsoft.com/office/powerpoint/2010/main" val="164467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par>
                                <p:cTn id="9" presetID="1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ppt_y</p:attrName>
                                        </p:attrNameLst>
                                      </p:cBhvr>
                                      <p:tavLst>
                                        <p:tav tm="0">
                                          <p:val>
                                            <p:strVal val="#ppt_y+#ppt_h*1.125000"/>
                                          </p:val>
                                        </p:tav>
                                        <p:tav tm="100000">
                                          <p:val>
                                            <p:strVal val="#ppt_y"/>
                                          </p:val>
                                        </p:tav>
                                      </p:tavLst>
                                    </p:anim>
                                    <p:animEffect transition="in" filter="wipe(up)">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2693" y="376850"/>
            <a:ext cx="10515600" cy="1325563"/>
          </a:xfrm>
        </p:spPr>
        <p:txBody>
          <a:bodyPr/>
          <a:lstStyle/>
          <a:p>
            <a:r>
              <a:rPr lang="en-US" dirty="0" smtClean="0"/>
              <a:t>Aligning Library Releases</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74418808"/>
              </p:ext>
            </p:extLst>
          </p:nvPr>
        </p:nvGraphicFramePr>
        <p:xfrm>
          <a:off x="1170843" y="1904817"/>
          <a:ext cx="9639300" cy="4216400"/>
        </p:xfrm>
        <a:graphic>
          <a:graphicData uri="http://schemas.openxmlformats.org/drawingml/2006/table">
            <a:tbl>
              <a:tblPr/>
              <a:tblGrid>
                <a:gridCol w="3213100"/>
                <a:gridCol w="3213100"/>
                <a:gridCol w="3213100"/>
              </a:tblGrid>
              <a:tr h="1054100">
                <a:tc>
                  <a:txBody>
                    <a:bodyPr/>
                    <a:lstStyle/>
                    <a:p>
                      <a:pPr fontAlgn="t"/>
                      <a:r>
                        <a:rPr lang="sk-SK" dirty="0">
                          <a:solidFill>
                            <a:schemeClr val="tx1"/>
                          </a:solidFill>
                          <a:effectLst/>
                        </a:rPr>
                        <a:t> </a:t>
                      </a:r>
                    </a:p>
                  </a:txBody>
                  <a:tcPr marL="127000" marR="127000" marT="127000" marB="127000">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c>
                  <a:txBody>
                    <a:bodyPr/>
                    <a:lstStyle/>
                    <a:p>
                      <a:pPr algn="ctr" rtl="0" fontAlgn="ctr">
                        <a:spcBef>
                          <a:spcPts val="0"/>
                        </a:spcBef>
                        <a:spcAft>
                          <a:spcPts val="0"/>
                        </a:spcAft>
                      </a:pPr>
                      <a:r>
                        <a:rPr lang="en-US" sz="2400" b="0" i="0" u="none" strike="noStrike" dirty="0">
                          <a:solidFill>
                            <a:schemeClr val="tx1"/>
                          </a:solidFill>
                          <a:effectLst/>
                          <a:latin typeface="Roboto" charset="0"/>
                        </a:rPr>
                        <a:t>Today</a:t>
                      </a:r>
                      <a:endParaRPr lang="en-US" dirty="0">
                        <a:solidFill>
                          <a:schemeClr val="tx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c>
                  <a:txBody>
                    <a:bodyPr/>
                    <a:lstStyle/>
                    <a:p>
                      <a:pPr algn="ctr" rtl="0" fontAlgn="ctr">
                        <a:spcBef>
                          <a:spcPts val="0"/>
                        </a:spcBef>
                        <a:spcAft>
                          <a:spcPts val="0"/>
                        </a:spcAft>
                      </a:pPr>
                      <a:r>
                        <a:rPr lang="en-US" sz="2400" b="0" i="0" u="none" strike="noStrike" dirty="0">
                          <a:solidFill>
                            <a:schemeClr val="accent1"/>
                          </a:solidFill>
                          <a:effectLst/>
                          <a:latin typeface="Roboto" charset="0"/>
                        </a:rPr>
                        <a:t>With v6</a:t>
                      </a:r>
                      <a:endParaRPr lang="en-US" dirty="0">
                        <a:solidFill>
                          <a:schemeClr val="accent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r>
              <a:tr h="1054100">
                <a:tc>
                  <a:txBody>
                    <a:bodyPr/>
                    <a:lstStyle/>
                    <a:p>
                      <a:pPr algn="r" rtl="0" fontAlgn="ctr">
                        <a:spcBef>
                          <a:spcPts val="0"/>
                        </a:spcBef>
                        <a:spcAft>
                          <a:spcPts val="0"/>
                        </a:spcAft>
                      </a:pPr>
                      <a:r>
                        <a:rPr lang="en-US" sz="2400" b="0" i="0" u="none" strike="noStrike" dirty="0">
                          <a:solidFill>
                            <a:schemeClr val="tx1"/>
                          </a:solidFill>
                          <a:effectLst/>
                          <a:latin typeface="Roboto" charset="0"/>
                        </a:rPr>
                        <a:t>Angular</a:t>
                      </a:r>
                      <a:endParaRPr lang="en-US" dirty="0">
                        <a:solidFill>
                          <a:schemeClr val="tx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c>
                  <a:txBody>
                    <a:bodyPr/>
                    <a:lstStyle/>
                    <a:p>
                      <a:pPr algn="ctr" rtl="0" fontAlgn="ctr">
                        <a:spcBef>
                          <a:spcPts val="0"/>
                        </a:spcBef>
                        <a:spcAft>
                          <a:spcPts val="0"/>
                        </a:spcAft>
                      </a:pPr>
                      <a:r>
                        <a:rPr lang="hr-HR" sz="2400" b="0" i="0" u="none" strike="noStrike" dirty="0">
                          <a:solidFill>
                            <a:schemeClr val="tx1"/>
                          </a:solidFill>
                          <a:effectLst/>
                          <a:latin typeface="Roboto" charset="0"/>
                        </a:rPr>
                        <a:t>5.2.10</a:t>
                      </a:r>
                      <a:endParaRPr lang="hr-HR" dirty="0">
                        <a:solidFill>
                          <a:schemeClr val="tx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c>
                  <a:txBody>
                    <a:bodyPr/>
                    <a:lstStyle/>
                    <a:p>
                      <a:pPr algn="ctr" rtl="0" fontAlgn="ctr">
                        <a:spcBef>
                          <a:spcPts val="0"/>
                        </a:spcBef>
                        <a:spcAft>
                          <a:spcPts val="0"/>
                        </a:spcAft>
                      </a:pPr>
                      <a:r>
                        <a:rPr lang="hr-HR" sz="2400" b="0" i="0" u="none" strike="noStrike" dirty="0">
                          <a:solidFill>
                            <a:schemeClr val="accent1"/>
                          </a:solidFill>
                          <a:effectLst/>
                          <a:latin typeface="Roboto" charset="0"/>
                        </a:rPr>
                        <a:t>6.0</a:t>
                      </a:r>
                      <a:endParaRPr lang="hr-HR" dirty="0">
                        <a:solidFill>
                          <a:schemeClr val="accent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r>
              <a:tr h="1054100">
                <a:tc>
                  <a:txBody>
                    <a:bodyPr/>
                    <a:lstStyle/>
                    <a:p>
                      <a:pPr algn="r" rtl="0" fontAlgn="ctr">
                        <a:spcBef>
                          <a:spcPts val="0"/>
                        </a:spcBef>
                        <a:spcAft>
                          <a:spcPts val="0"/>
                        </a:spcAft>
                      </a:pPr>
                      <a:r>
                        <a:rPr lang="en-US" sz="2400" b="0" i="0" u="none" strike="noStrike">
                          <a:solidFill>
                            <a:schemeClr val="tx1"/>
                          </a:solidFill>
                          <a:effectLst/>
                          <a:latin typeface="Roboto" charset="0"/>
                        </a:rPr>
                        <a:t>Material</a:t>
                      </a:r>
                      <a:endParaRPr lang="en-US">
                        <a:solidFill>
                          <a:schemeClr val="tx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c>
                  <a:txBody>
                    <a:bodyPr/>
                    <a:lstStyle/>
                    <a:p>
                      <a:pPr algn="ctr" rtl="0" fontAlgn="ctr">
                        <a:spcBef>
                          <a:spcPts val="0"/>
                        </a:spcBef>
                        <a:spcAft>
                          <a:spcPts val="0"/>
                        </a:spcAft>
                      </a:pPr>
                      <a:r>
                        <a:rPr lang="hr-HR" sz="2400" b="0" i="0" u="none" strike="noStrike" dirty="0">
                          <a:solidFill>
                            <a:schemeClr val="tx1"/>
                          </a:solidFill>
                          <a:effectLst/>
                          <a:latin typeface="Roboto" charset="0"/>
                        </a:rPr>
                        <a:t>5.2.4</a:t>
                      </a:r>
                      <a:endParaRPr lang="hr-HR" dirty="0">
                        <a:solidFill>
                          <a:schemeClr val="tx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c>
                  <a:txBody>
                    <a:bodyPr/>
                    <a:lstStyle/>
                    <a:p>
                      <a:pPr algn="ctr" rtl="0" fontAlgn="ctr">
                        <a:spcBef>
                          <a:spcPts val="0"/>
                        </a:spcBef>
                        <a:spcAft>
                          <a:spcPts val="0"/>
                        </a:spcAft>
                      </a:pPr>
                      <a:r>
                        <a:rPr lang="hr-HR" sz="2400" b="0" i="0" u="none" strike="noStrike" dirty="0">
                          <a:solidFill>
                            <a:schemeClr val="accent1"/>
                          </a:solidFill>
                          <a:effectLst/>
                          <a:latin typeface="Roboto" charset="0"/>
                        </a:rPr>
                        <a:t>6.0</a:t>
                      </a:r>
                      <a:endParaRPr lang="hr-HR" dirty="0">
                        <a:solidFill>
                          <a:schemeClr val="accent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r>
              <a:tr h="1054100">
                <a:tc>
                  <a:txBody>
                    <a:bodyPr/>
                    <a:lstStyle/>
                    <a:p>
                      <a:pPr algn="r" rtl="0" fontAlgn="ctr">
                        <a:spcBef>
                          <a:spcPts val="0"/>
                        </a:spcBef>
                        <a:spcAft>
                          <a:spcPts val="0"/>
                        </a:spcAft>
                      </a:pPr>
                      <a:r>
                        <a:rPr lang="en-US" sz="2400" b="0" i="0" u="none" strike="noStrike">
                          <a:solidFill>
                            <a:schemeClr val="tx1"/>
                          </a:solidFill>
                          <a:effectLst/>
                          <a:latin typeface="Roboto" charset="0"/>
                        </a:rPr>
                        <a:t>CLI</a:t>
                      </a:r>
                      <a:endParaRPr lang="en-US">
                        <a:solidFill>
                          <a:schemeClr val="tx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c>
                  <a:txBody>
                    <a:bodyPr/>
                    <a:lstStyle/>
                    <a:p>
                      <a:pPr algn="ctr" rtl="0" fontAlgn="ctr">
                        <a:spcBef>
                          <a:spcPts val="0"/>
                        </a:spcBef>
                        <a:spcAft>
                          <a:spcPts val="0"/>
                        </a:spcAft>
                      </a:pPr>
                      <a:r>
                        <a:rPr lang="nb-NO" sz="2400" b="0" i="0" u="none" strike="noStrike" dirty="0">
                          <a:solidFill>
                            <a:schemeClr val="tx1"/>
                          </a:solidFill>
                          <a:effectLst/>
                          <a:latin typeface="Roboto" charset="0"/>
                        </a:rPr>
                        <a:t>1.7</a:t>
                      </a:r>
                      <a:endParaRPr lang="nb-NO" dirty="0">
                        <a:solidFill>
                          <a:schemeClr val="tx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c>
                  <a:txBody>
                    <a:bodyPr/>
                    <a:lstStyle/>
                    <a:p>
                      <a:pPr algn="ctr" rtl="0" fontAlgn="ctr">
                        <a:spcBef>
                          <a:spcPts val="0"/>
                        </a:spcBef>
                        <a:spcAft>
                          <a:spcPts val="0"/>
                        </a:spcAft>
                      </a:pPr>
                      <a:r>
                        <a:rPr lang="hr-HR" sz="2400" b="0" i="0" u="none" strike="noStrike" dirty="0">
                          <a:solidFill>
                            <a:schemeClr val="accent1"/>
                          </a:solidFill>
                          <a:effectLst/>
                          <a:latin typeface="Roboto" charset="0"/>
                        </a:rPr>
                        <a:t>6.0</a:t>
                      </a:r>
                      <a:endParaRPr lang="hr-HR" dirty="0">
                        <a:solidFill>
                          <a:schemeClr val="accent1"/>
                        </a:solidFill>
                        <a:effectLst/>
                      </a:endParaRPr>
                    </a:p>
                  </a:txBody>
                  <a:tcPr marL="127000" marR="127000" marT="127000" marB="127000" anchor="ctr">
                    <a:lnL w="12700" cap="flat" cmpd="sng" algn="ctr">
                      <a:solidFill>
                        <a:srgbClr val="9E9E9E"/>
                      </a:solidFill>
                      <a:prstDash val="solid"/>
                      <a:round/>
                      <a:headEnd type="none" w="med" len="med"/>
                      <a:tailEnd type="none" w="med" len="med"/>
                    </a:lnL>
                    <a:lnR w="12700" cap="flat" cmpd="sng" algn="ctr">
                      <a:solidFill>
                        <a:srgbClr val="9E9E9E"/>
                      </a:solidFill>
                      <a:prstDash val="solid"/>
                      <a:round/>
                      <a:headEnd type="none" w="med" len="med"/>
                      <a:tailEnd type="none" w="med" len="med"/>
                    </a:lnR>
                    <a:lnT w="12700" cap="flat" cmpd="sng" algn="ctr">
                      <a:solidFill>
                        <a:srgbClr val="9E9E9E"/>
                      </a:solidFill>
                      <a:prstDash val="solid"/>
                      <a:round/>
                      <a:headEnd type="none" w="med" len="med"/>
                      <a:tailEnd type="none" w="med" len="med"/>
                    </a:lnT>
                    <a:lnB w="12700" cap="flat" cmpd="sng" algn="ctr">
                      <a:solidFill>
                        <a:srgbClr val="9E9E9E"/>
                      </a:solidFill>
                      <a:prstDash val="solid"/>
                      <a:round/>
                      <a:headEnd type="none" w="med" len="med"/>
                      <a:tailEnd type="none" w="med" len="med"/>
                    </a:lnB>
                  </a:tcPr>
                </a:tc>
              </a:tr>
            </a:tbl>
          </a:graphicData>
        </a:graphic>
      </p:graphicFrame>
      <p:sp>
        <p:nvSpPr>
          <p:cNvPr id="8" name="Rectangle 2"/>
          <p:cNvSpPr>
            <a:spLocks noChangeArrowheads="1"/>
          </p:cNvSpPr>
          <p:nvPr/>
        </p:nvSpPr>
        <p:spPr bwMode="auto">
          <a:xfrm>
            <a:off x="1170843" y="1905611"/>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3" name="Slide Number Placeholder 2"/>
          <p:cNvSpPr>
            <a:spLocks noGrp="1"/>
          </p:cNvSpPr>
          <p:nvPr>
            <p:ph type="sldNum" sz="quarter" idx="12"/>
          </p:nvPr>
        </p:nvSpPr>
        <p:spPr/>
        <p:txBody>
          <a:bodyPr/>
          <a:lstStyle/>
          <a:p>
            <a:fld id="{E5454087-695C-AC43-AA7F-3C3895E55714}" type="slidenum">
              <a:rPr lang="en-US" smtClean="0"/>
              <a:t>230</a:t>
            </a:fld>
            <a:endParaRPr lang="en-US" dirty="0"/>
          </a:p>
        </p:txBody>
      </p:sp>
    </p:spTree>
    <p:extLst>
      <p:ext uri="{BB962C8B-B14F-4D97-AF65-F5344CB8AC3E}">
        <p14:creationId xmlns:p14="http://schemas.microsoft.com/office/powerpoint/2010/main" val="5672471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Elements</a:t>
            </a:r>
            <a:endParaRPr lang="en-US" dirty="0"/>
          </a:p>
        </p:txBody>
      </p:sp>
      <p:sp>
        <p:nvSpPr>
          <p:cNvPr id="3" name="Content Placeholder 2"/>
          <p:cNvSpPr>
            <a:spLocks noGrp="1"/>
          </p:cNvSpPr>
          <p:nvPr>
            <p:ph idx="1"/>
          </p:nvPr>
        </p:nvSpPr>
        <p:spPr/>
        <p:txBody>
          <a:bodyPr/>
          <a:lstStyle/>
          <a:p>
            <a:pPr marL="0" indent="0">
              <a:buNone/>
            </a:pPr>
            <a:endParaRPr lang="en-US" dirty="0"/>
          </a:p>
        </p:txBody>
      </p:sp>
      <p:sp>
        <p:nvSpPr>
          <p:cNvPr id="4" name="Rectangle 3"/>
          <p:cNvSpPr/>
          <p:nvPr/>
        </p:nvSpPr>
        <p:spPr>
          <a:xfrm>
            <a:off x="2883877" y="2520462"/>
            <a:ext cx="5756030" cy="3024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t>Wrap Angular Component as a </a:t>
            </a:r>
          </a:p>
          <a:p>
            <a:pPr algn="ctr"/>
            <a:r>
              <a:rPr lang="en-US" sz="2400" dirty="0" smtClean="0"/>
              <a:t>Custom Element (aka DOM Element)</a:t>
            </a:r>
            <a:endParaRPr lang="en-US" sz="2400" dirty="0"/>
          </a:p>
        </p:txBody>
      </p:sp>
      <p:sp>
        <p:nvSpPr>
          <p:cNvPr id="5" name="Slide Number Placeholder 4"/>
          <p:cNvSpPr>
            <a:spLocks noGrp="1"/>
          </p:cNvSpPr>
          <p:nvPr>
            <p:ph type="sldNum" sz="quarter" idx="12"/>
          </p:nvPr>
        </p:nvSpPr>
        <p:spPr/>
        <p:txBody>
          <a:bodyPr/>
          <a:lstStyle/>
          <a:p>
            <a:fld id="{E5454087-695C-AC43-AA7F-3C3895E55714}" type="slidenum">
              <a:rPr lang="en-US" smtClean="0"/>
              <a:t>231</a:t>
            </a:fld>
            <a:endParaRPr lang="en-US" dirty="0"/>
          </a:p>
        </p:txBody>
      </p:sp>
    </p:spTree>
    <p:extLst>
      <p:ext uri="{BB962C8B-B14F-4D97-AF65-F5344CB8AC3E}">
        <p14:creationId xmlns:p14="http://schemas.microsoft.com/office/powerpoint/2010/main" val="18782076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Angular Elements: How it </a:t>
            </a:r>
            <a:r>
              <a:rPr lang="en-US" dirty="0" smtClean="0"/>
              <a:t>Works</a:t>
            </a:r>
            <a:endParaRPr lang="en-US" dirty="0"/>
          </a:p>
        </p:txBody>
      </p:sp>
      <p:sp>
        <p:nvSpPr>
          <p:cNvPr id="3" name="Text Placeholder 2"/>
          <p:cNvSpPr>
            <a:spLocks noGrp="1"/>
          </p:cNvSpPr>
          <p:nvPr>
            <p:ph type="body" idx="1"/>
          </p:nvPr>
        </p:nvSpPr>
        <p:spPr/>
        <p:txBody>
          <a:bodyPr/>
          <a:lstStyle/>
          <a:p>
            <a:r>
              <a:rPr lang="en-US" dirty="0" smtClean="0"/>
              <a:t>You</a:t>
            </a:r>
            <a:endParaRPr lang="en-US" dirty="0"/>
          </a:p>
        </p:txBody>
      </p:sp>
      <p:sp>
        <p:nvSpPr>
          <p:cNvPr id="4" name="Content Placeholder 3"/>
          <p:cNvSpPr>
            <a:spLocks noGrp="1"/>
          </p:cNvSpPr>
          <p:nvPr>
            <p:ph sz="half" idx="2"/>
          </p:nvPr>
        </p:nvSpPr>
        <p:spPr/>
        <p:txBody>
          <a:bodyPr/>
          <a:lstStyle/>
          <a:p>
            <a:r>
              <a:rPr lang="en-US" dirty="0" smtClean="0"/>
              <a:t>Write components</a:t>
            </a:r>
          </a:p>
          <a:p>
            <a:r>
              <a:rPr lang="en-US" dirty="0" smtClean="0"/>
              <a:t>Wrap as Custom Element</a:t>
            </a:r>
            <a:endParaRPr lang="en-US" dirty="0"/>
          </a:p>
        </p:txBody>
      </p:sp>
      <p:sp>
        <p:nvSpPr>
          <p:cNvPr id="5" name="Text Placeholder 4"/>
          <p:cNvSpPr>
            <a:spLocks noGrp="1"/>
          </p:cNvSpPr>
          <p:nvPr>
            <p:ph type="body" sz="quarter" idx="3"/>
          </p:nvPr>
        </p:nvSpPr>
        <p:spPr/>
        <p:txBody>
          <a:bodyPr/>
          <a:lstStyle/>
          <a:p>
            <a:r>
              <a:rPr lang="en-US" dirty="0" smtClean="0"/>
              <a:t>They</a:t>
            </a:r>
            <a:endParaRPr lang="en-US" dirty="0"/>
          </a:p>
        </p:txBody>
      </p:sp>
      <p:sp>
        <p:nvSpPr>
          <p:cNvPr id="6" name="Content Placeholder 5"/>
          <p:cNvSpPr>
            <a:spLocks noGrp="1"/>
          </p:cNvSpPr>
          <p:nvPr>
            <p:ph sz="quarter" idx="4"/>
          </p:nvPr>
        </p:nvSpPr>
        <p:spPr/>
        <p:txBody>
          <a:bodyPr/>
          <a:lstStyle/>
          <a:p>
            <a:r>
              <a:rPr lang="en-US" dirty="0" smtClean="0"/>
              <a:t>Import script</a:t>
            </a:r>
          </a:p>
          <a:p>
            <a:r>
              <a:rPr lang="en-US" dirty="0" smtClean="0"/>
              <a:t>Use component</a:t>
            </a:r>
            <a:endParaRPr lang="en-US" dirty="0"/>
          </a:p>
        </p:txBody>
      </p:sp>
      <p:sp>
        <p:nvSpPr>
          <p:cNvPr id="7" name="Slide Number Placeholder 6"/>
          <p:cNvSpPr>
            <a:spLocks noGrp="1"/>
          </p:cNvSpPr>
          <p:nvPr>
            <p:ph type="sldNum" sz="quarter" idx="12"/>
          </p:nvPr>
        </p:nvSpPr>
        <p:spPr/>
        <p:txBody>
          <a:bodyPr/>
          <a:lstStyle/>
          <a:p>
            <a:fld id="{323DE9B6-CD69-2240-8AAD-0E79682D9385}" type="slidenum">
              <a:rPr lang="en-US" smtClean="0"/>
              <a:t>232</a:t>
            </a:fld>
            <a:endParaRPr lang="en-US" dirty="0"/>
          </a:p>
        </p:txBody>
      </p:sp>
    </p:spTree>
    <p:extLst>
      <p:ext uri="{BB962C8B-B14F-4D97-AF65-F5344CB8AC3E}">
        <p14:creationId xmlns:p14="http://schemas.microsoft.com/office/powerpoint/2010/main" val="5349555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Cases</a:t>
            </a:r>
            <a:endParaRPr lang="en-US" dirty="0"/>
          </a:p>
        </p:txBody>
      </p:sp>
      <p:sp>
        <p:nvSpPr>
          <p:cNvPr id="3" name="Content Placeholder 2"/>
          <p:cNvSpPr>
            <a:spLocks noGrp="1"/>
          </p:cNvSpPr>
          <p:nvPr>
            <p:ph idx="1"/>
          </p:nvPr>
        </p:nvSpPr>
        <p:spPr/>
        <p:txBody>
          <a:bodyPr/>
          <a:lstStyle/>
          <a:p>
            <a:pPr lvl="1"/>
            <a:r>
              <a:rPr lang="fi-FI" dirty="0" err="1" smtClean="0"/>
              <a:t>Use</a:t>
            </a:r>
            <a:r>
              <a:rPr lang="fi-FI" dirty="0" smtClean="0"/>
              <a:t> </a:t>
            </a:r>
            <a:r>
              <a:rPr lang="fi-FI" dirty="0" err="1" smtClean="0"/>
              <a:t>Angular</a:t>
            </a:r>
            <a:r>
              <a:rPr lang="fi-FI" dirty="0" smtClean="0"/>
              <a:t> </a:t>
            </a:r>
            <a:r>
              <a:rPr lang="fi-FI" dirty="0" err="1" smtClean="0"/>
              <a:t>component</a:t>
            </a:r>
            <a:r>
              <a:rPr lang="fi-FI" dirty="0" smtClean="0"/>
              <a:t> in </a:t>
            </a:r>
            <a:r>
              <a:rPr lang="fi-FI" dirty="0" err="1" smtClean="0"/>
              <a:t>another</a:t>
            </a:r>
            <a:r>
              <a:rPr lang="fi-FI" dirty="0" smtClean="0"/>
              <a:t> </a:t>
            </a:r>
            <a:r>
              <a:rPr lang="fi-FI" b="1" dirty="0" err="1" smtClean="0"/>
              <a:t>Angular</a:t>
            </a:r>
            <a:r>
              <a:rPr lang="fi-FI" b="1" dirty="0" smtClean="0"/>
              <a:t> </a:t>
            </a:r>
            <a:r>
              <a:rPr lang="fi-FI" b="1" dirty="0" err="1" smtClean="0"/>
              <a:t>app</a:t>
            </a:r>
            <a:endParaRPr lang="fi-FI" b="1" dirty="0" smtClean="0"/>
          </a:p>
          <a:p>
            <a:pPr lvl="1"/>
            <a:r>
              <a:rPr lang="fi-FI" dirty="0" err="1" smtClean="0"/>
              <a:t>Use</a:t>
            </a:r>
            <a:r>
              <a:rPr lang="fi-FI" dirty="0" smtClean="0"/>
              <a:t> </a:t>
            </a:r>
            <a:r>
              <a:rPr lang="fi-FI" dirty="0" err="1"/>
              <a:t>Angular</a:t>
            </a:r>
            <a:r>
              <a:rPr lang="fi-FI" dirty="0"/>
              <a:t> </a:t>
            </a:r>
            <a:r>
              <a:rPr lang="fi-FI" dirty="0" err="1"/>
              <a:t>components</a:t>
            </a:r>
            <a:r>
              <a:rPr lang="fi-FI" dirty="0"/>
              <a:t> </a:t>
            </a:r>
            <a:r>
              <a:rPr lang="fi-FI" dirty="0" err="1" smtClean="0"/>
              <a:t>with</a:t>
            </a:r>
            <a:r>
              <a:rPr lang="fi-FI" dirty="0" smtClean="0"/>
              <a:t> </a:t>
            </a:r>
            <a:r>
              <a:rPr lang="fi-FI" b="1" dirty="0" err="1" smtClean="0"/>
              <a:t>other</a:t>
            </a:r>
            <a:r>
              <a:rPr lang="fi-FI" b="1" dirty="0" smtClean="0"/>
              <a:t> </a:t>
            </a:r>
            <a:r>
              <a:rPr lang="fi-FI" b="1" dirty="0" err="1" smtClean="0"/>
              <a:t>libraries</a:t>
            </a:r>
            <a:r>
              <a:rPr lang="fi-FI" b="1" dirty="0" smtClean="0"/>
              <a:t>/</a:t>
            </a:r>
            <a:r>
              <a:rPr lang="fi-FI" b="1" dirty="0" err="1" smtClean="0"/>
              <a:t>frameworks</a:t>
            </a:r>
            <a:endParaRPr lang="fi-FI" b="1" dirty="0"/>
          </a:p>
          <a:p>
            <a:pPr lvl="2"/>
            <a:r>
              <a:rPr lang="fi-FI" dirty="0" smtClean="0"/>
              <a:t>Like </a:t>
            </a:r>
            <a:r>
              <a:rPr lang="fi-FI" dirty="0"/>
              <a:t>a </a:t>
            </a:r>
            <a:r>
              <a:rPr lang="fi-FI" dirty="0" err="1"/>
              <a:t>simple</a:t>
            </a:r>
            <a:r>
              <a:rPr lang="fi-FI" dirty="0"/>
              <a:t> </a:t>
            </a:r>
            <a:r>
              <a:rPr lang="fi-FI" dirty="0" err="1"/>
              <a:t>jQuery</a:t>
            </a:r>
            <a:r>
              <a:rPr lang="fi-FI" dirty="0"/>
              <a:t> </a:t>
            </a:r>
            <a:r>
              <a:rPr lang="fi-FI" dirty="0" err="1"/>
              <a:t>app</a:t>
            </a:r>
            <a:r>
              <a:rPr lang="fi-FI" dirty="0"/>
              <a:t> </a:t>
            </a:r>
            <a:r>
              <a:rPr lang="fi-FI" dirty="0" err="1"/>
              <a:t>or</a:t>
            </a:r>
            <a:r>
              <a:rPr lang="fi-FI" dirty="0"/>
              <a:t> </a:t>
            </a:r>
            <a:r>
              <a:rPr lang="fi-FI" dirty="0" err="1"/>
              <a:t>VueJS</a:t>
            </a:r>
            <a:r>
              <a:rPr lang="fi-FI" dirty="0"/>
              <a:t> </a:t>
            </a:r>
            <a:r>
              <a:rPr lang="fi-FI" dirty="0" err="1" smtClean="0"/>
              <a:t>app</a:t>
            </a:r>
            <a:endParaRPr lang="fi-FI" dirty="0" smtClean="0"/>
          </a:p>
          <a:p>
            <a:pPr lvl="1"/>
            <a:r>
              <a:rPr lang="fi-FI" dirty="0" err="1" smtClean="0"/>
              <a:t>Use</a:t>
            </a:r>
            <a:r>
              <a:rPr lang="fi-FI" dirty="0" smtClean="0"/>
              <a:t> </a:t>
            </a:r>
            <a:r>
              <a:rPr lang="fi-FI" dirty="0" err="1" smtClean="0"/>
              <a:t>Anguar</a:t>
            </a:r>
            <a:r>
              <a:rPr lang="fi-FI" dirty="0" smtClean="0"/>
              <a:t> </a:t>
            </a:r>
            <a:r>
              <a:rPr lang="fi-FI" dirty="0" err="1" smtClean="0"/>
              <a:t>components</a:t>
            </a:r>
            <a:r>
              <a:rPr lang="fi-FI" dirty="0" smtClean="0"/>
              <a:t> in </a:t>
            </a:r>
            <a:r>
              <a:rPr lang="fi-FI" b="1" dirty="0" err="1" smtClean="0"/>
              <a:t>any</a:t>
            </a:r>
            <a:r>
              <a:rPr lang="fi-FI" dirty="0" smtClean="0"/>
              <a:t> </a:t>
            </a:r>
            <a:r>
              <a:rPr lang="fi-FI" b="1" dirty="0" err="1" smtClean="0"/>
              <a:t>app</a:t>
            </a:r>
            <a:r>
              <a:rPr lang="fi-FI" dirty="0" smtClean="0"/>
              <a:t> </a:t>
            </a:r>
            <a:r>
              <a:rPr lang="fi-FI" dirty="0" err="1" smtClean="0"/>
              <a:t>written</a:t>
            </a:r>
            <a:r>
              <a:rPr lang="fi-FI" dirty="0" smtClean="0"/>
              <a:t> </a:t>
            </a:r>
            <a:r>
              <a:rPr lang="fi-FI" dirty="0" err="1" smtClean="0"/>
              <a:t>with</a:t>
            </a:r>
            <a:r>
              <a:rPr lang="fi-FI" dirty="0" smtClean="0"/>
              <a:t> </a:t>
            </a:r>
            <a:r>
              <a:rPr lang="fi-FI" b="1" dirty="0" err="1" smtClean="0"/>
              <a:t>any</a:t>
            </a:r>
            <a:r>
              <a:rPr lang="fi-FI" b="1" dirty="0" smtClean="0"/>
              <a:t> </a:t>
            </a:r>
            <a:r>
              <a:rPr lang="fi-FI" b="1" dirty="0" err="1" smtClean="0"/>
              <a:t>technology</a:t>
            </a:r>
            <a:endParaRPr lang="fi-FI" b="1" dirty="0"/>
          </a:p>
          <a:p>
            <a:endParaRPr lang="en-US" b="1" dirty="0"/>
          </a:p>
        </p:txBody>
      </p:sp>
      <p:sp>
        <p:nvSpPr>
          <p:cNvPr id="4" name="Slide Number Placeholder 3"/>
          <p:cNvSpPr>
            <a:spLocks noGrp="1"/>
          </p:cNvSpPr>
          <p:nvPr>
            <p:ph type="sldNum" sz="quarter" idx="12"/>
          </p:nvPr>
        </p:nvSpPr>
        <p:spPr/>
        <p:txBody>
          <a:bodyPr/>
          <a:lstStyle/>
          <a:p>
            <a:fld id="{E5454087-695C-AC43-AA7F-3C3895E55714}" type="slidenum">
              <a:rPr lang="en-US" smtClean="0"/>
              <a:t>233</a:t>
            </a:fld>
            <a:endParaRPr lang="en-US" dirty="0"/>
          </a:p>
        </p:txBody>
      </p:sp>
    </p:spTree>
    <p:extLst>
      <p:ext uri="{BB962C8B-B14F-4D97-AF65-F5344CB8AC3E}">
        <p14:creationId xmlns:p14="http://schemas.microsoft.com/office/powerpoint/2010/main" val="4346598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Extending Angular CLI with Schematics</a:t>
            </a:r>
            <a:endParaRPr lang="en-US" dirty="0"/>
          </a:p>
        </p:txBody>
      </p:sp>
      <p:sp>
        <p:nvSpPr>
          <p:cNvPr id="3" name="Content Placeholder 2"/>
          <p:cNvSpPr>
            <a:spLocks noGrp="1"/>
          </p:cNvSpPr>
          <p:nvPr>
            <p:ph idx="1"/>
          </p:nvPr>
        </p:nvSpPr>
        <p:spPr/>
        <p:txBody>
          <a:bodyPr/>
          <a:lstStyle/>
          <a:p>
            <a:pPr marL="0" indent="0">
              <a:buNone/>
            </a:pPr>
            <a:r>
              <a:rPr lang="en-US" dirty="0" smtClean="0"/>
              <a:t>ng [command]</a:t>
            </a:r>
          </a:p>
          <a:p>
            <a:pPr marL="0" indent="0">
              <a:buNone/>
            </a:pPr>
            <a:endParaRPr lang="en-US" dirty="0"/>
          </a:p>
        </p:txBody>
      </p:sp>
      <p:sp>
        <p:nvSpPr>
          <p:cNvPr id="4" name="Folded Corner 3"/>
          <p:cNvSpPr/>
          <p:nvPr/>
        </p:nvSpPr>
        <p:spPr>
          <a:xfrm>
            <a:off x="1312985" y="2872155"/>
            <a:ext cx="1172307" cy="1547446"/>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new</a:t>
            </a:r>
            <a:endParaRPr lang="en-US" dirty="0"/>
          </a:p>
        </p:txBody>
      </p:sp>
      <p:sp>
        <p:nvSpPr>
          <p:cNvPr id="6" name="Folded Corner 5"/>
          <p:cNvSpPr/>
          <p:nvPr/>
        </p:nvSpPr>
        <p:spPr>
          <a:xfrm>
            <a:off x="2778370" y="2872155"/>
            <a:ext cx="1172307" cy="1547446"/>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generate</a:t>
            </a:r>
            <a:endParaRPr lang="en-US" dirty="0"/>
          </a:p>
        </p:txBody>
      </p:sp>
      <p:sp>
        <p:nvSpPr>
          <p:cNvPr id="8" name="Folded Corner 7"/>
          <p:cNvSpPr/>
          <p:nvPr/>
        </p:nvSpPr>
        <p:spPr>
          <a:xfrm>
            <a:off x="7356232" y="2872155"/>
            <a:ext cx="1172307" cy="1547446"/>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update</a:t>
            </a:r>
            <a:endParaRPr lang="en-US" dirty="0"/>
          </a:p>
        </p:txBody>
      </p:sp>
      <p:sp>
        <p:nvSpPr>
          <p:cNvPr id="9" name="Folded Corner 8"/>
          <p:cNvSpPr/>
          <p:nvPr/>
        </p:nvSpPr>
        <p:spPr>
          <a:xfrm>
            <a:off x="9343293" y="2872155"/>
            <a:ext cx="1172307" cy="1547446"/>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add</a:t>
            </a:r>
            <a:endParaRPr lang="en-US" dirty="0"/>
          </a:p>
        </p:txBody>
      </p:sp>
      <p:sp>
        <p:nvSpPr>
          <p:cNvPr id="10" name="TextBox 9"/>
          <p:cNvSpPr txBox="1"/>
          <p:nvPr/>
        </p:nvSpPr>
        <p:spPr>
          <a:xfrm>
            <a:off x="1289539" y="4554536"/>
            <a:ext cx="849400" cy="369332"/>
          </a:xfrm>
          <a:prstGeom prst="rect">
            <a:avLst/>
          </a:prstGeom>
          <a:noFill/>
        </p:spPr>
        <p:txBody>
          <a:bodyPr wrap="none" rtlCol="0">
            <a:spAutoFit/>
          </a:bodyPr>
          <a:lstStyle/>
          <a:p>
            <a:r>
              <a:rPr lang="en-US" dirty="0" smtClean="0"/>
              <a:t>project</a:t>
            </a:r>
            <a:endParaRPr lang="en-US" dirty="0"/>
          </a:p>
        </p:txBody>
      </p:sp>
      <p:sp>
        <p:nvSpPr>
          <p:cNvPr id="12" name="TextBox 11"/>
          <p:cNvSpPr txBox="1"/>
          <p:nvPr/>
        </p:nvSpPr>
        <p:spPr>
          <a:xfrm>
            <a:off x="2778370" y="4554536"/>
            <a:ext cx="1264385" cy="1477328"/>
          </a:xfrm>
          <a:prstGeom prst="rect">
            <a:avLst/>
          </a:prstGeom>
          <a:noFill/>
        </p:spPr>
        <p:txBody>
          <a:bodyPr wrap="none" rtlCol="0">
            <a:spAutoFit/>
          </a:bodyPr>
          <a:lstStyle/>
          <a:p>
            <a:r>
              <a:rPr lang="en-US" dirty="0"/>
              <a:t>c</a:t>
            </a:r>
            <a:r>
              <a:rPr lang="en-US" dirty="0" smtClean="0"/>
              <a:t>omponent</a:t>
            </a:r>
          </a:p>
          <a:p>
            <a:r>
              <a:rPr lang="en-US" dirty="0"/>
              <a:t>m</a:t>
            </a:r>
            <a:r>
              <a:rPr lang="en-US" dirty="0" smtClean="0"/>
              <a:t>odule</a:t>
            </a:r>
          </a:p>
          <a:p>
            <a:r>
              <a:rPr lang="en-US" dirty="0"/>
              <a:t>s</a:t>
            </a:r>
            <a:r>
              <a:rPr lang="en-US" dirty="0" smtClean="0"/>
              <a:t>ervice</a:t>
            </a:r>
          </a:p>
          <a:p>
            <a:r>
              <a:rPr lang="en-US" dirty="0"/>
              <a:t>p</a:t>
            </a:r>
            <a:r>
              <a:rPr lang="en-US" dirty="0" smtClean="0"/>
              <a:t>ipe</a:t>
            </a:r>
          </a:p>
          <a:p>
            <a:r>
              <a:rPr lang="en-US" dirty="0" smtClean="0"/>
              <a:t>...</a:t>
            </a:r>
            <a:endParaRPr lang="en-US" dirty="0"/>
          </a:p>
        </p:txBody>
      </p:sp>
      <p:sp>
        <p:nvSpPr>
          <p:cNvPr id="5" name="Slide Number Placeholder 4"/>
          <p:cNvSpPr>
            <a:spLocks noGrp="1"/>
          </p:cNvSpPr>
          <p:nvPr>
            <p:ph type="sldNum" sz="quarter" idx="12"/>
          </p:nvPr>
        </p:nvSpPr>
        <p:spPr/>
        <p:txBody>
          <a:bodyPr/>
          <a:lstStyle/>
          <a:p>
            <a:fld id="{E5454087-695C-AC43-AA7F-3C3895E55714}" type="slidenum">
              <a:rPr lang="en-US" smtClean="0"/>
              <a:t>234</a:t>
            </a:fld>
            <a:endParaRPr lang="en-US" dirty="0"/>
          </a:p>
        </p:txBody>
      </p:sp>
    </p:spTree>
    <p:extLst>
      <p:ext uri="{BB962C8B-B14F-4D97-AF65-F5344CB8AC3E}">
        <p14:creationId xmlns:p14="http://schemas.microsoft.com/office/powerpoint/2010/main" val="12189841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ng update</a:t>
            </a:r>
            <a:endParaRPr lang="en-US" dirty="0"/>
          </a:p>
        </p:txBody>
      </p:sp>
      <p:sp>
        <p:nvSpPr>
          <p:cNvPr id="3" name="Content Placeholder 2"/>
          <p:cNvSpPr>
            <a:spLocks noGrp="1"/>
          </p:cNvSpPr>
          <p:nvPr>
            <p:ph idx="1"/>
          </p:nvPr>
        </p:nvSpPr>
        <p:spPr/>
        <p:txBody>
          <a:bodyPr/>
          <a:lstStyle/>
          <a:p>
            <a:r>
              <a:rPr lang="en-US" dirty="0" smtClean="0"/>
              <a:t>Update</a:t>
            </a:r>
          </a:p>
          <a:p>
            <a:pPr lvl="1"/>
            <a:r>
              <a:rPr lang="en-US" dirty="0" err="1" smtClean="0"/>
              <a:t>Npm</a:t>
            </a:r>
            <a:r>
              <a:rPr lang="en-US" dirty="0" smtClean="0"/>
              <a:t> dependencies</a:t>
            </a:r>
          </a:p>
          <a:p>
            <a:pPr lvl="1"/>
            <a:r>
              <a:rPr lang="en-US" dirty="0" smtClean="0"/>
              <a:t>Code</a:t>
            </a:r>
          </a:p>
          <a:p>
            <a:pPr lvl="1"/>
            <a:r>
              <a:rPr lang="en-US" dirty="0" smtClean="0"/>
              <a:t>V6: </a:t>
            </a:r>
            <a:r>
              <a:rPr lang="en-US" dirty="0" err="1" smtClean="0"/>
              <a:t>RxJS</a:t>
            </a:r>
            <a:r>
              <a:rPr lang="en-US" dirty="0" smtClean="0"/>
              <a:t>, Material</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235</a:t>
            </a:fld>
            <a:endParaRPr lang="en-US" dirty="0"/>
          </a:p>
        </p:txBody>
      </p:sp>
    </p:spTree>
    <p:extLst>
      <p:ext uri="{BB962C8B-B14F-4D97-AF65-F5344CB8AC3E}">
        <p14:creationId xmlns:p14="http://schemas.microsoft.com/office/powerpoint/2010/main" val="15225642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
            </a:r>
            <a:r>
              <a:rPr lang="en-US" dirty="0" smtClean="0"/>
              <a:t>g add</a:t>
            </a:r>
            <a:endParaRPr lang="en-US" dirty="0"/>
          </a:p>
        </p:txBody>
      </p:sp>
      <p:sp>
        <p:nvSpPr>
          <p:cNvPr id="3" name="Content Placeholder 2"/>
          <p:cNvSpPr>
            <a:spLocks noGrp="1"/>
          </p:cNvSpPr>
          <p:nvPr>
            <p:ph idx="1"/>
          </p:nvPr>
        </p:nvSpPr>
        <p:spPr/>
        <p:txBody>
          <a:bodyPr>
            <a:normAutofit lnSpcReduction="10000"/>
          </a:bodyPr>
          <a:lstStyle/>
          <a:p>
            <a:r>
              <a:rPr lang="en-US" dirty="0" smtClean="0"/>
              <a:t>Add capabilities</a:t>
            </a:r>
          </a:p>
          <a:p>
            <a:r>
              <a:rPr lang="en-US" dirty="0" smtClean="0"/>
              <a:t>Instant code and library scaffolding</a:t>
            </a:r>
          </a:p>
          <a:p>
            <a:r>
              <a:rPr lang="en-US" dirty="0" smtClean="0"/>
              <a:t>Supported by:</a:t>
            </a:r>
          </a:p>
          <a:p>
            <a:pPr lvl="1"/>
            <a:r>
              <a:rPr lang="en-US" dirty="0" smtClean="0"/>
              <a:t>Angular Material (Ex. ng add @angular/material)</a:t>
            </a:r>
          </a:p>
          <a:p>
            <a:pPr lvl="1"/>
            <a:r>
              <a:rPr lang="en-US" dirty="0" smtClean="0"/>
              <a:t>Angular Elements</a:t>
            </a:r>
          </a:p>
          <a:p>
            <a:pPr lvl="1"/>
            <a:r>
              <a:rPr lang="en-US" dirty="0" smtClean="0"/>
              <a:t>Progressive Web App</a:t>
            </a:r>
          </a:p>
          <a:p>
            <a:pPr lvl="1"/>
            <a:r>
              <a:rPr lang="en-US" dirty="0" smtClean="0"/>
              <a:t>Ng-bootstrap</a:t>
            </a:r>
          </a:p>
          <a:p>
            <a:pPr lvl="1"/>
            <a:r>
              <a:rPr lang="en-US" dirty="0" smtClean="0"/>
              <a:t>Clarity</a:t>
            </a:r>
          </a:p>
          <a:p>
            <a:pPr lvl="1"/>
            <a:r>
              <a:rPr lang="en-US" dirty="0" err="1" smtClean="0"/>
              <a:t>NativeScript</a:t>
            </a:r>
            <a:endParaRPr lang="en-US" dirty="0" smtClean="0"/>
          </a:p>
          <a:p>
            <a:r>
              <a:rPr lang="en-US" dirty="0" smtClean="0"/>
              <a:t>Also, per-library ’generate’ schematics</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236</a:t>
            </a:fld>
            <a:endParaRPr lang="en-US" dirty="0"/>
          </a:p>
        </p:txBody>
      </p:sp>
    </p:spTree>
    <p:extLst>
      <p:ext uri="{BB962C8B-B14F-4D97-AF65-F5344CB8AC3E}">
        <p14:creationId xmlns:p14="http://schemas.microsoft.com/office/powerpoint/2010/main" val="20593602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RxJS</a:t>
            </a:r>
            <a:r>
              <a:rPr lang="en-US" dirty="0" smtClean="0"/>
              <a:t> 5 Imports</a:t>
            </a:r>
            <a:br>
              <a:rPr lang="en-US" dirty="0" smtClean="0"/>
            </a:br>
            <a:r>
              <a:rPr lang="en-US" sz="2000" dirty="0" smtClean="0">
                <a:solidFill>
                  <a:schemeClr val="accent1"/>
                </a:solidFill>
              </a:rPr>
              <a:t>Non-Exhaustive List</a:t>
            </a:r>
            <a:endParaRPr lang="en-US" sz="2000" dirty="0">
              <a:solidFill>
                <a:schemeClr val="accent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1484984353"/>
              </p:ext>
            </p:extLst>
          </p:nvPr>
        </p:nvGraphicFramePr>
        <p:xfrm>
          <a:off x="838200" y="1500555"/>
          <a:ext cx="10515600" cy="3974122"/>
        </p:xfrm>
        <a:graphic>
          <a:graphicData uri="http://schemas.openxmlformats.org/drawingml/2006/table">
            <a:tbl>
              <a:tblPr firstRow="1" bandRow="1">
                <a:tableStyleId>{5940675A-B579-460E-94D1-54222C63F5DA}</a:tableStyleId>
              </a:tblPr>
              <a:tblGrid>
                <a:gridCol w="2628900"/>
                <a:gridCol w="2628900"/>
                <a:gridCol w="2628900"/>
                <a:gridCol w="2628900"/>
              </a:tblGrid>
              <a:tr h="3974122">
                <a:tc>
                  <a:txBody>
                    <a:bodyPr/>
                    <a:lstStyle/>
                    <a:p>
                      <a:pPr fontAlgn="base"/>
                      <a:r>
                        <a:rPr lang="en-US" sz="1200" dirty="0" err="1" smtClean="0"/>
                        <a:t>rxjs</a:t>
                      </a:r>
                      <a:endParaRPr lang="en-US" sz="1200" dirty="0" smtClean="0"/>
                    </a:p>
                    <a:p>
                      <a:pPr fontAlgn="base"/>
                      <a:r>
                        <a:rPr lang="en-US" sz="1200" dirty="0" err="1" smtClean="0"/>
                        <a:t>rxjs</a:t>
                      </a:r>
                      <a:r>
                        <a:rPr lang="en-US" sz="1200" dirty="0" smtClean="0"/>
                        <a:t>/Rx</a:t>
                      </a:r>
                    </a:p>
                    <a:p>
                      <a:pPr fontAlgn="base"/>
                      <a:r>
                        <a:rPr lang="en-US" sz="1200" dirty="0" err="1" smtClean="0"/>
                        <a:t>rxjs</a:t>
                      </a:r>
                      <a:r>
                        <a:rPr lang="en-US" sz="1200" dirty="0" smtClean="0"/>
                        <a:t>/Observable</a:t>
                      </a:r>
                    </a:p>
                    <a:p>
                      <a:pPr fontAlgn="base"/>
                      <a:r>
                        <a:rPr lang="en-US" sz="1200" dirty="0" err="1" smtClean="0"/>
                        <a:t>rxjs</a:t>
                      </a:r>
                      <a:r>
                        <a:rPr lang="en-US" sz="1200" dirty="0" smtClean="0"/>
                        <a:t>/Subject</a:t>
                      </a:r>
                    </a:p>
                    <a:p>
                      <a:pPr fontAlgn="base"/>
                      <a:r>
                        <a:rPr lang="en-US" sz="1200" dirty="0" err="1" smtClean="0"/>
                        <a:t>rxjs</a:t>
                      </a:r>
                      <a:r>
                        <a:rPr lang="en-US" sz="1200" dirty="0" smtClean="0"/>
                        <a:t>/</a:t>
                      </a:r>
                      <a:r>
                        <a:rPr lang="en-US" sz="1200" dirty="0" err="1" smtClean="0"/>
                        <a:t>BehaviorSubject</a:t>
                      </a:r>
                      <a:endParaRPr lang="en-US" sz="1200" dirty="0" smtClean="0"/>
                    </a:p>
                    <a:p>
                      <a:pPr fontAlgn="base"/>
                      <a:r>
                        <a:rPr lang="en-US" sz="1200" dirty="0" err="1" smtClean="0"/>
                        <a:t>rxjs</a:t>
                      </a:r>
                      <a:r>
                        <a:rPr lang="en-US" sz="1200" dirty="0" smtClean="0"/>
                        <a:t>/</a:t>
                      </a:r>
                      <a:r>
                        <a:rPr lang="en-US" sz="1200" dirty="0" err="1" smtClean="0"/>
                        <a:t>ReplaySubject</a:t>
                      </a:r>
                      <a:endParaRPr lang="en-US" sz="1200" dirty="0" smtClean="0"/>
                    </a:p>
                    <a:p>
                      <a:pPr fontAlgn="base"/>
                      <a:r>
                        <a:rPr lang="en-US" sz="1200" dirty="0" err="1" smtClean="0"/>
                        <a:t>rxjs</a:t>
                      </a:r>
                      <a:r>
                        <a:rPr lang="en-US" sz="1200" dirty="0" smtClean="0"/>
                        <a:t>/observable/interval</a:t>
                      </a:r>
                    </a:p>
                    <a:p>
                      <a:pPr fontAlgn="base"/>
                      <a:r>
                        <a:rPr lang="en-US" sz="1200" dirty="0" err="1" smtClean="0"/>
                        <a:t>rxjs</a:t>
                      </a:r>
                      <a:r>
                        <a:rPr lang="en-US" sz="1200" dirty="0" smtClean="0"/>
                        <a:t>/observable/timer</a:t>
                      </a:r>
                    </a:p>
                    <a:p>
                      <a:pPr fontAlgn="base"/>
                      <a:r>
                        <a:rPr lang="en-US" sz="1200" dirty="0" err="1" smtClean="0"/>
                        <a:t>rxjs</a:t>
                      </a:r>
                      <a:r>
                        <a:rPr lang="en-US" sz="1200" dirty="0" smtClean="0"/>
                        <a:t>/observable/from</a:t>
                      </a:r>
                    </a:p>
                    <a:p>
                      <a:pPr fontAlgn="base"/>
                      <a:r>
                        <a:rPr lang="en-US" sz="1200" dirty="0" err="1" smtClean="0"/>
                        <a:t>rxjs</a:t>
                      </a:r>
                      <a:r>
                        <a:rPr lang="en-US" sz="1200" dirty="0" smtClean="0"/>
                        <a:t>/observable/of</a:t>
                      </a:r>
                    </a:p>
                    <a:p>
                      <a:pPr fontAlgn="base"/>
                      <a:r>
                        <a:rPr lang="en-US" sz="1200" dirty="0" err="1" smtClean="0"/>
                        <a:t>rxjs</a:t>
                      </a:r>
                      <a:r>
                        <a:rPr lang="en-US" sz="1200" dirty="0" smtClean="0"/>
                        <a:t>/observable/</a:t>
                      </a:r>
                      <a:r>
                        <a:rPr lang="en-US" sz="1200" dirty="0" err="1" smtClean="0"/>
                        <a:t>fromEvent</a:t>
                      </a:r>
                      <a:endParaRPr lang="en-US" sz="1200" dirty="0" smtClean="0"/>
                    </a:p>
                    <a:p>
                      <a:pPr fontAlgn="base"/>
                      <a:r>
                        <a:rPr lang="en-US" sz="1200" dirty="0" err="1" smtClean="0"/>
                        <a:t>rxjs</a:t>
                      </a:r>
                      <a:r>
                        <a:rPr lang="en-US" sz="1200" dirty="0" smtClean="0"/>
                        <a:t>/observable/defer</a:t>
                      </a:r>
                    </a:p>
                    <a:p>
                      <a:pPr fontAlgn="base"/>
                      <a:r>
                        <a:rPr lang="en-US" sz="1200" dirty="0" err="1" smtClean="0"/>
                        <a:t>rxjs</a:t>
                      </a:r>
                      <a:r>
                        <a:rPr lang="en-US" sz="1200" dirty="0" smtClean="0"/>
                        <a:t>/observable/if</a:t>
                      </a:r>
                    </a:p>
                    <a:p>
                      <a:pPr fontAlgn="base"/>
                      <a:r>
                        <a:rPr lang="en-US" sz="1200" dirty="0" err="1" smtClean="0"/>
                        <a:t>rxjs</a:t>
                      </a:r>
                      <a:r>
                        <a:rPr lang="en-US" sz="1200" dirty="0" smtClean="0"/>
                        <a:t>/observable/throw</a:t>
                      </a:r>
                    </a:p>
                    <a:p>
                      <a:pPr fontAlgn="base"/>
                      <a:r>
                        <a:rPr lang="en-US" sz="1200" dirty="0" err="1" smtClean="0"/>
                        <a:t>rxjs</a:t>
                      </a:r>
                      <a:r>
                        <a:rPr lang="en-US" sz="1200" dirty="0" smtClean="0"/>
                        <a:t>/observable/empty</a:t>
                      </a:r>
                    </a:p>
                    <a:p>
                      <a:pPr fontAlgn="base"/>
                      <a:r>
                        <a:rPr lang="en-US" sz="1200" dirty="0" err="1" smtClean="0"/>
                        <a:t>rxjs</a:t>
                      </a:r>
                      <a:r>
                        <a:rPr lang="en-US" sz="1200" dirty="0" smtClean="0"/>
                        <a:t>/observable/never</a:t>
                      </a:r>
                    </a:p>
                    <a:p>
                      <a:pPr fontAlgn="base"/>
                      <a:r>
                        <a:rPr lang="en-US" sz="1200" dirty="0" err="1" smtClean="0"/>
                        <a:t>rxjs</a:t>
                      </a:r>
                      <a:r>
                        <a:rPr lang="en-US" sz="1200" dirty="0" smtClean="0"/>
                        <a:t>/observable/using</a:t>
                      </a:r>
                    </a:p>
                    <a:p>
                      <a:pPr fontAlgn="base"/>
                      <a:r>
                        <a:rPr lang="en-US" sz="1200" dirty="0" err="1" smtClean="0"/>
                        <a:t>rxjs</a:t>
                      </a:r>
                      <a:r>
                        <a:rPr lang="en-US" sz="1200" dirty="0" smtClean="0"/>
                        <a:t>/observable/generate</a:t>
                      </a:r>
                    </a:p>
                    <a:p>
                      <a:endParaRPr lang="en-US" sz="1200" dirty="0"/>
                    </a:p>
                  </a:txBody>
                  <a:tcPr/>
                </a:tc>
                <a:tc>
                  <a:txBody>
                    <a:bodyPr/>
                    <a:lstStyle/>
                    <a:p>
                      <a:pPr rtl="0" fontAlgn="base"/>
                      <a:r>
                        <a:rPr lang="en-US" sz="1200" u="none" strike="noStrike" kern="1200" dirty="0" err="1" smtClean="0">
                          <a:effectLst/>
                        </a:rPr>
                        <a:t>rxjs</a:t>
                      </a:r>
                      <a:r>
                        <a:rPr lang="en-US" sz="1200" u="none" strike="noStrike" kern="1200" dirty="0" smtClean="0">
                          <a:effectLst/>
                        </a:rPr>
                        <a:t>/operators/audit</a:t>
                      </a: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auditTime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/operators/buffer</a:t>
                      </a: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bufferCount</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bufferTime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bufferToggle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bufferWhen</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/operators/catch</a:t>
                      </a: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combineAll</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combineLatest</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concat</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concatAll</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concatMap</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concatMapTo</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/operators/count</a:t>
                      </a: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debounce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debounceTime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defaultIfEmpty</a:t>
                      </a:r>
                      <a:endParaRPr lang="en-US" sz="1200" u="none" strike="noStrike" kern="1200" dirty="0" smtClean="0">
                        <a:effectLst/>
                      </a:endParaRPr>
                    </a:p>
                    <a:p>
                      <a:endParaRPr lang="en-US" sz="1200" dirty="0"/>
                    </a:p>
                  </a:txBody>
                  <a:tcPr/>
                </a:tc>
                <a:tc>
                  <a:txBody>
                    <a:bodyPr/>
                    <a:lstStyle/>
                    <a:p>
                      <a:pPr rtl="0" fontAlgn="base"/>
                      <a:r>
                        <a:rPr lang="en-US" sz="1200" u="none" strike="noStrike" kern="1200" dirty="0" err="1" smtClean="0">
                          <a:effectLst/>
                        </a:rPr>
                        <a:t>rxjs</a:t>
                      </a:r>
                      <a:r>
                        <a:rPr lang="en-US" sz="1200" u="none" strike="noStrike" kern="1200" dirty="0" smtClean="0">
                          <a:effectLst/>
                        </a:rPr>
                        <a:t>/operators/audit</a:t>
                      </a: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auditTime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/operators/buffer</a:t>
                      </a: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bufferCount</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bufferTime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bufferToggle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bufferWhen</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/operators/catch</a:t>
                      </a: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combineAll</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combineLatest</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concat</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concatAll</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concatMap</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concatMapTo</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/operators/count</a:t>
                      </a: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debounce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debounceTime</a:t>
                      </a:r>
                      <a:endParaRPr lang="en-US" sz="1200" u="none" strike="noStrike" kern="1200" dirty="0" smtClean="0">
                        <a:effectLst/>
                      </a:endParaRPr>
                    </a:p>
                    <a:p>
                      <a:pPr rtl="0" fontAlgn="base"/>
                      <a:r>
                        <a:rPr lang="en-US" sz="1200" u="none" strike="noStrike" kern="1200" dirty="0" err="1" smtClean="0">
                          <a:effectLst/>
                        </a:rPr>
                        <a:t>rxjs</a:t>
                      </a:r>
                      <a:r>
                        <a:rPr lang="en-US" sz="1200" u="none" strike="noStrike" kern="1200" dirty="0" smtClean="0">
                          <a:effectLst/>
                        </a:rPr>
                        <a:t>/operators/</a:t>
                      </a:r>
                      <a:r>
                        <a:rPr lang="en-US" sz="1200" u="none" strike="noStrike" kern="1200" dirty="0" err="1" smtClean="0">
                          <a:effectLst/>
                        </a:rPr>
                        <a:t>defaultIfEmpty</a:t>
                      </a:r>
                      <a:endParaRPr lang="en-US" sz="1200" u="none" strike="noStrike" kern="1200" dirty="0" smtClean="0">
                        <a:effectLst/>
                      </a:endParaRPr>
                    </a:p>
                    <a:p>
                      <a:endParaRPr lang="en-US" sz="1200" dirty="0"/>
                    </a:p>
                  </a:txBody>
                  <a:tcPr/>
                </a:tc>
                <a:tc>
                  <a:txBody>
                    <a:bodyPr/>
                    <a:lstStyle/>
                    <a:p>
                      <a:r>
                        <a:rPr lang="en-US" sz="1800" dirty="0" smtClean="0"/>
                        <a:t>There are a LOT</a:t>
                      </a:r>
                      <a:endParaRPr lang="en-US" sz="1800" dirty="0"/>
                    </a:p>
                  </a:txBody>
                  <a:tcPr/>
                </a:tc>
              </a:tr>
            </a:tbl>
          </a:graphicData>
        </a:graphic>
      </p:graphicFrame>
      <p:sp>
        <p:nvSpPr>
          <p:cNvPr id="3" name="Slide Number Placeholder 2"/>
          <p:cNvSpPr>
            <a:spLocks noGrp="1"/>
          </p:cNvSpPr>
          <p:nvPr>
            <p:ph type="sldNum" sz="quarter" idx="12"/>
          </p:nvPr>
        </p:nvSpPr>
        <p:spPr/>
        <p:txBody>
          <a:bodyPr/>
          <a:lstStyle/>
          <a:p>
            <a:fld id="{E5454087-695C-AC43-AA7F-3C3895E55714}" type="slidenum">
              <a:rPr lang="en-US" smtClean="0"/>
              <a:t>237</a:t>
            </a:fld>
            <a:endParaRPr lang="en-US" dirty="0"/>
          </a:p>
        </p:txBody>
      </p:sp>
    </p:spTree>
    <p:extLst>
      <p:ext uri="{BB962C8B-B14F-4D97-AF65-F5344CB8AC3E}">
        <p14:creationId xmlns:p14="http://schemas.microsoft.com/office/powerpoint/2010/main" val="7243737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err="1"/>
              <a:t>RxJS</a:t>
            </a:r>
            <a:r>
              <a:rPr lang="fi-FI" dirty="0"/>
              <a:t> 6 </a:t>
            </a:r>
            <a:r>
              <a:rPr lang="fi-FI" dirty="0" err="1" smtClean="0"/>
              <a:t>Imports</a:t>
            </a:r>
            <a:endParaRPr lang="en-US" dirty="0"/>
          </a:p>
        </p:txBody>
      </p:sp>
      <p:sp>
        <p:nvSpPr>
          <p:cNvPr id="3" name="Content Placeholder 2"/>
          <p:cNvSpPr>
            <a:spLocks noGrp="1"/>
          </p:cNvSpPr>
          <p:nvPr>
            <p:ph idx="1"/>
          </p:nvPr>
        </p:nvSpPr>
        <p:spPr/>
        <p:txBody>
          <a:bodyPr/>
          <a:lstStyle/>
          <a:p>
            <a:r>
              <a:rPr lang="en-US" dirty="0" err="1"/>
              <a:t>rxjs</a:t>
            </a:r>
            <a:r>
              <a:rPr lang="en-US" dirty="0"/>
              <a:t>: Contains creation methods, types, schedulers, and </a:t>
            </a:r>
            <a:r>
              <a:rPr lang="en-US" dirty="0" smtClean="0"/>
              <a:t>utilities</a:t>
            </a:r>
            <a:endParaRPr lang="en-US" dirty="0"/>
          </a:p>
          <a:p>
            <a:pPr marL="0" indent="0">
              <a:buNone/>
            </a:pPr>
            <a:r>
              <a:rPr lang="en-US" sz="1600" b="1" dirty="0">
                <a:solidFill>
                  <a:srgbClr val="000080"/>
                </a:solidFill>
                <a:latin typeface="Roboto Mono" charset="0"/>
                <a:ea typeface="Roboto Mono" charset="0"/>
                <a:cs typeface="Roboto Mono" charset="0"/>
              </a:rPr>
              <a:t>import </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Observable,</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Subject,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i="1" dirty="0">
                <a:latin typeface="Roboto Mono" charset="0"/>
                <a:ea typeface="Roboto Mono" charset="0"/>
                <a:cs typeface="Roboto Mono" charset="0"/>
              </a:rPr>
              <a:t>pipe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i="1" dirty="0">
                <a:latin typeface="Roboto Mono" charset="0"/>
                <a:ea typeface="Roboto Mono" charset="0"/>
                <a:cs typeface="Roboto Mono" charset="0"/>
              </a:rPr>
              <a:t>of</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i="1" dirty="0">
                <a:latin typeface="Roboto Mono" charset="0"/>
                <a:ea typeface="Roboto Mono" charset="0"/>
                <a:cs typeface="Roboto Mono" charset="0"/>
              </a:rPr>
              <a:t>from</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i="1" dirty="0">
                <a:latin typeface="Roboto Mono" charset="0"/>
                <a:ea typeface="Roboto Mono" charset="0"/>
                <a:cs typeface="Roboto Mono" charset="0"/>
              </a:rPr>
              <a:t>interval</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i="1" dirty="0">
                <a:latin typeface="Roboto Mono" charset="0"/>
                <a:ea typeface="Roboto Mono" charset="0"/>
                <a:cs typeface="Roboto Mono" charset="0"/>
              </a:rPr>
              <a:t>merge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i="1" dirty="0" err="1">
                <a:latin typeface="Roboto Mono" charset="0"/>
                <a:ea typeface="Roboto Mono" charset="0"/>
                <a:cs typeface="Roboto Mono" charset="0"/>
              </a:rPr>
              <a:t>fromEvent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from </a:t>
            </a:r>
            <a:r>
              <a:rPr lang="en-US" sz="1600" b="1" dirty="0">
                <a:solidFill>
                  <a:srgbClr val="008000"/>
                </a:solidFill>
                <a:latin typeface="Roboto Mono" charset="0"/>
                <a:ea typeface="Roboto Mono" charset="0"/>
                <a:cs typeface="Roboto Mono" charset="0"/>
              </a:rPr>
              <a:t>'</a:t>
            </a:r>
            <a:r>
              <a:rPr lang="en-US" sz="1600" b="1" dirty="0" err="1">
                <a:solidFill>
                  <a:srgbClr val="008000"/>
                </a:solidFill>
                <a:latin typeface="Roboto Mono" charset="0"/>
                <a:ea typeface="Roboto Mono" charset="0"/>
                <a:cs typeface="Roboto Mono" charset="0"/>
              </a:rPr>
              <a:t>rxjs</a:t>
            </a:r>
            <a:r>
              <a:rPr lang="en-US" sz="1600" b="1" dirty="0" smtClean="0">
                <a:solidFill>
                  <a:srgbClr val="008000"/>
                </a:solidFill>
                <a:latin typeface="Roboto Mono" charset="0"/>
                <a:ea typeface="Roboto Mono" charset="0"/>
                <a:cs typeface="Roboto Mono" charset="0"/>
              </a:rPr>
              <a:t>'</a:t>
            </a:r>
            <a:r>
              <a:rPr lang="en-US" sz="1600" dirty="0" smtClean="0">
                <a:latin typeface="Roboto Mono" charset="0"/>
                <a:ea typeface="Roboto Mono" charset="0"/>
                <a:cs typeface="Roboto Mono" charset="0"/>
              </a:rPr>
              <a:t>;</a:t>
            </a:r>
          </a:p>
          <a:p>
            <a:pPr marL="0" indent="0">
              <a:buNone/>
            </a:pPr>
            <a:endParaRPr lang="en-US" sz="1600" dirty="0" smtClean="0">
              <a:latin typeface="Roboto Mono" charset="0"/>
              <a:ea typeface="Roboto Mono" charset="0"/>
              <a:cs typeface="Roboto Mono" charset="0"/>
            </a:endParaRPr>
          </a:p>
          <a:p>
            <a:r>
              <a:rPr lang="en-US" dirty="0" err="1" smtClean="0"/>
              <a:t>rxjs</a:t>
            </a:r>
            <a:r>
              <a:rPr lang="en-US" dirty="0" smtClean="0"/>
              <a:t>/operators</a:t>
            </a:r>
            <a:r>
              <a:rPr lang="en-US" dirty="0"/>
              <a:t>: Contains all </a:t>
            </a:r>
            <a:r>
              <a:rPr lang="en-US" dirty="0" err="1"/>
              <a:t>pipeable</a:t>
            </a:r>
            <a:r>
              <a:rPr lang="en-US" dirty="0"/>
              <a:t> </a:t>
            </a:r>
            <a:r>
              <a:rPr lang="en-US" dirty="0" smtClean="0"/>
              <a:t>operators</a:t>
            </a:r>
          </a:p>
          <a:p>
            <a:pPr marL="0" indent="0">
              <a:buNone/>
            </a:pPr>
            <a:r>
              <a:rPr lang="en-US" sz="1600" b="1" dirty="0">
                <a:solidFill>
                  <a:srgbClr val="000080"/>
                </a:solidFill>
                <a:latin typeface="Roboto Mono" charset="0"/>
                <a:ea typeface="Roboto Mono" charset="0"/>
                <a:cs typeface="Roboto Mono" charset="0"/>
              </a:rPr>
              <a:t>import </a:t>
            </a:r>
            <a:r>
              <a:rPr lang="en-US" sz="1600" dirty="0">
                <a:latin typeface="Roboto Mono" charset="0"/>
                <a:ea typeface="Roboto Mono" charset="0"/>
                <a:cs typeface="Roboto Mono" charset="0"/>
              </a:rPr>
              <a:t>{ </a:t>
            </a:r>
            <a:r>
              <a:rPr lang="en-US" sz="1600" i="1" dirty="0">
                <a:latin typeface="Roboto Mono" charset="0"/>
                <a:ea typeface="Roboto Mono" charset="0"/>
                <a:cs typeface="Roboto Mono" charset="0"/>
              </a:rPr>
              <a:t>map</a:t>
            </a:r>
            <a:r>
              <a:rPr lang="en-US" sz="1600" dirty="0">
                <a:latin typeface="Roboto Mono" charset="0"/>
                <a:ea typeface="Roboto Mono" charset="0"/>
                <a:cs typeface="Roboto Mono" charset="0"/>
              </a:rPr>
              <a:t>, </a:t>
            </a:r>
            <a:r>
              <a:rPr lang="en-US" sz="1600" i="1" dirty="0">
                <a:latin typeface="Roboto Mono" charset="0"/>
                <a:ea typeface="Roboto Mono" charset="0"/>
                <a:cs typeface="Roboto Mono" charset="0"/>
              </a:rPr>
              <a:t>filter</a:t>
            </a:r>
            <a:r>
              <a:rPr lang="en-US" sz="1600" dirty="0">
                <a:latin typeface="Roboto Mono" charset="0"/>
                <a:ea typeface="Roboto Mono" charset="0"/>
                <a:cs typeface="Roboto Mono" charset="0"/>
              </a:rPr>
              <a:t>, </a:t>
            </a:r>
            <a:r>
              <a:rPr lang="en-US" sz="1600" i="1" dirty="0">
                <a:latin typeface="Roboto Mono" charset="0"/>
                <a:ea typeface="Roboto Mono" charset="0"/>
                <a:cs typeface="Roboto Mono" charset="0"/>
              </a:rPr>
              <a:t>scan </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from </a:t>
            </a:r>
            <a:r>
              <a:rPr lang="en-US" sz="1600" b="1" dirty="0">
                <a:solidFill>
                  <a:srgbClr val="008000"/>
                </a:solidFill>
                <a:latin typeface="Roboto Mono" charset="0"/>
                <a:ea typeface="Roboto Mono" charset="0"/>
                <a:cs typeface="Roboto Mono" charset="0"/>
              </a:rPr>
              <a:t>'</a:t>
            </a:r>
            <a:r>
              <a:rPr lang="en-US" sz="1600" b="1" dirty="0" err="1">
                <a:solidFill>
                  <a:srgbClr val="008000"/>
                </a:solidFill>
                <a:latin typeface="Roboto Mono" charset="0"/>
                <a:ea typeface="Roboto Mono" charset="0"/>
                <a:cs typeface="Roboto Mono" charset="0"/>
              </a:rPr>
              <a:t>rxjs</a:t>
            </a:r>
            <a:r>
              <a:rPr lang="en-US" sz="1600" b="1" dirty="0">
                <a:solidFill>
                  <a:srgbClr val="008000"/>
                </a:solidFill>
                <a:latin typeface="Roboto Mono" charset="0"/>
                <a:ea typeface="Roboto Mono" charset="0"/>
                <a:cs typeface="Roboto Mono" charset="0"/>
              </a:rPr>
              <a:t>/operators'</a:t>
            </a:r>
            <a:r>
              <a:rPr lang="en-US" sz="1600" dirty="0">
                <a:latin typeface="Roboto Mono" charset="0"/>
                <a:ea typeface="Roboto Mono" charset="0"/>
                <a:cs typeface="Roboto Mono" charset="0"/>
              </a:rPr>
              <a:t>;</a:t>
            </a:r>
          </a:p>
        </p:txBody>
      </p:sp>
      <p:sp>
        <p:nvSpPr>
          <p:cNvPr id="4" name="Slide Number Placeholder 3"/>
          <p:cNvSpPr>
            <a:spLocks noGrp="1"/>
          </p:cNvSpPr>
          <p:nvPr>
            <p:ph type="sldNum" sz="quarter" idx="12"/>
          </p:nvPr>
        </p:nvSpPr>
        <p:spPr/>
        <p:txBody>
          <a:bodyPr/>
          <a:lstStyle/>
          <a:p>
            <a:fld id="{E5454087-695C-AC43-AA7F-3C3895E55714}" type="slidenum">
              <a:rPr lang="en-US" smtClean="0"/>
              <a:t>238</a:t>
            </a:fld>
            <a:endParaRPr lang="en-US" dirty="0"/>
          </a:p>
        </p:txBody>
      </p:sp>
    </p:spTree>
    <p:extLst>
      <p:ext uri="{BB962C8B-B14F-4D97-AF65-F5344CB8AC3E}">
        <p14:creationId xmlns:p14="http://schemas.microsoft.com/office/powerpoint/2010/main" val="18119988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Upgrading to Angular 7</a:t>
            </a:r>
            <a:endParaRPr lang="en-US" dirty="0"/>
          </a:p>
        </p:txBody>
      </p:sp>
      <p:sp>
        <p:nvSpPr>
          <p:cNvPr id="3" name="Content Placeholder 2"/>
          <p:cNvSpPr>
            <a:spLocks noGrp="1"/>
          </p:cNvSpPr>
          <p:nvPr>
            <p:ph idx="1"/>
          </p:nvPr>
        </p:nvSpPr>
        <p:spPr/>
        <p:txBody>
          <a:bodyPr/>
          <a:lstStyle/>
          <a:p>
            <a:r>
              <a:rPr lang="en-US" dirty="0" smtClean="0"/>
              <a:t>If already on Angular 6 and </a:t>
            </a:r>
            <a:r>
              <a:rPr lang="en-US" dirty="0" err="1" smtClean="0"/>
              <a:t>RxJS</a:t>
            </a:r>
            <a:r>
              <a:rPr lang="en-US" dirty="0" smtClean="0"/>
              <a:t> 6</a:t>
            </a:r>
          </a:p>
          <a:p>
            <a:pPr lvl="1"/>
            <a:r>
              <a:rPr lang="en-US" dirty="0"/>
              <a:t>n</a:t>
            </a:r>
            <a:r>
              <a:rPr lang="en-US" dirty="0" smtClean="0"/>
              <a:t>g update @angular/cli @angular/core</a:t>
            </a:r>
          </a:p>
          <a:p>
            <a:r>
              <a:rPr lang="en-US" dirty="0" smtClean="0"/>
              <a:t>If using Angular Material also run</a:t>
            </a:r>
          </a:p>
          <a:p>
            <a:pPr lvl="1"/>
            <a:r>
              <a:rPr lang="en-US" dirty="0"/>
              <a:t>n</a:t>
            </a:r>
            <a:r>
              <a:rPr lang="en-US" dirty="0" smtClean="0"/>
              <a:t>g update @angular/material</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239</a:t>
            </a:fld>
            <a:endParaRPr lang="en-US" dirty="0"/>
          </a:p>
        </p:txBody>
      </p:sp>
    </p:spTree>
    <p:extLst>
      <p:ext uri="{BB962C8B-B14F-4D97-AF65-F5344CB8AC3E}">
        <p14:creationId xmlns:p14="http://schemas.microsoft.com/office/powerpoint/2010/main" val="3279604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TypeScript</a:t>
            </a:r>
            <a:endParaRPr lang="en-US" dirty="0"/>
          </a:p>
        </p:txBody>
      </p:sp>
      <p:sp>
        <p:nvSpPr>
          <p:cNvPr id="3" name="Content Placeholder 2"/>
          <p:cNvSpPr>
            <a:spLocks noGrp="1"/>
          </p:cNvSpPr>
          <p:nvPr>
            <p:ph idx="1"/>
          </p:nvPr>
        </p:nvSpPr>
        <p:spPr/>
        <p:txBody>
          <a:bodyPr/>
          <a:lstStyle/>
          <a:p>
            <a:endParaRPr lang="en-US" dirty="0"/>
          </a:p>
        </p:txBody>
      </p:sp>
      <p:pic>
        <p:nvPicPr>
          <p:cNvPr id="5" name="Picture 4"/>
          <p:cNvPicPr>
            <a:picLocks noChangeAspect="1"/>
          </p:cNvPicPr>
          <p:nvPr/>
        </p:nvPicPr>
        <p:blipFill>
          <a:blip r:embed="rId3"/>
          <a:stretch>
            <a:fillRect/>
          </a:stretch>
        </p:blipFill>
        <p:spPr>
          <a:xfrm>
            <a:off x="1524000" y="0"/>
            <a:ext cx="9144000" cy="6858000"/>
          </a:xfrm>
          <a:prstGeom prst="rect">
            <a:avLst/>
          </a:prstGeom>
        </p:spPr>
      </p:pic>
      <p:sp>
        <p:nvSpPr>
          <p:cNvPr id="4" name="Slide Number Placeholder 3"/>
          <p:cNvSpPr>
            <a:spLocks noGrp="1"/>
          </p:cNvSpPr>
          <p:nvPr>
            <p:ph type="sldNum" sz="quarter" idx="12"/>
          </p:nvPr>
        </p:nvSpPr>
        <p:spPr/>
        <p:txBody>
          <a:bodyPr/>
          <a:lstStyle/>
          <a:p>
            <a:fld id="{E5454087-695C-AC43-AA7F-3C3895E55714}" type="slidenum">
              <a:rPr lang="en-US" smtClean="0"/>
              <a:t>24</a:t>
            </a:fld>
            <a:endParaRPr lang="en-US" dirty="0"/>
          </a:p>
        </p:txBody>
      </p:sp>
    </p:spTree>
    <p:extLst>
      <p:ext uri="{BB962C8B-B14F-4D97-AF65-F5344CB8AC3E}">
        <p14:creationId xmlns:p14="http://schemas.microsoft.com/office/powerpoint/2010/main" val="72596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5"/>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7</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Angular CLI prompts</a:t>
            </a:r>
          </a:p>
          <a:p>
            <a:r>
              <a:rPr lang="en-US" dirty="0" smtClean="0"/>
              <a:t>Angular Material CDK</a:t>
            </a:r>
          </a:p>
          <a:p>
            <a:pPr lvl="1"/>
            <a:r>
              <a:rPr lang="en-US" dirty="0" err="1" smtClean="0"/>
              <a:t>ScrollingModule</a:t>
            </a:r>
            <a:r>
              <a:rPr lang="en-US" dirty="0" smtClean="0"/>
              <a:t>\ Virtual Scroll Viewport</a:t>
            </a:r>
          </a:p>
          <a:p>
            <a:pPr lvl="1"/>
            <a:r>
              <a:rPr lang="en-US" dirty="0" err="1" smtClean="0"/>
              <a:t>DragDropModule</a:t>
            </a:r>
            <a:endParaRPr lang="en-US" dirty="0" smtClean="0"/>
          </a:p>
          <a:p>
            <a:r>
              <a:rPr lang="en-US" dirty="0" smtClean="0"/>
              <a:t>Application Performance</a:t>
            </a:r>
          </a:p>
          <a:p>
            <a:pPr lvl="1"/>
            <a:r>
              <a:rPr lang="en-US" dirty="0" smtClean="0"/>
              <a:t>Reflect-metadata </a:t>
            </a:r>
            <a:r>
              <a:rPr lang="en-US" dirty="0" err="1" smtClean="0"/>
              <a:t>polyfill</a:t>
            </a:r>
            <a:r>
              <a:rPr lang="en-US" dirty="0" smtClean="0"/>
              <a:t> not included in production builds</a:t>
            </a:r>
          </a:p>
          <a:p>
            <a:pPr lvl="1"/>
            <a:r>
              <a:rPr lang="en-US" dirty="0" smtClean="0"/>
              <a:t>Angular CLI Budget Bundles</a:t>
            </a:r>
          </a:p>
          <a:p>
            <a:r>
              <a:rPr lang="en-US" dirty="0" smtClean="0"/>
              <a:t>Updated Dependencies</a:t>
            </a:r>
          </a:p>
          <a:p>
            <a:pPr lvl="1"/>
            <a:r>
              <a:rPr lang="en-US" dirty="0" err="1" smtClean="0"/>
              <a:t>TypeScript</a:t>
            </a:r>
            <a:r>
              <a:rPr lang="en-US" dirty="0" smtClean="0"/>
              <a:t> 3.1</a:t>
            </a:r>
          </a:p>
          <a:p>
            <a:pPr lvl="1"/>
            <a:r>
              <a:rPr lang="en-US" dirty="0" err="1" smtClean="0"/>
              <a:t>RxJS</a:t>
            </a:r>
            <a:r>
              <a:rPr lang="en-US" dirty="0" smtClean="0"/>
              <a:t> 6.3</a:t>
            </a:r>
          </a:p>
          <a:p>
            <a:pPr lvl="1"/>
            <a:r>
              <a:rPr lang="en-US" dirty="0" smtClean="0"/>
              <a:t>Node 10 support</a:t>
            </a:r>
          </a:p>
          <a:p>
            <a:r>
              <a:rPr lang="en-US" dirty="0"/>
              <a:t>Angular Elements now supports content projection using web </a:t>
            </a:r>
            <a:r>
              <a:rPr lang="en-US" dirty="0" smtClean="0"/>
              <a:t>standards (slots) </a:t>
            </a:r>
            <a:r>
              <a:rPr lang="en-US" dirty="0"/>
              <a:t>for custom </a:t>
            </a:r>
            <a:r>
              <a:rPr lang="en-US" dirty="0" smtClean="0"/>
              <a:t>elements</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240</a:t>
            </a:fld>
            <a:endParaRPr lang="en-US" dirty="0"/>
          </a:p>
        </p:txBody>
      </p:sp>
    </p:spTree>
    <p:extLst>
      <p:ext uri="{BB962C8B-B14F-4D97-AF65-F5344CB8AC3E}">
        <p14:creationId xmlns:p14="http://schemas.microsoft.com/office/powerpoint/2010/main" val="491326380"/>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smtClean="0"/>
              <a:t>Ivy</a:t>
            </a:r>
            <a:endParaRPr lang="en-US" dirty="0"/>
          </a:p>
        </p:txBody>
      </p:sp>
      <p:sp>
        <p:nvSpPr>
          <p:cNvPr id="3" name="Content Placeholder 2"/>
          <p:cNvSpPr>
            <a:spLocks noGrp="1"/>
          </p:cNvSpPr>
          <p:nvPr>
            <p:ph idx="1"/>
          </p:nvPr>
        </p:nvSpPr>
        <p:spPr/>
        <p:txBody>
          <a:bodyPr>
            <a:normAutofit lnSpcReduction="10000"/>
          </a:bodyPr>
          <a:lstStyle/>
          <a:p>
            <a:r>
              <a:rPr lang="fi-FI" dirty="0" smtClean="0"/>
              <a:t>Next </a:t>
            </a:r>
            <a:r>
              <a:rPr lang="fi-FI" dirty="0" err="1" smtClean="0"/>
              <a:t>generation</a:t>
            </a:r>
            <a:r>
              <a:rPr lang="fi-FI" dirty="0" smtClean="0"/>
              <a:t> </a:t>
            </a:r>
            <a:r>
              <a:rPr lang="fi-FI" dirty="0" err="1" smtClean="0"/>
              <a:t>Angular</a:t>
            </a:r>
            <a:r>
              <a:rPr lang="fi-FI" dirty="0" smtClean="0"/>
              <a:t> </a:t>
            </a:r>
            <a:r>
              <a:rPr lang="fi-FI" dirty="0" err="1" smtClean="0"/>
              <a:t>Renderer</a:t>
            </a:r>
            <a:endParaRPr lang="fi-FI" dirty="0" smtClean="0"/>
          </a:p>
          <a:p>
            <a:r>
              <a:rPr lang="fi-FI" dirty="0" err="1" smtClean="0"/>
              <a:t>Backward</a:t>
            </a:r>
            <a:r>
              <a:rPr lang="fi-FI" dirty="0" smtClean="0"/>
              <a:t> </a:t>
            </a:r>
            <a:r>
              <a:rPr lang="fi-FI" dirty="0" err="1" smtClean="0"/>
              <a:t>compatible</a:t>
            </a:r>
            <a:endParaRPr lang="fi-FI" dirty="0" smtClean="0"/>
          </a:p>
          <a:p>
            <a:pPr lvl="1"/>
            <a:r>
              <a:rPr lang="fi-FI" dirty="0" smtClean="0"/>
              <a:t>No </a:t>
            </a:r>
            <a:r>
              <a:rPr lang="fi-FI" dirty="0" err="1" smtClean="0"/>
              <a:t>changes</a:t>
            </a:r>
            <a:r>
              <a:rPr lang="fi-FI" dirty="0" smtClean="0"/>
              <a:t> </a:t>
            </a:r>
            <a:r>
              <a:rPr lang="fi-FI" dirty="0" err="1" smtClean="0"/>
              <a:t>required</a:t>
            </a:r>
            <a:r>
              <a:rPr lang="fi-FI" dirty="0" smtClean="0"/>
              <a:t> for </a:t>
            </a:r>
            <a:r>
              <a:rPr lang="fi-FI" dirty="0" err="1" smtClean="0"/>
              <a:t>existing</a:t>
            </a:r>
            <a:r>
              <a:rPr lang="fi-FI" dirty="0" smtClean="0"/>
              <a:t> </a:t>
            </a:r>
            <a:r>
              <a:rPr lang="fi-FI" dirty="0" err="1" smtClean="0"/>
              <a:t>apps</a:t>
            </a:r>
            <a:r>
              <a:rPr lang="fi-FI" dirty="0" smtClean="0"/>
              <a:t> </a:t>
            </a:r>
            <a:endParaRPr lang="fi-FI" dirty="0"/>
          </a:p>
          <a:p>
            <a:r>
              <a:rPr lang="fi-FI" dirty="0" err="1" smtClean="0"/>
              <a:t>Benefits</a:t>
            </a:r>
            <a:endParaRPr lang="fi-FI" dirty="0" smtClean="0"/>
          </a:p>
          <a:p>
            <a:pPr lvl="1"/>
            <a:r>
              <a:rPr lang="fi-FI" dirty="0" err="1" smtClean="0"/>
              <a:t>Faster</a:t>
            </a:r>
            <a:endParaRPr lang="fi-FI" dirty="0" smtClean="0"/>
          </a:p>
          <a:p>
            <a:pPr lvl="2"/>
            <a:r>
              <a:rPr lang="fi-FI" dirty="0" err="1"/>
              <a:t>I</a:t>
            </a:r>
            <a:r>
              <a:rPr lang="fi-FI" dirty="0" err="1" smtClean="0"/>
              <a:t>mprove</a:t>
            </a:r>
            <a:r>
              <a:rPr lang="fi-FI" dirty="0" smtClean="0"/>
              <a:t> </a:t>
            </a:r>
            <a:r>
              <a:rPr lang="fi-FI" dirty="0" err="1"/>
              <a:t>the</a:t>
            </a:r>
            <a:r>
              <a:rPr lang="fi-FI" dirty="0"/>
              <a:t> </a:t>
            </a:r>
            <a:r>
              <a:rPr lang="fi-FI" dirty="0" err="1"/>
              <a:t>speed</a:t>
            </a:r>
            <a:r>
              <a:rPr lang="fi-FI" dirty="0"/>
              <a:t> of </a:t>
            </a:r>
            <a:r>
              <a:rPr lang="fi-FI" dirty="0" err="1"/>
              <a:t>rendering</a:t>
            </a:r>
            <a:r>
              <a:rPr lang="fi-FI" dirty="0"/>
              <a:t> </a:t>
            </a:r>
          </a:p>
          <a:p>
            <a:pPr lvl="1"/>
            <a:r>
              <a:rPr lang="fi-FI" dirty="0" err="1" smtClean="0"/>
              <a:t>Smaller</a:t>
            </a:r>
            <a:endParaRPr lang="fi-FI" dirty="0" smtClean="0"/>
          </a:p>
          <a:p>
            <a:pPr lvl="2"/>
            <a:r>
              <a:rPr lang="fi-FI" dirty="0" err="1" smtClean="0"/>
              <a:t>Optimizes</a:t>
            </a:r>
            <a:r>
              <a:rPr lang="fi-FI" dirty="0" smtClean="0"/>
              <a:t> </a:t>
            </a:r>
            <a:r>
              <a:rPr lang="fi-FI" dirty="0" err="1"/>
              <a:t>the</a:t>
            </a:r>
            <a:r>
              <a:rPr lang="fi-FI" dirty="0"/>
              <a:t> </a:t>
            </a:r>
            <a:r>
              <a:rPr lang="fi-FI" dirty="0" err="1"/>
              <a:t>size</a:t>
            </a:r>
            <a:r>
              <a:rPr lang="fi-FI" dirty="0"/>
              <a:t> of </a:t>
            </a:r>
            <a:r>
              <a:rPr lang="fi-FI" dirty="0" err="1"/>
              <a:t>the</a:t>
            </a:r>
            <a:r>
              <a:rPr lang="fi-FI" dirty="0"/>
              <a:t> </a:t>
            </a:r>
            <a:r>
              <a:rPr lang="fi-FI" dirty="0" err="1"/>
              <a:t>final</a:t>
            </a:r>
            <a:r>
              <a:rPr lang="fi-FI" dirty="0"/>
              <a:t> </a:t>
            </a:r>
            <a:r>
              <a:rPr lang="fi-FI" dirty="0" err="1" smtClean="0"/>
              <a:t>package</a:t>
            </a:r>
            <a:endParaRPr lang="fi-FI" dirty="0" smtClean="0"/>
          </a:p>
          <a:p>
            <a:pPr lvl="1"/>
            <a:r>
              <a:rPr lang="fi-FI" dirty="0" err="1" smtClean="0"/>
              <a:t>Simpler</a:t>
            </a:r>
            <a:endParaRPr lang="fi-FI" dirty="0" smtClean="0"/>
          </a:p>
          <a:p>
            <a:pPr lvl="2"/>
            <a:r>
              <a:rPr lang="fi-FI" dirty="0" smtClean="0"/>
              <a:t>Human-</a:t>
            </a:r>
            <a:r>
              <a:rPr lang="fi-FI" dirty="0" err="1" smtClean="0"/>
              <a:t>readable</a:t>
            </a:r>
            <a:r>
              <a:rPr lang="fi-FI" dirty="0" smtClean="0"/>
              <a:t> </a:t>
            </a:r>
            <a:r>
              <a:rPr lang="fi-FI" dirty="0" err="1" smtClean="0"/>
              <a:t>code</a:t>
            </a:r>
            <a:endParaRPr lang="fi-FI" dirty="0" smtClean="0"/>
          </a:p>
          <a:p>
            <a:pPr lvl="2"/>
            <a:r>
              <a:rPr lang="fi-FI" dirty="0" err="1" smtClean="0"/>
              <a:t>Easy</a:t>
            </a:r>
            <a:r>
              <a:rPr lang="fi-FI" dirty="0" smtClean="0"/>
              <a:t> </a:t>
            </a:r>
            <a:r>
              <a:rPr lang="fi-FI" dirty="0" err="1" smtClean="0"/>
              <a:t>debugging</a:t>
            </a:r>
            <a:r>
              <a:rPr lang="fi-FI" dirty="0" smtClean="0"/>
              <a:t> (</a:t>
            </a:r>
            <a:r>
              <a:rPr lang="fi-FI" dirty="0" err="1" smtClean="0"/>
              <a:t>stack</a:t>
            </a:r>
            <a:r>
              <a:rPr lang="fi-FI" dirty="0" smtClean="0"/>
              <a:t> </a:t>
            </a:r>
            <a:r>
              <a:rPr lang="fi-FI" dirty="0" err="1" smtClean="0"/>
              <a:t>trace</a:t>
            </a:r>
            <a:r>
              <a:rPr lang="fi-FI" dirty="0" smtClean="0"/>
              <a:t> </a:t>
            </a:r>
            <a:r>
              <a:rPr lang="fi-FI" dirty="0" err="1" smtClean="0"/>
              <a:t>heaven</a:t>
            </a:r>
            <a:r>
              <a:rPr lang="fi-FI" dirty="0" smtClean="0"/>
              <a:t>)</a:t>
            </a:r>
            <a:endParaRPr lang="fi-FI" dirty="0"/>
          </a:p>
        </p:txBody>
      </p:sp>
      <p:sp>
        <p:nvSpPr>
          <p:cNvPr id="4" name="Slide Number Placeholder 3"/>
          <p:cNvSpPr>
            <a:spLocks noGrp="1"/>
          </p:cNvSpPr>
          <p:nvPr>
            <p:ph type="sldNum" sz="quarter" idx="12"/>
          </p:nvPr>
        </p:nvSpPr>
        <p:spPr/>
        <p:txBody>
          <a:bodyPr/>
          <a:lstStyle/>
          <a:p>
            <a:fld id="{E5454087-695C-AC43-AA7F-3C3895E55714}" type="slidenum">
              <a:rPr lang="en-US" smtClean="0"/>
              <a:t>241</a:t>
            </a:fld>
            <a:endParaRPr lang="en-US" dirty="0"/>
          </a:p>
        </p:txBody>
      </p:sp>
    </p:spTree>
    <p:extLst>
      <p:ext uri="{BB962C8B-B14F-4D97-AF65-F5344CB8AC3E}">
        <p14:creationId xmlns:p14="http://schemas.microsoft.com/office/powerpoint/2010/main" val="758564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858000"/>
          </a:xfrm>
          <a:prstGeom prst="rect">
            <a:avLst/>
          </a:prstGeom>
        </p:spPr>
      </p:pic>
      <p:sp>
        <p:nvSpPr>
          <p:cNvPr id="3" name="TextBox 2"/>
          <p:cNvSpPr txBox="1"/>
          <p:nvPr/>
        </p:nvSpPr>
        <p:spPr>
          <a:xfrm>
            <a:off x="7385537" y="6201507"/>
            <a:ext cx="5380893" cy="369332"/>
          </a:xfrm>
          <a:prstGeom prst="rect">
            <a:avLst/>
          </a:prstGeom>
          <a:noFill/>
        </p:spPr>
        <p:txBody>
          <a:bodyPr wrap="square" rtlCol="0">
            <a:spAutoFit/>
          </a:bodyPr>
          <a:lstStyle/>
          <a:p>
            <a:r>
              <a:rPr lang="en-US" dirty="0" smtClean="0">
                <a:solidFill>
                  <a:schemeClr val="bg1"/>
                </a:solidFill>
              </a:rPr>
              <a:t>Slide from Ng-</a:t>
            </a:r>
            <a:r>
              <a:rPr lang="en-US" dirty="0" err="1" smtClean="0">
                <a:solidFill>
                  <a:schemeClr val="bg1"/>
                </a:solidFill>
              </a:rPr>
              <a:t>conf</a:t>
            </a:r>
            <a:r>
              <a:rPr lang="en-US" dirty="0" smtClean="0">
                <a:solidFill>
                  <a:schemeClr val="bg1"/>
                </a:solidFill>
              </a:rPr>
              <a:t> Day 1 Keynote 2018</a:t>
            </a:r>
            <a:endParaRPr lang="en-US" dirty="0">
              <a:solidFill>
                <a:schemeClr val="bg1"/>
              </a:solidFill>
            </a:endParaRPr>
          </a:p>
        </p:txBody>
      </p:sp>
      <p:sp>
        <p:nvSpPr>
          <p:cNvPr id="4" name="Slide Number Placeholder 3"/>
          <p:cNvSpPr>
            <a:spLocks noGrp="1"/>
          </p:cNvSpPr>
          <p:nvPr>
            <p:ph type="sldNum" sz="quarter" idx="12"/>
          </p:nvPr>
        </p:nvSpPr>
        <p:spPr/>
        <p:txBody>
          <a:bodyPr/>
          <a:lstStyle/>
          <a:p>
            <a:fld id="{323DE9B6-CD69-2240-8AAD-0E79682D9385}" type="slidenum">
              <a:rPr lang="en-US" smtClean="0"/>
              <a:t>242</a:t>
            </a:fld>
            <a:endParaRPr lang="en-US" dirty="0"/>
          </a:p>
        </p:txBody>
      </p:sp>
    </p:spTree>
    <p:extLst>
      <p:ext uri="{BB962C8B-B14F-4D97-AF65-F5344CB8AC3E}">
        <p14:creationId xmlns:p14="http://schemas.microsoft.com/office/powerpoint/2010/main" val="13495538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RxJS</a:t>
            </a:r>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stretch>
            <a:fillRect/>
          </a:stretch>
        </p:blipFill>
        <p:spPr>
          <a:xfrm>
            <a:off x="831851" y="1498600"/>
            <a:ext cx="1905000" cy="1905000"/>
          </a:xfrm>
          <a:prstGeom prst="rect">
            <a:avLst/>
          </a:prstGeom>
        </p:spPr>
      </p:pic>
      <p:sp>
        <p:nvSpPr>
          <p:cNvPr id="5" name="Slide Number Placeholder 4"/>
          <p:cNvSpPr>
            <a:spLocks noGrp="1"/>
          </p:cNvSpPr>
          <p:nvPr>
            <p:ph type="sldNum" sz="quarter" idx="12"/>
          </p:nvPr>
        </p:nvSpPr>
        <p:spPr/>
        <p:txBody>
          <a:bodyPr/>
          <a:lstStyle/>
          <a:p>
            <a:fld id="{323DE9B6-CD69-2240-8AAD-0E79682D9385}" type="slidenum">
              <a:rPr lang="en-US" smtClean="0"/>
              <a:t>243</a:t>
            </a:fld>
            <a:endParaRPr lang="en-US" dirty="0"/>
          </a:p>
        </p:txBody>
      </p:sp>
    </p:spTree>
    <p:extLst>
      <p:ext uri="{BB962C8B-B14F-4D97-AF65-F5344CB8AC3E}">
        <p14:creationId xmlns:p14="http://schemas.microsoft.com/office/powerpoint/2010/main" val="1301240350"/>
      </p:ext>
    </p:extLst>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RxJS</a:t>
            </a:r>
            <a:endParaRPr lang="en-US" dirty="0"/>
          </a:p>
        </p:txBody>
      </p:sp>
      <p:sp>
        <p:nvSpPr>
          <p:cNvPr id="3" name="Content Placeholder 2"/>
          <p:cNvSpPr>
            <a:spLocks noGrp="1"/>
          </p:cNvSpPr>
          <p:nvPr>
            <p:ph idx="1"/>
          </p:nvPr>
        </p:nvSpPr>
        <p:spPr/>
        <p:txBody>
          <a:bodyPr>
            <a:normAutofit/>
          </a:bodyPr>
          <a:lstStyle/>
          <a:p>
            <a:r>
              <a:rPr lang="en-US" b="1" dirty="0"/>
              <a:t>Reactive Extensions for JavaScript</a:t>
            </a:r>
            <a:endParaRPr lang="en-US" dirty="0" smtClean="0"/>
          </a:p>
          <a:p>
            <a:r>
              <a:rPr lang="en-US" dirty="0" err="1" smtClean="0"/>
              <a:t>RxJS</a:t>
            </a:r>
            <a:r>
              <a:rPr lang="en-US" dirty="0" smtClean="0"/>
              <a:t> </a:t>
            </a:r>
            <a:r>
              <a:rPr lang="en-US" dirty="0"/>
              <a:t>is a library for composing asynchronous and event-based programs by using observable sequences. </a:t>
            </a:r>
            <a:endParaRPr lang="en-US" dirty="0" smtClean="0"/>
          </a:p>
          <a:p>
            <a:r>
              <a:rPr lang="en-US" dirty="0" smtClean="0"/>
              <a:t>It </a:t>
            </a:r>
            <a:r>
              <a:rPr lang="en-US" dirty="0"/>
              <a:t>provides one core type, the </a:t>
            </a:r>
            <a:r>
              <a:rPr lang="en-US" dirty="0">
                <a:hlinkClick r:id="rId3"/>
              </a:rPr>
              <a:t>Observable</a:t>
            </a:r>
            <a:r>
              <a:rPr lang="en-US" dirty="0"/>
              <a:t>, satellite types (Observer, Schedulers, Subjects) and operators inspired by </a:t>
            </a:r>
            <a:r>
              <a:rPr lang="en-US" dirty="0">
                <a:hlinkClick r:id="rId4"/>
              </a:rPr>
              <a:t>Array#extras</a:t>
            </a:r>
            <a:r>
              <a:rPr lang="en-US" dirty="0"/>
              <a:t>(map, filter, reduce, every, </a:t>
            </a:r>
            <a:r>
              <a:rPr lang="en-US" dirty="0" err="1"/>
              <a:t>etc</a:t>
            </a:r>
            <a:r>
              <a:rPr lang="en-US" dirty="0"/>
              <a:t>) to allow handling asynchronous events as </a:t>
            </a:r>
            <a:r>
              <a:rPr lang="en-US" dirty="0" smtClean="0"/>
              <a:t>collections</a:t>
            </a:r>
          </a:p>
          <a:p>
            <a:r>
              <a:rPr lang="en-US" dirty="0"/>
              <a:t>Using </a:t>
            </a:r>
            <a:r>
              <a:rPr lang="en-US" dirty="0" err="1"/>
              <a:t>RxJS</a:t>
            </a:r>
            <a:r>
              <a:rPr lang="en-US" dirty="0"/>
              <a:t>, developers represent asynchronous data streams with Observables and query asynchronous data streams using </a:t>
            </a:r>
            <a:r>
              <a:rPr lang="en-US" dirty="0" smtClean="0"/>
              <a:t>the many operators (functions) provided</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244</a:t>
            </a:fld>
            <a:endParaRPr lang="en-US" dirty="0"/>
          </a:p>
        </p:txBody>
      </p:sp>
    </p:spTree>
    <p:extLst>
      <p:ext uri="{BB962C8B-B14F-4D97-AF65-F5344CB8AC3E}">
        <p14:creationId xmlns:p14="http://schemas.microsoft.com/office/powerpoint/2010/main" val="1034312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08400" y="368300"/>
            <a:ext cx="3759200" cy="18923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400" dirty="0" smtClean="0">
                <a:solidFill>
                  <a:schemeClr val="tx1"/>
                </a:solidFill>
              </a:rPr>
              <a:t>Observable</a:t>
            </a:r>
          </a:p>
          <a:p>
            <a:pPr algn="ctr"/>
            <a:r>
              <a:rPr lang="en-US" sz="1600" dirty="0" smtClean="0">
                <a:solidFill>
                  <a:schemeClr val="tx1"/>
                </a:solidFill>
              </a:rPr>
              <a:t>(data source)</a:t>
            </a:r>
            <a:endParaRPr lang="en-US" sz="1600" dirty="0">
              <a:solidFill>
                <a:schemeClr val="tx1"/>
              </a:solidFill>
            </a:endParaRPr>
          </a:p>
        </p:txBody>
      </p:sp>
      <p:sp>
        <p:nvSpPr>
          <p:cNvPr id="3" name="Rectangle 2"/>
          <p:cNvSpPr/>
          <p:nvPr/>
        </p:nvSpPr>
        <p:spPr>
          <a:xfrm>
            <a:off x="3708400" y="3213100"/>
            <a:ext cx="3759200" cy="26289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400" dirty="0" smtClean="0">
                <a:solidFill>
                  <a:schemeClr val="tx1"/>
                </a:solidFill>
              </a:rPr>
              <a:t>Observer</a:t>
            </a:r>
          </a:p>
        </p:txBody>
      </p:sp>
      <p:sp>
        <p:nvSpPr>
          <p:cNvPr id="4" name="Rectangle 3"/>
          <p:cNvSpPr/>
          <p:nvPr/>
        </p:nvSpPr>
        <p:spPr>
          <a:xfrm>
            <a:off x="4127500" y="3873500"/>
            <a:ext cx="30099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n</a:t>
            </a:r>
            <a:r>
              <a:rPr lang="en-US" sz="1600" dirty="0" smtClean="0">
                <a:solidFill>
                  <a:schemeClr val="tx1"/>
                </a:solidFill>
              </a:rPr>
              <a:t>ext()</a:t>
            </a:r>
            <a:endParaRPr lang="en-US" sz="1600" dirty="0">
              <a:solidFill>
                <a:schemeClr val="tx1"/>
              </a:solidFill>
            </a:endParaRPr>
          </a:p>
        </p:txBody>
      </p:sp>
      <p:sp>
        <p:nvSpPr>
          <p:cNvPr id="5" name="Rectangle 4"/>
          <p:cNvSpPr/>
          <p:nvPr/>
        </p:nvSpPr>
        <p:spPr>
          <a:xfrm>
            <a:off x="4127500" y="4394200"/>
            <a:ext cx="30099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rPr>
              <a:t>error()</a:t>
            </a:r>
            <a:endParaRPr lang="en-US" sz="1600" dirty="0">
              <a:solidFill>
                <a:schemeClr val="tx1"/>
              </a:solidFill>
            </a:endParaRPr>
          </a:p>
        </p:txBody>
      </p:sp>
      <p:sp>
        <p:nvSpPr>
          <p:cNvPr id="6" name="Rectangle 5"/>
          <p:cNvSpPr/>
          <p:nvPr/>
        </p:nvSpPr>
        <p:spPr>
          <a:xfrm>
            <a:off x="4127500" y="4914900"/>
            <a:ext cx="30099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rPr>
              <a:t>complete()</a:t>
            </a:r>
            <a:endParaRPr lang="en-US" sz="1600" dirty="0">
              <a:solidFill>
                <a:schemeClr val="tx1"/>
              </a:solidFill>
            </a:endParaRPr>
          </a:p>
        </p:txBody>
      </p:sp>
      <p:sp>
        <p:nvSpPr>
          <p:cNvPr id="7" name="Rectangle 6"/>
          <p:cNvSpPr/>
          <p:nvPr/>
        </p:nvSpPr>
        <p:spPr>
          <a:xfrm>
            <a:off x="4127500" y="1739900"/>
            <a:ext cx="30099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rPr>
              <a:t>subscribe( observer: Observer )</a:t>
            </a:r>
            <a:endParaRPr lang="en-US" sz="1600" dirty="0">
              <a:solidFill>
                <a:schemeClr val="tx1"/>
              </a:solidFill>
            </a:endParaRPr>
          </a:p>
        </p:txBody>
      </p:sp>
      <p:cxnSp>
        <p:nvCxnSpPr>
          <p:cNvPr id="9" name="Straight Arrow Connector 8"/>
          <p:cNvCxnSpPr>
            <a:stCxn id="3" idx="0"/>
            <a:endCxn id="2" idx="2"/>
          </p:cNvCxnSpPr>
          <p:nvPr/>
        </p:nvCxnSpPr>
        <p:spPr>
          <a:xfrm flipV="1">
            <a:off x="5588000" y="2260600"/>
            <a:ext cx="0" cy="95250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588000" y="2582446"/>
            <a:ext cx="1216936" cy="338554"/>
          </a:xfrm>
          <a:prstGeom prst="rect">
            <a:avLst/>
          </a:prstGeom>
          <a:noFill/>
        </p:spPr>
        <p:txBody>
          <a:bodyPr wrap="none" rtlCol="0">
            <a:spAutoFit/>
          </a:bodyPr>
          <a:lstStyle/>
          <a:p>
            <a:r>
              <a:rPr lang="en-US" sz="1600" dirty="0" smtClean="0"/>
              <a:t>Subscription</a:t>
            </a:r>
            <a:endParaRPr lang="en-US" sz="1600" dirty="0"/>
          </a:p>
        </p:txBody>
      </p:sp>
      <p:cxnSp>
        <p:nvCxnSpPr>
          <p:cNvPr id="47" name="Straight Arrow Connector 46"/>
          <p:cNvCxnSpPr/>
          <p:nvPr/>
        </p:nvCxnSpPr>
        <p:spPr>
          <a:xfrm>
            <a:off x="2730500" y="4089400"/>
            <a:ext cx="977900"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2730500" y="4610100"/>
            <a:ext cx="977900"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2730500" y="5130800"/>
            <a:ext cx="977900"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2730500" y="1314450"/>
            <a:ext cx="0" cy="381635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2" idx="1"/>
          </p:cNvCxnSpPr>
          <p:nvPr/>
        </p:nvCxnSpPr>
        <p:spPr>
          <a:xfrm flipH="1">
            <a:off x="2730500" y="1314450"/>
            <a:ext cx="97790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Slide Number Placeholder 7"/>
          <p:cNvSpPr>
            <a:spLocks noGrp="1"/>
          </p:cNvSpPr>
          <p:nvPr>
            <p:ph type="sldNum" sz="quarter" idx="12"/>
          </p:nvPr>
        </p:nvSpPr>
        <p:spPr/>
        <p:txBody>
          <a:bodyPr/>
          <a:lstStyle/>
          <a:p>
            <a:fld id="{323DE9B6-CD69-2240-8AAD-0E79682D9385}" type="slidenum">
              <a:rPr lang="en-US" smtClean="0"/>
              <a:t>245</a:t>
            </a:fld>
            <a:endParaRPr lang="en-US" dirty="0"/>
          </a:p>
        </p:txBody>
      </p:sp>
    </p:spTree>
    <p:extLst>
      <p:ext uri="{BB962C8B-B14F-4D97-AF65-F5344CB8AC3E}">
        <p14:creationId xmlns:p14="http://schemas.microsoft.com/office/powerpoint/2010/main" val="543913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anim calcmode="lin" valueType="num">
                                      <p:cBhvr>
                                        <p:cTn id="16" dur="1000" fill="hold"/>
                                        <p:tgtEl>
                                          <p:spTgt spid="7"/>
                                        </p:tgtEl>
                                        <p:attrNameLst>
                                          <p:attrName>ppt_x</p:attrName>
                                        </p:attrNameLst>
                                      </p:cBhvr>
                                      <p:tavLst>
                                        <p:tav tm="0">
                                          <p:val>
                                            <p:strVal val="#ppt_x"/>
                                          </p:val>
                                        </p:tav>
                                        <p:tav tm="100000">
                                          <p:val>
                                            <p:strVal val="#ppt_x"/>
                                          </p:val>
                                        </p:tav>
                                      </p:tavLst>
                                    </p:anim>
                                    <p:anim calcmode="lin" valueType="num">
                                      <p:cBhvr>
                                        <p:cTn id="17" dur="900" decel="100000" fill="hold"/>
                                        <p:tgtEl>
                                          <p:spTgt spid="7"/>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par>
                                <p:cTn id="19" presetID="37"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900" decel="100000" fill="hold"/>
                                        <p:tgtEl>
                                          <p:spTgt spid="9"/>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par>
                                <p:cTn id="25" presetID="37"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1000"/>
                                        <p:tgtEl>
                                          <p:spTgt spid="11"/>
                                        </p:tgtEl>
                                      </p:cBhvr>
                                    </p:animEffect>
                                    <p:anim calcmode="lin" valueType="num">
                                      <p:cBhvr>
                                        <p:cTn id="28" dur="1000" fill="hold"/>
                                        <p:tgtEl>
                                          <p:spTgt spid="11"/>
                                        </p:tgtEl>
                                        <p:attrNameLst>
                                          <p:attrName>ppt_x</p:attrName>
                                        </p:attrNameLst>
                                      </p:cBhvr>
                                      <p:tavLst>
                                        <p:tav tm="0">
                                          <p:val>
                                            <p:strVal val="#ppt_x"/>
                                          </p:val>
                                        </p:tav>
                                        <p:tav tm="100000">
                                          <p:val>
                                            <p:strVal val="#ppt_x"/>
                                          </p:val>
                                        </p:tav>
                                      </p:tavLst>
                                    </p:anim>
                                    <p:anim calcmode="lin" valueType="num">
                                      <p:cBhvr>
                                        <p:cTn id="29" dur="900" decel="100000" fill="hold"/>
                                        <p:tgtEl>
                                          <p:spTgt spid="11"/>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9"/>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11" grpId="0"/>
    </p:bld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p:cNvCxnSpPr/>
          <p:nvPr/>
        </p:nvCxnSpPr>
        <p:spPr>
          <a:xfrm flipV="1">
            <a:off x="2019300" y="1035566"/>
            <a:ext cx="8102600" cy="12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23900" y="850900"/>
            <a:ext cx="1295400" cy="369332"/>
          </a:xfrm>
          <a:prstGeom prst="rect">
            <a:avLst/>
          </a:prstGeom>
          <a:noFill/>
        </p:spPr>
        <p:txBody>
          <a:bodyPr wrap="square" rtlCol="0">
            <a:spAutoFit/>
          </a:bodyPr>
          <a:lstStyle/>
          <a:p>
            <a:r>
              <a:rPr lang="en-US" dirty="0" smtClean="0"/>
              <a:t>Observable</a:t>
            </a:r>
            <a:endParaRPr lang="en-US" dirty="0"/>
          </a:p>
        </p:txBody>
      </p:sp>
      <p:sp>
        <p:nvSpPr>
          <p:cNvPr id="6" name="Oval 5"/>
          <p:cNvSpPr/>
          <p:nvPr/>
        </p:nvSpPr>
        <p:spPr>
          <a:xfrm>
            <a:off x="2387600" y="850900"/>
            <a:ext cx="368300"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2959100" y="863600"/>
            <a:ext cx="368300"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765800" y="850900"/>
            <a:ext cx="368300"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6816725" y="857250"/>
            <a:ext cx="368300"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7283450" y="863600"/>
            <a:ext cx="368300"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ctagon 10"/>
          <p:cNvSpPr/>
          <p:nvPr/>
        </p:nvSpPr>
        <p:spPr>
          <a:xfrm>
            <a:off x="8480424" y="863600"/>
            <a:ext cx="358776" cy="356632"/>
          </a:xfrm>
          <a:prstGeom prst="octag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23900" y="2241034"/>
            <a:ext cx="1042978" cy="369332"/>
          </a:xfrm>
          <a:prstGeom prst="rect">
            <a:avLst/>
          </a:prstGeom>
        </p:spPr>
        <p:txBody>
          <a:bodyPr wrap="none">
            <a:spAutoFit/>
          </a:bodyPr>
          <a:lstStyle/>
          <a:p>
            <a:r>
              <a:rPr lang="en-US" dirty="0" smtClean="0"/>
              <a:t>Observer</a:t>
            </a:r>
            <a:endParaRPr lang="en-US" dirty="0"/>
          </a:p>
        </p:txBody>
      </p:sp>
      <p:sp>
        <p:nvSpPr>
          <p:cNvPr id="14" name="Rectangle 13"/>
          <p:cNvSpPr/>
          <p:nvPr/>
        </p:nvSpPr>
        <p:spPr>
          <a:xfrm>
            <a:off x="2476500" y="2241034"/>
            <a:ext cx="15621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n</a:t>
            </a:r>
            <a:r>
              <a:rPr lang="en-US" sz="1600" dirty="0" smtClean="0">
                <a:solidFill>
                  <a:schemeClr val="tx1"/>
                </a:solidFill>
              </a:rPr>
              <a:t>ext()</a:t>
            </a:r>
            <a:endParaRPr lang="en-US" sz="1600" dirty="0">
              <a:solidFill>
                <a:schemeClr val="tx1"/>
              </a:solidFill>
            </a:endParaRPr>
          </a:p>
        </p:txBody>
      </p:sp>
      <p:sp>
        <p:nvSpPr>
          <p:cNvPr id="15" name="Rectangle 14"/>
          <p:cNvSpPr/>
          <p:nvPr/>
        </p:nvSpPr>
        <p:spPr>
          <a:xfrm>
            <a:off x="4292600" y="2241034"/>
            <a:ext cx="15621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rPr>
              <a:t>error()</a:t>
            </a:r>
            <a:endParaRPr lang="en-US" sz="1600" dirty="0">
              <a:solidFill>
                <a:schemeClr val="tx1"/>
              </a:solidFill>
            </a:endParaRPr>
          </a:p>
        </p:txBody>
      </p:sp>
      <p:sp>
        <p:nvSpPr>
          <p:cNvPr id="16" name="Rectangle 15"/>
          <p:cNvSpPr/>
          <p:nvPr/>
        </p:nvSpPr>
        <p:spPr>
          <a:xfrm>
            <a:off x="6219825" y="2241034"/>
            <a:ext cx="15621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rPr>
              <a:t>complete()</a:t>
            </a:r>
            <a:endParaRPr lang="en-US" sz="1600" dirty="0">
              <a:solidFill>
                <a:schemeClr val="tx1"/>
              </a:solidFill>
            </a:endParaRPr>
          </a:p>
        </p:txBody>
      </p:sp>
      <p:cxnSp>
        <p:nvCxnSpPr>
          <p:cNvPr id="22" name="Elbow Connector 21"/>
          <p:cNvCxnSpPr>
            <a:stCxn id="6" idx="4"/>
            <a:endCxn id="14" idx="0"/>
          </p:cNvCxnSpPr>
          <p:nvPr/>
        </p:nvCxnSpPr>
        <p:spPr>
          <a:xfrm rot="16200000" flipH="1">
            <a:off x="2404249" y="1387733"/>
            <a:ext cx="1020802" cy="6858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p:cNvCxnSpPr>
            <a:stCxn id="7" idx="4"/>
            <a:endCxn id="14" idx="0"/>
          </p:cNvCxnSpPr>
          <p:nvPr/>
        </p:nvCxnSpPr>
        <p:spPr>
          <a:xfrm rot="16200000" flipH="1">
            <a:off x="2696349" y="1679833"/>
            <a:ext cx="1008102" cy="1143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Elbow Connector 26"/>
          <p:cNvCxnSpPr>
            <a:stCxn id="8" idx="4"/>
            <a:endCxn id="14" idx="0"/>
          </p:cNvCxnSpPr>
          <p:nvPr/>
        </p:nvCxnSpPr>
        <p:spPr>
          <a:xfrm rot="5400000">
            <a:off x="4093349" y="384433"/>
            <a:ext cx="1020802" cy="26924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p:cNvCxnSpPr>
            <a:stCxn id="9" idx="4"/>
            <a:endCxn id="14" idx="0"/>
          </p:cNvCxnSpPr>
          <p:nvPr/>
        </p:nvCxnSpPr>
        <p:spPr>
          <a:xfrm rot="5400000">
            <a:off x="4621987" y="-137854"/>
            <a:ext cx="1014452" cy="37433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10" idx="4"/>
            <a:endCxn id="14" idx="0"/>
          </p:cNvCxnSpPr>
          <p:nvPr/>
        </p:nvCxnSpPr>
        <p:spPr>
          <a:xfrm rot="5400000">
            <a:off x="4858524" y="-368042"/>
            <a:ext cx="1008102" cy="421005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p:cNvCxnSpPr/>
          <p:nvPr/>
        </p:nvCxnSpPr>
        <p:spPr>
          <a:xfrm rot="5400000">
            <a:off x="7282475" y="882748"/>
            <a:ext cx="1020802" cy="1733871"/>
          </a:xfrm>
          <a:prstGeom prst="bentConnector3">
            <a:avLst>
              <a:gd name="adj1" fmla="val 71150"/>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4787900" y="659884"/>
            <a:ext cx="977900" cy="369332"/>
          </a:xfrm>
          <a:prstGeom prst="rect">
            <a:avLst/>
          </a:prstGeom>
          <a:noFill/>
        </p:spPr>
        <p:txBody>
          <a:bodyPr wrap="square" rtlCol="0">
            <a:spAutoFit/>
          </a:bodyPr>
          <a:lstStyle/>
          <a:p>
            <a:r>
              <a:rPr lang="en-US" dirty="0" smtClean="0"/>
              <a:t>Time</a:t>
            </a:r>
            <a:endParaRPr lang="en-US" dirty="0"/>
          </a:p>
        </p:txBody>
      </p:sp>
      <p:sp>
        <p:nvSpPr>
          <p:cNvPr id="2" name="Slide Number Placeholder 1"/>
          <p:cNvSpPr>
            <a:spLocks noGrp="1"/>
          </p:cNvSpPr>
          <p:nvPr>
            <p:ph type="sldNum" sz="quarter" idx="12"/>
          </p:nvPr>
        </p:nvSpPr>
        <p:spPr/>
        <p:txBody>
          <a:bodyPr/>
          <a:lstStyle/>
          <a:p>
            <a:fld id="{323DE9B6-CD69-2240-8AAD-0E79682D9385}" type="slidenum">
              <a:rPr lang="en-US" smtClean="0"/>
              <a:t>246</a:t>
            </a:fld>
            <a:endParaRPr lang="en-US" dirty="0"/>
          </a:p>
        </p:txBody>
      </p:sp>
    </p:spTree>
    <p:extLst>
      <p:ext uri="{BB962C8B-B14F-4D97-AF65-F5344CB8AC3E}">
        <p14:creationId xmlns:p14="http://schemas.microsoft.com/office/powerpoint/2010/main" val="1675858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1"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0" grpId="1" animBg="1"/>
      <p:bldP spid="11" grpId="0" animBg="1"/>
    </p:bld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Observable</a:t>
            </a:r>
            <a:endParaRPr lang="en-US" dirty="0"/>
          </a:p>
        </p:txBody>
      </p:sp>
      <p:sp>
        <p:nvSpPr>
          <p:cNvPr id="3" name="Content Placeholder 2"/>
          <p:cNvSpPr>
            <a:spLocks noGrp="1"/>
          </p:cNvSpPr>
          <p:nvPr>
            <p:ph idx="1"/>
          </p:nvPr>
        </p:nvSpPr>
        <p:spPr/>
        <p:txBody>
          <a:bodyPr/>
          <a:lstStyle/>
          <a:p>
            <a:r>
              <a:rPr lang="en-US" dirty="0"/>
              <a:t>A representation of any set of values over any amount of </a:t>
            </a:r>
            <a:r>
              <a:rPr lang="en-US" dirty="0" smtClean="0"/>
              <a:t>time</a:t>
            </a:r>
          </a:p>
          <a:p>
            <a:r>
              <a:rPr lang="en-US" dirty="0" smtClean="0"/>
              <a:t>The </a:t>
            </a:r>
            <a:r>
              <a:rPr lang="en-US" dirty="0"/>
              <a:t>most basic building block of </a:t>
            </a:r>
            <a:r>
              <a:rPr lang="en-US" dirty="0" err="1" smtClean="0"/>
              <a:t>RxJS</a:t>
            </a:r>
            <a:endParaRPr lang="en-US" dirty="0" smtClean="0"/>
          </a:p>
          <a:p>
            <a:r>
              <a:rPr lang="en-US" dirty="0" smtClean="0"/>
              <a:t>Represents a data source that streams values over time</a:t>
            </a:r>
          </a:p>
          <a:p>
            <a:r>
              <a:rPr lang="en-US" dirty="0"/>
              <a:t>Observables are lazy </a:t>
            </a:r>
            <a:r>
              <a:rPr lang="en-US" dirty="0" smtClean="0"/>
              <a:t>push </a:t>
            </a:r>
            <a:r>
              <a:rPr lang="en-US" dirty="0"/>
              <a:t>collections of multiple </a:t>
            </a:r>
            <a:r>
              <a:rPr lang="en-US" dirty="0" smtClean="0"/>
              <a:t>values</a:t>
            </a:r>
          </a:p>
          <a:p>
            <a:pPr marL="0" indent="0">
              <a:buNone/>
            </a:pPr>
            <a:endParaRPr lang="en-US" dirty="0"/>
          </a:p>
        </p:txBody>
      </p:sp>
      <p:graphicFrame>
        <p:nvGraphicFramePr>
          <p:cNvPr id="7" name="Table 6"/>
          <p:cNvGraphicFramePr>
            <a:graphicFrameLocks noGrp="1"/>
          </p:cNvGraphicFramePr>
          <p:nvPr>
            <p:extLst/>
          </p:nvPr>
        </p:nvGraphicFramePr>
        <p:xfrm>
          <a:off x="1104900" y="4127500"/>
          <a:ext cx="6756399" cy="1607472"/>
        </p:xfrm>
        <a:graphic>
          <a:graphicData uri="http://schemas.openxmlformats.org/drawingml/2006/table">
            <a:tbl>
              <a:tblPr>
                <a:tableStyleId>{5940675A-B579-460E-94D1-54222C63F5DA}</a:tableStyleId>
              </a:tblPr>
              <a:tblGrid>
                <a:gridCol w="2252133"/>
                <a:gridCol w="2252133"/>
                <a:gridCol w="2252133"/>
              </a:tblGrid>
              <a:tr h="630268">
                <a:tc>
                  <a:txBody>
                    <a:bodyPr/>
                    <a:lstStyle/>
                    <a:p>
                      <a:r>
                        <a:rPr lang="en-US" u="none" strike="noStrike" dirty="0">
                          <a:effectLst/>
                        </a:rPr>
                        <a:t/>
                      </a:r>
                      <a:br>
                        <a:rPr lang="en-US" u="none" strike="noStrike" dirty="0">
                          <a:effectLst/>
                        </a:rPr>
                      </a:br>
                      <a:endParaRPr lang="en-US" u="none" strike="noStrike" dirty="0">
                        <a:effectLst/>
                      </a:endParaRPr>
                    </a:p>
                  </a:txBody>
                  <a:tcPr marL="165100" marR="165100" marT="76200" marB="76200" anchor="ctr"/>
                </a:tc>
                <a:tc>
                  <a:txBody>
                    <a:bodyPr/>
                    <a:lstStyle/>
                    <a:p>
                      <a:r>
                        <a:rPr lang="en-US" u="none" strike="noStrike" dirty="0" smtClean="0">
                          <a:effectLst/>
                        </a:rPr>
                        <a:t>Single</a:t>
                      </a:r>
                      <a:endParaRPr lang="en-US" u="none" strike="noStrike" dirty="0">
                        <a:effectLst/>
                      </a:endParaRPr>
                    </a:p>
                  </a:txBody>
                  <a:tcPr marL="165100" marR="165100" marT="76200" marB="76200" anchor="ctr"/>
                </a:tc>
                <a:tc>
                  <a:txBody>
                    <a:bodyPr/>
                    <a:lstStyle/>
                    <a:p>
                      <a:endParaRPr lang="en-US" u="none" strike="noStrike" dirty="0" smtClean="0">
                        <a:effectLst/>
                      </a:endParaRPr>
                    </a:p>
                    <a:p>
                      <a:r>
                        <a:rPr lang="en-US" u="none" strike="noStrike" dirty="0" smtClean="0">
                          <a:effectLst/>
                        </a:rPr>
                        <a:t>Multiple</a:t>
                      </a:r>
                      <a:endParaRPr lang="en-US" dirty="0"/>
                    </a:p>
                  </a:txBody>
                  <a:tcPr/>
                </a:tc>
              </a:tr>
              <a:tr h="453216">
                <a:tc>
                  <a:txBody>
                    <a:bodyPr/>
                    <a:lstStyle/>
                    <a:p>
                      <a:r>
                        <a:rPr lang="en-US" u="none" strike="noStrike">
                          <a:effectLst/>
                        </a:rPr>
                        <a:t>Pull</a:t>
                      </a:r>
                    </a:p>
                  </a:txBody>
                  <a:tcPr marL="165100" marR="165100" marT="76200" marB="76200" anchor="ctr"/>
                </a:tc>
                <a:tc>
                  <a:txBody>
                    <a:bodyPr/>
                    <a:lstStyle/>
                    <a:p>
                      <a:r>
                        <a:rPr lang="en-US" u="sng" strike="noStrike" dirty="0">
                          <a:effectLst/>
                          <a:hlinkClick r:id="rId3"/>
                        </a:rPr>
                        <a:t>Function</a:t>
                      </a:r>
                      <a:endParaRPr lang="en-US" u="sng" strike="noStrike" dirty="0">
                        <a:effectLst/>
                      </a:endParaRPr>
                    </a:p>
                  </a:txBody>
                  <a:tcPr marL="165100" marR="165100" marT="76200" marB="76200" anchor="ctr"/>
                </a:tc>
                <a:tc>
                  <a:txBody>
                    <a:bodyPr/>
                    <a:lstStyle/>
                    <a:p>
                      <a:r>
                        <a:rPr lang="en-US" u="none" strike="noStrike">
                          <a:effectLst/>
                          <a:hlinkClick r:id="rId4"/>
                        </a:rPr>
                        <a:t>Iterator</a:t>
                      </a:r>
                      <a:endParaRPr lang="en-US" u="none" strike="noStrike">
                        <a:effectLst/>
                      </a:endParaRPr>
                    </a:p>
                  </a:txBody>
                  <a:tcPr marL="165100" marR="165100" marT="76200" marB="76200" anchor="ctr"/>
                </a:tc>
              </a:tr>
              <a:tr h="453216">
                <a:tc>
                  <a:txBody>
                    <a:bodyPr/>
                    <a:lstStyle/>
                    <a:p>
                      <a:r>
                        <a:rPr lang="en-US" u="none" strike="noStrike">
                          <a:effectLst/>
                        </a:rPr>
                        <a:t>Push</a:t>
                      </a:r>
                    </a:p>
                  </a:txBody>
                  <a:tcPr marL="165100" marR="165100" marT="76200" marB="76200" anchor="ctr"/>
                </a:tc>
                <a:tc>
                  <a:txBody>
                    <a:bodyPr/>
                    <a:lstStyle/>
                    <a:p>
                      <a:r>
                        <a:rPr lang="en-US" u="none" strike="noStrike" dirty="0">
                          <a:effectLst/>
                          <a:hlinkClick r:id="rId5"/>
                        </a:rPr>
                        <a:t>Promise</a:t>
                      </a:r>
                      <a:endParaRPr lang="en-US" u="none" strike="noStrike" dirty="0">
                        <a:effectLst/>
                      </a:endParaRPr>
                    </a:p>
                  </a:txBody>
                  <a:tcPr marL="165100" marR="165100" marT="76200" marB="76200" anchor="ctr"/>
                </a:tc>
                <a:tc>
                  <a:txBody>
                    <a:bodyPr/>
                    <a:lstStyle/>
                    <a:p>
                      <a:r>
                        <a:rPr lang="en-US" b="1" u="none" strike="noStrike" dirty="0">
                          <a:effectLst/>
                          <a:hlinkClick r:id="rId6"/>
                        </a:rPr>
                        <a:t>Observable</a:t>
                      </a:r>
                      <a:endParaRPr lang="en-US" b="1" u="none" strike="noStrike" dirty="0">
                        <a:effectLst/>
                      </a:endParaRPr>
                    </a:p>
                  </a:txBody>
                  <a:tcPr marL="165100" marR="165100" marT="76200" marB="76200" anchor="ctr"/>
                </a:tc>
              </a:tr>
            </a:tbl>
          </a:graphicData>
        </a:graphic>
      </p:graphicFrame>
      <p:sp>
        <p:nvSpPr>
          <p:cNvPr id="4" name="Slide Number Placeholder 3"/>
          <p:cNvSpPr>
            <a:spLocks noGrp="1"/>
          </p:cNvSpPr>
          <p:nvPr>
            <p:ph type="sldNum" sz="quarter" idx="12"/>
          </p:nvPr>
        </p:nvSpPr>
        <p:spPr/>
        <p:txBody>
          <a:bodyPr/>
          <a:lstStyle/>
          <a:p>
            <a:fld id="{E5454087-695C-AC43-AA7F-3C3895E55714}" type="slidenum">
              <a:rPr lang="en-US" smtClean="0"/>
              <a:t>247</a:t>
            </a:fld>
            <a:endParaRPr lang="en-US" dirty="0"/>
          </a:p>
        </p:txBody>
      </p:sp>
    </p:spTree>
    <p:extLst>
      <p:ext uri="{BB962C8B-B14F-4D97-AF65-F5344CB8AC3E}">
        <p14:creationId xmlns:p14="http://schemas.microsoft.com/office/powerpoint/2010/main" val="411490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Observable Creation Functions</a:t>
            </a:r>
            <a:endParaRPr lang="en-US" dirty="0"/>
          </a:p>
        </p:txBody>
      </p:sp>
      <p:sp>
        <p:nvSpPr>
          <p:cNvPr id="3" name="Content Placeholder 2"/>
          <p:cNvSpPr>
            <a:spLocks noGrp="1"/>
          </p:cNvSpPr>
          <p:nvPr>
            <p:ph idx="1"/>
          </p:nvPr>
        </p:nvSpPr>
        <p:spPr/>
        <p:txBody>
          <a:bodyPr>
            <a:normAutofit/>
          </a:bodyPr>
          <a:lstStyle/>
          <a:p>
            <a:r>
              <a:rPr lang="en-US" dirty="0" smtClean="0"/>
              <a:t>Usually used </a:t>
            </a:r>
            <a:r>
              <a:rPr lang="en-US" dirty="0"/>
              <a:t>to create Observables from </a:t>
            </a:r>
            <a:r>
              <a:rPr lang="en-US" dirty="0" smtClean="0"/>
              <a:t>scratch</a:t>
            </a:r>
          </a:p>
          <a:p>
            <a:r>
              <a:rPr lang="en-US" dirty="0" smtClean="0"/>
              <a:t>Pure </a:t>
            </a:r>
            <a:r>
              <a:rPr lang="en-US" dirty="0"/>
              <a:t>functions attached to the Observable </a:t>
            </a:r>
            <a:r>
              <a:rPr lang="en-US" dirty="0" smtClean="0"/>
              <a:t>class in </a:t>
            </a:r>
            <a:r>
              <a:rPr lang="en-US" dirty="0" err="1" smtClean="0"/>
              <a:t>RxJS</a:t>
            </a:r>
            <a:r>
              <a:rPr lang="en-US" dirty="0" smtClean="0"/>
              <a:t> &lt;=5.4</a:t>
            </a:r>
          </a:p>
          <a:p>
            <a:r>
              <a:rPr lang="en-US" dirty="0" smtClean="0"/>
              <a:t>Stand-alone functions in </a:t>
            </a:r>
            <a:r>
              <a:rPr lang="en-US" dirty="0" err="1" smtClean="0"/>
              <a:t>RxJS</a:t>
            </a:r>
            <a:r>
              <a:rPr lang="en-US" dirty="0" smtClean="0"/>
              <a:t> &gt;=5.5 to </a:t>
            </a:r>
            <a:r>
              <a:rPr lang="en-US" dirty="0" err="1" smtClean="0"/>
              <a:t>RxJS</a:t>
            </a:r>
            <a:r>
              <a:rPr lang="en-US" dirty="0" smtClean="0"/>
              <a:t>&lt;6</a:t>
            </a:r>
          </a:p>
          <a:p>
            <a:pPr lvl="1"/>
            <a:r>
              <a:rPr lang="en-US" dirty="0" smtClean="0"/>
              <a:t> </a:t>
            </a:r>
            <a:r>
              <a:rPr lang="en-US" dirty="0"/>
              <a:t>import { of } from '</a:t>
            </a:r>
            <a:r>
              <a:rPr lang="en-US" dirty="0" err="1"/>
              <a:t>rxjs</a:t>
            </a:r>
            <a:r>
              <a:rPr lang="en-US" dirty="0"/>
              <a:t>/observable/of</a:t>
            </a:r>
            <a:r>
              <a:rPr lang="en-US" dirty="0" smtClean="0"/>
              <a:t>';</a:t>
            </a:r>
          </a:p>
          <a:p>
            <a:r>
              <a:rPr lang="en-US" dirty="0" err="1" smtClean="0"/>
              <a:t>RxJS</a:t>
            </a:r>
            <a:r>
              <a:rPr lang="en-US" dirty="0" smtClean="0"/>
              <a:t> &gt;=6</a:t>
            </a:r>
          </a:p>
          <a:p>
            <a:pPr lvl="1"/>
            <a:r>
              <a:rPr lang="en-US" dirty="0" smtClean="0"/>
              <a:t>import </a:t>
            </a:r>
            <a:r>
              <a:rPr lang="en-US" dirty="0"/>
              <a:t>{ of } from </a:t>
            </a:r>
            <a:r>
              <a:rPr lang="en-US" dirty="0" smtClean="0"/>
              <a:t>'</a:t>
            </a:r>
            <a:r>
              <a:rPr lang="en-US" dirty="0" err="1" smtClean="0"/>
              <a:t>rxjs</a:t>
            </a:r>
            <a:r>
              <a:rPr lang="en-US" dirty="0" smtClean="0"/>
              <a:t>';</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248</a:t>
            </a:fld>
            <a:endParaRPr lang="en-US" dirty="0"/>
          </a:p>
        </p:txBody>
      </p:sp>
    </p:spTree>
    <p:extLst>
      <p:ext uri="{BB962C8B-B14F-4D97-AF65-F5344CB8AC3E}">
        <p14:creationId xmlns:p14="http://schemas.microsoft.com/office/powerpoint/2010/main" val="1686709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p:cNvCxnSpPr/>
          <p:nvPr/>
        </p:nvCxnSpPr>
        <p:spPr>
          <a:xfrm flipV="1">
            <a:off x="2019300" y="1035566"/>
            <a:ext cx="8102600" cy="12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23900" y="850900"/>
            <a:ext cx="1295400" cy="369332"/>
          </a:xfrm>
          <a:prstGeom prst="rect">
            <a:avLst/>
          </a:prstGeom>
          <a:noFill/>
        </p:spPr>
        <p:txBody>
          <a:bodyPr wrap="square" rtlCol="0">
            <a:spAutoFit/>
          </a:bodyPr>
          <a:lstStyle/>
          <a:p>
            <a:r>
              <a:rPr lang="en-US" dirty="0" smtClean="0"/>
              <a:t>Observable</a:t>
            </a:r>
            <a:endParaRPr lang="en-US" dirty="0"/>
          </a:p>
        </p:txBody>
      </p:sp>
      <p:sp>
        <p:nvSpPr>
          <p:cNvPr id="6" name="Oval 5"/>
          <p:cNvSpPr/>
          <p:nvPr/>
        </p:nvSpPr>
        <p:spPr>
          <a:xfrm>
            <a:off x="2387600" y="850900"/>
            <a:ext cx="368300"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2959100" y="863600"/>
            <a:ext cx="368300" cy="3693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765800" y="850900"/>
            <a:ext cx="368300" cy="369332"/>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X</a:t>
            </a:r>
            <a:endParaRPr lang="en-US" dirty="0"/>
          </a:p>
        </p:txBody>
      </p:sp>
      <p:sp>
        <p:nvSpPr>
          <p:cNvPr id="13" name="Rectangle 12"/>
          <p:cNvSpPr/>
          <p:nvPr/>
        </p:nvSpPr>
        <p:spPr>
          <a:xfrm>
            <a:off x="723900" y="2241034"/>
            <a:ext cx="1042978" cy="369332"/>
          </a:xfrm>
          <a:prstGeom prst="rect">
            <a:avLst/>
          </a:prstGeom>
        </p:spPr>
        <p:txBody>
          <a:bodyPr wrap="none">
            <a:spAutoFit/>
          </a:bodyPr>
          <a:lstStyle/>
          <a:p>
            <a:r>
              <a:rPr lang="en-US" dirty="0" smtClean="0"/>
              <a:t>Observer</a:t>
            </a:r>
            <a:endParaRPr lang="en-US" dirty="0"/>
          </a:p>
        </p:txBody>
      </p:sp>
      <p:sp>
        <p:nvSpPr>
          <p:cNvPr id="14" name="Rectangle 13"/>
          <p:cNvSpPr/>
          <p:nvPr/>
        </p:nvSpPr>
        <p:spPr>
          <a:xfrm>
            <a:off x="2476500" y="2241034"/>
            <a:ext cx="15621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n</a:t>
            </a:r>
            <a:r>
              <a:rPr lang="en-US" sz="1600" dirty="0" smtClean="0">
                <a:solidFill>
                  <a:schemeClr val="tx1"/>
                </a:solidFill>
              </a:rPr>
              <a:t>ext()</a:t>
            </a:r>
            <a:endParaRPr lang="en-US" sz="1600" dirty="0">
              <a:solidFill>
                <a:schemeClr val="tx1"/>
              </a:solidFill>
            </a:endParaRPr>
          </a:p>
        </p:txBody>
      </p:sp>
      <p:sp>
        <p:nvSpPr>
          <p:cNvPr id="15" name="Rectangle 14"/>
          <p:cNvSpPr/>
          <p:nvPr/>
        </p:nvSpPr>
        <p:spPr>
          <a:xfrm>
            <a:off x="4292600" y="2241034"/>
            <a:ext cx="15621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rPr>
              <a:t>error()</a:t>
            </a:r>
            <a:endParaRPr lang="en-US" sz="1600" dirty="0">
              <a:solidFill>
                <a:schemeClr val="tx1"/>
              </a:solidFill>
            </a:endParaRPr>
          </a:p>
        </p:txBody>
      </p:sp>
      <p:sp>
        <p:nvSpPr>
          <p:cNvPr id="16" name="Rectangle 15"/>
          <p:cNvSpPr/>
          <p:nvPr/>
        </p:nvSpPr>
        <p:spPr>
          <a:xfrm>
            <a:off x="6219825" y="2241034"/>
            <a:ext cx="1562100" cy="43180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rPr>
              <a:t>complete()</a:t>
            </a:r>
            <a:endParaRPr lang="en-US" sz="1600" dirty="0">
              <a:solidFill>
                <a:schemeClr val="tx1"/>
              </a:solidFill>
            </a:endParaRPr>
          </a:p>
        </p:txBody>
      </p:sp>
      <p:cxnSp>
        <p:nvCxnSpPr>
          <p:cNvPr id="22" name="Elbow Connector 21"/>
          <p:cNvCxnSpPr>
            <a:stCxn id="6" idx="4"/>
            <a:endCxn id="14" idx="0"/>
          </p:cNvCxnSpPr>
          <p:nvPr/>
        </p:nvCxnSpPr>
        <p:spPr>
          <a:xfrm rot="16200000" flipH="1">
            <a:off x="2404249" y="1387733"/>
            <a:ext cx="1020802" cy="6858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Elbow Connector 23"/>
          <p:cNvCxnSpPr>
            <a:stCxn id="7" idx="4"/>
            <a:endCxn id="14" idx="0"/>
          </p:cNvCxnSpPr>
          <p:nvPr/>
        </p:nvCxnSpPr>
        <p:spPr>
          <a:xfrm rot="16200000" flipH="1">
            <a:off x="2696349" y="1679833"/>
            <a:ext cx="1008102" cy="1143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Elbow Connector 26"/>
          <p:cNvCxnSpPr>
            <a:stCxn id="8" idx="4"/>
            <a:endCxn id="15" idx="0"/>
          </p:cNvCxnSpPr>
          <p:nvPr/>
        </p:nvCxnSpPr>
        <p:spPr>
          <a:xfrm rot="5400000">
            <a:off x="5001399" y="1292483"/>
            <a:ext cx="1020802" cy="8763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4787900" y="659884"/>
            <a:ext cx="977900" cy="369332"/>
          </a:xfrm>
          <a:prstGeom prst="rect">
            <a:avLst/>
          </a:prstGeom>
          <a:noFill/>
        </p:spPr>
        <p:txBody>
          <a:bodyPr wrap="square" rtlCol="0">
            <a:spAutoFit/>
          </a:bodyPr>
          <a:lstStyle/>
          <a:p>
            <a:r>
              <a:rPr lang="en-US" dirty="0" smtClean="0"/>
              <a:t>Time</a:t>
            </a:r>
            <a:endParaRPr lang="en-US" dirty="0"/>
          </a:p>
        </p:txBody>
      </p:sp>
      <p:sp>
        <p:nvSpPr>
          <p:cNvPr id="2" name="Slide Number Placeholder 1"/>
          <p:cNvSpPr>
            <a:spLocks noGrp="1"/>
          </p:cNvSpPr>
          <p:nvPr>
            <p:ph type="sldNum" sz="quarter" idx="12"/>
          </p:nvPr>
        </p:nvSpPr>
        <p:spPr/>
        <p:txBody>
          <a:bodyPr/>
          <a:lstStyle/>
          <a:p>
            <a:fld id="{323DE9B6-CD69-2240-8AAD-0E79682D9385}" type="slidenum">
              <a:rPr lang="en-US" smtClean="0"/>
              <a:t>249</a:t>
            </a:fld>
            <a:endParaRPr lang="en-US" dirty="0"/>
          </a:p>
        </p:txBody>
      </p:sp>
    </p:spTree>
    <p:extLst>
      <p:ext uri="{BB962C8B-B14F-4D97-AF65-F5344CB8AC3E}">
        <p14:creationId xmlns:p14="http://schemas.microsoft.com/office/powerpoint/2010/main" val="121453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TypeScript Works</a:t>
            </a:r>
            <a:endParaRPr lang="en-US" dirty="0"/>
          </a:p>
        </p:txBody>
      </p:sp>
      <p:pic>
        <p:nvPicPr>
          <p:cNvPr id="4" name="Content Placeholder 3"/>
          <p:cNvPicPr>
            <a:picLocks noGrp="1" noChangeAspect="1"/>
          </p:cNvPicPr>
          <p:nvPr>
            <p:ph idx="1"/>
          </p:nvPr>
        </p:nvPicPr>
        <p:blipFill>
          <a:blip r:embed="rId3"/>
          <a:stretch>
            <a:fillRect/>
          </a:stretch>
        </p:blipFill>
        <p:spPr>
          <a:xfrm>
            <a:off x="2090061" y="1484217"/>
            <a:ext cx="7468527" cy="4692751"/>
          </a:xfrm>
          <a:prstGeom prst="rect">
            <a:avLst/>
          </a:prstGeom>
          <a:effectLst>
            <a:outerShdw blurRad="50800" dist="76200" dir="5400000" algn="t" rotWithShape="0">
              <a:prstClr val="black">
                <a:alpha val="40000"/>
              </a:prstClr>
            </a:outerShdw>
          </a:effectLst>
        </p:spPr>
      </p:pic>
      <p:sp>
        <p:nvSpPr>
          <p:cNvPr id="3" name="Slide Number Placeholder 2"/>
          <p:cNvSpPr>
            <a:spLocks noGrp="1"/>
          </p:cNvSpPr>
          <p:nvPr>
            <p:ph type="sldNum" sz="quarter" idx="12"/>
          </p:nvPr>
        </p:nvSpPr>
        <p:spPr/>
        <p:txBody>
          <a:bodyPr/>
          <a:lstStyle/>
          <a:p>
            <a:fld id="{E5454087-695C-AC43-AA7F-3C3895E55714}" type="slidenum">
              <a:rPr lang="en-US" smtClean="0"/>
              <a:t>25</a:t>
            </a:fld>
            <a:endParaRPr lang="en-US" dirty="0"/>
          </a:p>
        </p:txBody>
      </p:sp>
    </p:spTree>
    <p:extLst>
      <p:ext uri="{BB962C8B-B14F-4D97-AF65-F5344CB8AC3E}">
        <p14:creationId xmlns:p14="http://schemas.microsoft.com/office/powerpoint/2010/main" val="1531935581"/>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Observables</a:t>
            </a:r>
            <a:endParaRPr lang="en-US" dirty="0"/>
          </a:p>
        </p:txBody>
      </p:sp>
      <p:sp>
        <p:nvSpPr>
          <p:cNvPr id="3" name="Content Placeholder 2"/>
          <p:cNvSpPr>
            <a:spLocks noGrp="1"/>
          </p:cNvSpPr>
          <p:nvPr>
            <p:ph idx="1"/>
          </p:nvPr>
        </p:nvSpPr>
        <p:spPr>
          <a:ln>
            <a:solidFill>
              <a:schemeClr val="bg1">
                <a:lumMod val="85000"/>
              </a:schemeClr>
            </a:solidFill>
          </a:ln>
        </p:spPr>
        <p:txBody>
          <a:bodyPr/>
          <a:lstStyle/>
          <a:p>
            <a:pPr marL="0" indent="0">
              <a:buNone/>
            </a:pPr>
            <a:r>
              <a:rPr lang="en-US" sz="1600" b="1" dirty="0" smtClean="0">
                <a:solidFill>
                  <a:srgbClr val="AA3731"/>
                </a:solidFill>
                <a:latin typeface="Roboto Mono" charset="0"/>
                <a:ea typeface="Roboto Mono" charset="0"/>
                <a:cs typeface="Roboto Mono" charset="0"/>
              </a:rPr>
              <a:t>of</a:t>
            </a:r>
            <a:r>
              <a:rPr lang="en-US" sz="1600" dirty="0" smtClean="0">
                <a:solidFill>
                  <a:srgbClr val="333333"/>
                </a:solidFill>
                <a:latin typeface="Roboto Mono" charset="0"/>
                <a:ea typeface="Roboto Mono" charset="0"/>
                <a:cs typeface="Roboto Mono" charset="0"/>
              </a:rPr>
              <a:t>(</a:t>
            </a:r>
            <a:r>
              <a:rPr lang="en-US" sz="1600" dirty="0" smtClean="0">
                <a:solidFill>
                  <a:srgbClr val="AB6526"/>
                </a:solidFill>
                <a:latin typeface="Roboto Mono" charset="0"/>
                <a:ea typeface="Roboto Mono" charset="0"/>
                <a:cs typeface="Roboto Mono" charset="0"/>
              </a:rPr>
              <a:t>1</a:t>
            </a:r>
            <a:r>
              <a:rPr lang="en-US" sz="1600" dirty="0" smtClean="0">
                <a:solidFill>
                  <a:srgbClr val="777777"/>
                </a:solidFill>
                <a:latin typeface="Roboto Mono" charset="0"/>
                <a:ea typeface="Roboto Mono" charset="0"/>
                <a:cs typeface="Roboto Mono" charset="0"/>
              </a:rPr>
              <a:t>,</a:t>
            </a:r>
            <a:r>
              <a:rPr lang="en-US" sz="1600" dirty="0" smtClean="0">
                <a:solidFill>
                  <a:srgbClr val="AB6526"/>
                </a:solidFill>
                <a:latin typeface="Roboto Mono" charset="0"/>
                <a:ea typeface="Roboto Mono" charset="0"/>
                <a:cs typeface="Roboto Mono" charset="0"/>
              </a:rPr>
              <a:t>2</a:t>
            </a:r>
            <a:r>
              <a:rPr lang="en-US" sz="1600" dirty="0" smtClean="0">
                <a:solidFill>
                  <a:srgbClr val="777777"/>
                </a:solidFill>
                <a:latin typeface="Roboto Mono" charset="0"/>
                <a:ea typeface="Roboto Mono" charset="0"/>
                <a:cs typeface="Roboto Mono" charset="0"/>
              </a:rPr>
              <a:t>,</a:t>
            </a:r>
            <a:r>
              <a:rPr lang="en-US" sz="1600" dirty="0" smtClean="0">
                <a:solidFill>
                  <a:srgbClr val="AB6526"/>
                </a:solidFill>
                <a:latin typeface="Roboto Mono" charset="0"/>
                <a:ea typeface="Roboto Mono" charset="0"/>
                <a:cs typeface="Roboto Mono" charset="0"/>
              </a:rPr>
              <a:t>3</a:t>
            </a:r>
            <a:r>
              <a:rPr lang="en-US" sz="1600" dirty="0">
                <a:solidFill>
                  <a:srgbClr val="333333"/>
                </a:solidFill>
                <a:latin typeface="Roboto Mono" charset="0"/>
                <a:ea typeface="Roboto Mono" charset="0"/>
                <a:cs typeface="Roboto Mono" charset="0"/>
              </a:rPr>
              <a:t>)</a:t>
            </a:r>
          </a:p>
          <a:p>
            <a:pPr marL="0" indent="0">
              <a:buNone/>
            </a:pPr>
            <a:r>
              <a:rPr lang="en-US" sz="1600" dirty="0">
                <a:solidFill>
                  <a:srgbClr val="777777"/>
                </a:solidFill>
                <a:latin typeface="Roboto Mono" charset="0"/>
                <a:ea typeface="Roboto Mono" charset="0"/>
                <a:cs typeface="Roboto Mono" charset="0"/>
              </a:rPr>
              <a:t>.</a:t>
            </a:r>
            <a:r>
              <a:rPr lang="en-US" sz="1600" b="1" dirty="0">
                <a:solidFill>
                  <a:srgbClr val="AA3731"/>
                </a:solidFill>
                <a:latin typeface="Roboto Mono" charset="0"/>
                <a:ea typeface="Roboto Mono" charset="0"/>
                <a:cs typeface="Roboto Mono" charset="0"/>
              </a:rPr>
              <a:t>subscribe</a:t>
            </a:r>
            <a:r>
              <a:rPr lang="en-US" sz="1600" dirty="0">
                <a:solidFill>
                  <a:srgbClr val="333333"/>
                </a:solidFill>
                <a:latin typeface="Roboto Mono" charset="0"/>
                <a:ea typeface="Roboto Mono" charset="0"/>
                <a:cs typeface="Roboto Mono" charset="0"/>
              </a:rPr>
              <a:t>(</a:t>
            </a:r>
            <a:r>
              <a:rPr lang="en-US" sz="1600" dirty="0">
                <a:solidFill>
                  <a:srgbClr val="7A3E9D"/>
                </a:solidFill>
                <a:latin typeface="Roboto Mono" charset="0"/>
                <a:ea typeface="Roboto Mono" charset="0"/>
                <a:cs typeface="Roboto Mono" charset="0"/>
              </a:rPr>
              <a:t>x=&gt;</a:t>
            </a:r>
            <a:r>
              <a:rPr lang="en-US" sz="1600" dirty="0">
                <a:solidFill>
                  <a:srgbClr val="333333"/>
                </a:solidFill>
                <a:latin typeface="Roboto Mono" charset="0"/>
                <a:ea typeface="Roboto Mono" charset="0"/>
                <a:cs typeface="Roboto Mono" charset="0"/>
              </a:rPr>
              <a:t> </a:t>
            </a:r>
            <a:r>
              <a:rPr lang="en-US" sz="1600" b="1" dirty="0" err="1">
                <a:solidFill>
                  <a:srgbClr val="7A3E9D"/>
                </a:solidFill>
                <a:latin typeface="Roboto Mono" charset="0"/>
                <a:ea typeface="Roboto Mono" charset="0"/>
                <a:cs typeface="Roboto Mono" charset="0"/>
              </a:rPr>
              <a:t>console</a:t>
            </a:r>
            <a:r>
              <a:rPr lang="en-US" sz="1600" dirty="0" err="1">
                <a:solidFill>
                  <a:srgbClr val="777777"/>
                </a:solidFill>
                <a:latin typeface="Roboto Mono" charset="0"/>
                <a:ea typeface="Roboto Mono" charset="0"/>
                <a:cs typeface="Roboto Mono" charset="0"/>
              </a:rPr>
              <a:t>.</a:t>
            </a:r>
            <a:r>
              <a:rPr lang="en-US" sz="1600" b="1" dirty="0" err="1">
                <a:solidFill>
                  <a:srgbClr val="AA3731"/>
                </a:solidFill>
                <a:latin typeface="Roboto Mono" charset="0"/>
                <a:ea typeface="Roboto Mono" charset="0"/>
                <a:cs typeface="Roboto Mono" charset="0"/>
              </a:rPr>
              <a:t>log</a:t>
            </a:r>
            <a:r>
              <a:rPr lang="en-US" sz="1600" dirty="0">
                <a:solidFill>
                  <a:srgbClr val="333333"/>
                </a:solidFill>
                <a:latin typeface="Roboto Mono" charset="0"/>
                <a:ea typeface="Roboto Mono" charset="0"/>
                <a:cs typeface="Roboto Mono" charset="0"/>
              </a:rPr>
              <a:t>(</a:t>
            </a:r>
            <a:r>
              <a:rPr lang="en-US" sz="1600" dirty="0">
                <a:solidFill>
                  <a:srgbClr val="7A3E9D"/>
                </a:solidFill>
                <a:latin typeface="Roboto Mono" charset="0"/>
                <a:ea typeface="Roboto Mono" charset="0"/>
                <a:cs typeface="Roboto Mono" charset="0"/>
              </a:rPr>
              <a:t>x</a:t>
            </a:r>
            <a:r>
              <a:rPr lang="en-US" sz="1600" dirty="0" smtClean="0">
                <a:solidFill>
                  <a:srgbClr val="333333"/>
                </a:solidFill>
                <a:latin typeface="Roboto Mono" charset="0"/>
                <a:ea typeface="Roboto Mono" charset="0"/>
                <a:cs typeface="Roboto Mono" charset="0"/>
              </a:rPr>
              <a:t>))</a:t>
            </a:r>
            <a:r>
              <a:rPr lang="en-US" sz="1600" dirty="0" smtClean="0">
                <a:solidFill>
                  <a:srgbClr val="777777"/>
                </a:solidFill>
                <a:latin typeface="Roboto Mono" charset="0"/>
                <a:ea typeface="Roboto Mono" charset="0"/>
                <a:cs typeface="Roboto Mono" charset="0"/>
              </a:rPr>
              <a:t>; // 1, 2, 3</a:t>
            </a:r>
          </a:p>
          <a:p>
            <a:pPr marL="0" indent="0">
              <a:buNone/>
            </a:pPr>
            <a:endParaRPr lang="en-US" sz="1600" dirty="0" smtClean="0">
              <a:solidFill>
                <a:srgbClr val="777777"/>
              </a:solidFill>
              <a:latin typeface="Roboto Mono" charset="0"/>
              <a:ea typeface="Roboto Mono" charset="0"/>
              <a:cs typeface="Roboto Mono" charset="0"/>
            </a:endParaRPr>
          </a:p>
          <a:p>
            <a:pPr marL="0" indent="0">
              <a:buNone/>
            </a:pPr>
            <a:r>
              <a:rPr lang="en-US" sz="1600" b="1" dirty="0" smtClean="0">
                <a:solidFill>
                  <a:srgbClr val="AA3731"/>
                </a:solidFill>
                <a:latin typeface="Roboto Mono" charset="0"/>
                <a:ea typeface="Roboto Mono" charset="0"/>
                <a:cs typeface="Roboto Mono" charset="0"/>
              </a:rPr>
              <a:t>from</a:t>
            </a:r>
            <a:r>
              <a:rPr lang="en-US" sz="1600" dirty="0">
                <a:solidFill>
                  <a:srgbClr val="333333"/>
                </a:solidFill>
                <a:latin typeface="Roboto Mono" charset="0"/>
                <a:ea typeface="Roboto Mono" charset="0"/>
                <a:cs typeface="Roboto Mono" charset="0"/>
              </a:rPr>
              <a:t>([</a:t>
            </a:r>
            <a:r>
              <a:rPr lang="en-US" sz="1600" dirty="0">
                <a:solidFill>
                  <a:srgbClr val="AB6526"/>
                </a:solidFill>
                <a:latin typeface="Roboto Mono" charset="0"/>
                <a:ea typeface="Roboto Mono" charset="0"/>
                <a:cs typeface="Roboto Mono" charset="0"/>
              </a:rPr>
              <a:t>1</a:t>
            </a:r>
            <a:r>
              <a:rPr lang="en-US" sz="1600" dirty="0">
                <a:solidFill>
                  <a:srgbClr val="777777"/>
                </a:solidFill>
                <a:latin typeface="Roboto Mono" charset="0"/>
                <a:ea typeface="Roboto Mono" charset="0"/>
                <a:cs typeface="Roboto Mono" charset="0"/>
              </a:rPr>
              <a:t>,</a:t>
            </a:r>
            <a:r>
              <a:rPr lang="en-US" sz="1600" dirty="0">
                <a:solidFill>
                  <a:srgbClr val="AB6526"/>
                </a:solidFill>
                <a:latin typeface="Roboto Mono" charset="0"/>
                <a:ea typeface="Roboto Mono" charset="0"/>
                <a:cs typeface="Roboto Mono" charset="0"/>
              </a:rPr>
              <a:t>2</a:t>
            </a:r>
            <a:r>
              <a:rPr lang="en-US" sz="1600" dirty="0">
                <a:solidFill>
                  <a:srgbClr val="777777"/>
                </a:solidFill>
                <a:latin typeface="Roboto Mono" charset="0"/>
                <a:ea typeface="Roboto Mono" charset="0"/>
                <a:cs typeface="Roboto Mono" charset="0"/>
              </a:rPr>
              <a:t>,</a:t>
            </a:r>
            <a:r>
              <a:rPr lang="en-US" sz="1600" dirty="0">
                <a:solidFill>
                  <a:srgbClr val="AB6526"/>
                </a:solidFill>
                <a:latin typeface="Roboto Mono" charset="0"/>
                <a:ea typeface="Roboto Mono" charset="0"/>
                <a:cs typeface="Roboto Mono" charset="0"/>
              </a:rPr>
              <a:t>3</a:t>
            </a:r>
            <a:r>
              <a:rPr lang="en-US" sz="1600" dirty="0">
                <a:solidFill>
                  <a:srgbClr val="333333"/>
                </a:solidFill>
                <a:latin typeface="Roboto Mono" charset="0"/>
                <a:ea typeface="Roboto Mono" charset="0"/>
                <a:cs typeface="Roboto Mono" charset="0"/>
              </a:rPr>
              <a:t>])</a:t>
            </a:r>
          </a:p>
          <a:p>
            <a:pPr marL="0" indent="0">
              <a:buNone/>
            </a:pPr>
            <a:r>
              <a:rPr lang="en-US" sz="1600" dirty="0">
                <a:solidFill>
                  <a:srgbClr val="777777"/>
                </a:solidFill>
                <a:latin typeface="Roboto Mono" charset="0"/>
                <a:ea typeface="Roboto Mono" charset="0"/>
                <a:cs typeface="Roboto Mono" charset="0"/>
              </a:rPr>
              <a:t>.</a:t>
            </a:r>
            <a:r>
              <a:rPr lang="en-US" sz="1600" b="1" dirty="0">
                <a:solidFill>
                  <a:srgbClr val="AA3731"/>
                </a:solidFill>
                <a:latin typeface="Roboto Mono" charset="0"/>
                <a:ea typeface="Roboto Mono" charset="0"/>
                <a:cs typeface="Roboto Mono" charset="0"/>
              </a:rPr>
              <a:t>subscribe</a:t>
            </a:r>
            <a:r>
              <a:rPr lang="en-US" sz="1600" dirty="0">
                <a:solidFill>
                  <a:srgbClr val="333333"/>
                </a:solidFill>
                <a:latin typeface="Roboto Mono" charset="0"/>
                <a:ea typeface="Roboto Mono" charset="0"/>
                <a:cs typeface="Roboto Mono" charset="0"/>
              </a:rPr>
              <a:t>(</a:t>
            </a:r>
            <a:r>
              <a:rPr lang="en-US" sz="1600" dirty="0">
                <a:solidFill>
                  <a:srgbClr val="7A3E9D"/>
                </a:solidFill>
                <a:latin typeface="Roboto Mono" charset="0"/>
                <a:ea typeface="Roboto Mono" charset="0"/>
                <a:cs typeface="Roboto Mono" charset="0"/>
              </a:rPr>
              <a:t>x=&gt;</a:t>
            </a:r>
            <a:r>
              <a:rPr lang="en-US" sz="1600" dirty="0">
                <a:solidFill>
                  <a:srgbClr val="333333"/>
                </a:solidFill>
                <a:latin typeface="Roboto Mono" charset="0"/>
                <a:ea typeface="Roboto Mono" charset="0"/>
                <a:cs typeface="Roboto Mono" charset="0"/>
              </a:rPr>
              <a:t> </a:t>
            </a:r>
            <a:r>
              <a:rPr lang="en-US" sz="1600" b="1" dirty="0" err="1">
                <a:solidFill>
                  <a:srgbClr val="7A3E9D"/>
                </a:solidFill>
                <a:latin typeface="Roboto Mono" charset="0"/>
                <a:ea typeface="Roboto Mono" charset="0"/>
                <a:cs typeface="Roboto Mono" charset="0"/>
              </a:rPr>
              <a:t>console</a:t>
            </a:r>
            <a:r>
              <a:rPr lang="en-US" sz="1600" dirty="0" err="1">
                <a:solidFill>
                  <a:srgbClr val="777777"/>
                </a:solidFill>
                <a:latin typeface="Roboto Mono" charset="0"/>
                <a:ea typeface="Roboto Mono" charset="0"/>
                <a:cs typeface="Roboto Mono" charset="0"/>
              </a:rPr>
              <a:t>.</a:t>
            </a:r>
            <a:r>
              <a:rPr lang="en-US" sz="1600" b="1" dirty="0" err="1">
                <a:solidFill>
                  <a:srgbClr val="AA3731"/>
                </a:solidFill>
                <a:latin typeface="Roboto Mono" charset="0"/>
                <a:ea typeface="Roboto Mono" charset="0"/>
                <a:cs typeface="Roboto Mono" charset="0"/>
              </a:rPr>
              <a:t>log</a:t>
            </a:r>
            <a:r>
              <a:rPr lang="en-US" sz="1600" dirty="0">
                <a:solidFill>
                  <a:srgbClr val="333333"/>
                </a:solidFill>
                <a:latin typeface="Roboto Mono" charset="0"/>
                <a:ea typeface="Roboto Mono" charset="0"/>
                <a:cs typeface="Roboto Mono" charset="0"/>
              </a:rPr>
              <a:t>(</a:t>
            </a:r>
            <a:r>
              <a:rPr lang="en-US" sz="1600" dirty="0">
                <a:solidFill>
                  <a:srgbClr val="7A3E9D"/>
                </a:solidFill>
                <a:latin typeface="Roboto Mono" charset="0"/>
                <a:ea typeface="Roboto Mono" charset="0"/>
                <a:cs typeface="Roboto Mono" charset="0"/>
              </a:rPr>
              <a:t>x</a:t>
            </a:r>
            <a:r>
              <a:rPr lang="en-US" sz="1600" dirty="0" smtClean="0">
                <a:solidFill>
                  <a:srgbClr val="333333"/>
                </a:solidFill>
                <a:latin typeface="Roboto Mono" charset="0"/>
                <a:ea typeface="Roboto Mono" charset="0"/>
                <a:cs typeface="Roboto Mono" charset="0"/>
              </a:rPr>
              <a:t>))</a:t>
            </a:r>
            <a:r>
              <a:rPr lang="en-US" sz="1600" dirty="0" smtClean="0">
                <a:solidFill>
                  <a:srgbClr val="777777"/>
                </a:solidFill>
                <a:latin typeface="Roboto Mono" charset="0"/>
                <a:ea typeface="Roboto Mono" charset="0"/>
                <a:cs typeface="Roboto Mono" charset="0"/>
              </a:rPr>
              <a:t>; // 1, 2, 3</a:t>
            </a:r>
          </a:p>
          <a:p>
            <a:pPr marL="0" indent="0">
              <a:buNone/>
            </a:pPr>
            <a:endParaRPr lang="en-US" sz="1600" dirty="0">
              <a:solidFill>
                <a:srgbClr val="777777"/>
              </a:solidFill>
              <a:latin typeface="Roboto Mono" charset="0"/>
              <a:ea typeface="Roboto Mono" charset="0"/>
              <a:cs typeface="Roboto Mono" charset="0"/>
            </a:endParaRPr>
          </a:p>
          <a:p>
            <a:pPr marL="0" indent="0">
              <a:buNone/>
            </a:pPr>
            <a:r>
              <a:rPr lang="en-US" sz="1600" b="1" dirty="0" smtClean="0">
                <a:solidFill>
                  <a:srgbClr val="AA3731"/>
                </a:solidFill>
                <a:latin typeface="Roboto Mono" charset="0"/>
                <a:ea typeface="Roboto Mono" charset="0"/>
                <a:cs typeface="Roboto Mono" charset="0"/>
              </a:rPr>
              <a:t>create</a:t>
            </a:r>
            <a:r>
              <a:rPr lang="en-US" sz="1600" dirty="0" smtClean="0">
                <a:solidFill>
                  <a:srgbClr val="333333"/>
                </a:solidFill>
                <a:latin typeface="Roboto Mono" charset="0"/>
                <a:ea typeface="Roboto Mono" charset="0"/>
                <a:cs typeface="Roboto Mono" charset="0"/>
              </a:rPr>
              <a:t>(</a:t>
            </a:r>
            <a:r>
              <a:rPr lang="en-US" sz="1600" dirty="0" err="1" smtClean="0">
                <a:solidFill>
                  <a:srgbClr val="7A3E9D"/>
                </a:solidFill>
                <a:latin typeface="Roboto Mono" charset="0"/>
                <a:ea typeface="Roboto Mono" charset="0"/>
                <a:cs typeface="Roboto Mono" charset="0"/>
              </a:rPr>
              <a:t>internalObserver</a:t>
            </a:r>
            <a:r>
              <a:rPr lang="en-US" sz="1600" dirty="0" smtClean="0">
                <a:solidFill>
                  <a:srgbClr val="333333"/>
                </a:solidFill>
                <a:latin typeface="Roboto Mono" charset="0"/>
                <a:ea typeface="Roboto Mono" charset="0"/>
                <a:cs typeface="Roboto Mono" charset="0"/>
              </a:rPr>
              <a:t> </a:t>
            </a:r>
            <a:r>
              <a:rPr lang="en-US" sz="1600" dirty="0">
                <a:solidFill>
                  <a:srgbClr val="7A3E9D"/>
                </a:solidFill>
                <a:latin typeface="Roboto Mono" charset="0"/>
                <a:ea typeface="Roboto Mono" charset="0"/>
                <a:cs typeface="Roboto Mono" charset="0"/>
              </a:rPr>
              <a:t>=&gt;</a:t>
            </a:r>
            <a:r>
              <a:rPr lang="en-US" sz="1600" dirty="0">
                <a:solidFill>
                  <a:srgbClr val="333333"/>
                </a:solidFill>
                <a:latin typeface="Roboto Mono" charset="0"/>
                <a:ea typeface="Roboto Mono" charset="0"/>
                <a:cs typeface="Roboto Mono" charset="0"/>
              </a:rPr>
              <a:t> </a:t>
            </a:r>
            <a:r>
              <a:rPr lang="en-US" sz="1600" dirty="0">
                <a:solidFill>
                  <a:srgbClr val="777777"/>
                </a:solidFill>
                <a:latin typeface="Roboto Mono" charset="0"/>
                <a:ea typeface="Roboto Mono" charset="0"/>
                <a:cs typeface="Roboto Mono" charset="0"/>
              </a:rPr>
              <a:t>{</a:t>
            </a:r>
            <a:endParaRPr lang="en-US" sz="1600" dirty="0">
              <a:solidFill>
                <a:srgbClr val="333333"/>
              </a:solidFill>
              <a:latin typeface="Roboto Mono" charset="0"/>
              <a:ea typeface="Roboto Mono" charset="0"/>
              <a:cs typeface="Roboto Mono" charset="0"/>
            </a:endParaRPr>
          </a:p>
          <a:p>
            <a:pPr marL="0" indent="0">
              <a:buNone/>
            </a:pPr>
            <a:r>
              <a:rPr lang="en-US" sz="1600" dirty="0" smtClean="0">
                <a:solidFill>
                  <a:srgbClr val="7A3E9D"/>
                </a:solidFill>
                <a:latin typeface="Roboto Mono" charset="0"/>
                <a:ea typeface="Roboto Mono" charset="0"/>
                <a:cs typeface="Roboto Mono" charset="0"/>
              </a:rPr>
              <a:t>  </a:t>
            </a:r>
            <a:r>
              <a:rPr lang="en-US" sz="1600" dirty="0" err="1" smtClean="0">
                <a:solidFill>
                  <a:srgbClr val="7A3E9D"/>
                </a:solidFill>
                <a:latin typeface="Roboto Mono" charset="0"/>
                <a:ea typeface="Roboto Mono" charset="0"/>
                <a:cs typeface="Roboto Mono" charset="0"/>
              </a:rPr>
              <a:t>internalObserver</a:t>
            </a:r>
            <a:r>
              <a:rPr lang="en-US" sz="1600" dirty="0" err="1" smtClean="0">
                <a:solidFill>
                  <a:srgbClr val="777777"/>
                </a:solidFill>
                <a:latin typeface="Roboto Mono" charset="0"/>
                <a:ea typeface="Roboto Mono" charset="0"/>
                <a:cs typeface="Roboto Mono" charset="0"/>
              </a:rPr>
              <a:t>.</a:t>
            </a:r>
            <a:r>
              <a:rPr lang="en-US" sz="1600" b="1" dirty="0" err="1" smtClean="0">
                <a:solidFill>
                  <a:srgbClr val="AA3731"/>
                </a:solidFill>
                <a:latin typeface="Roboto Mono" charset="0"/>
                <a:ea typeface="Roboto Mono" charset="0"/>
                <a:cs typeface="Roboto Mono" charset="0"/>
              </a:rPr>
              <a:t>next</a:t>
            </a:r>
            <a:r>
              <a:rPr lang="en-US" sz="1600" dirty="0">
                <a:solidFill>
                  <a:srgbClr val="333333"/>
                </a:solidFill>
                <a:latin typeface="Roboto Mono" charset="0"/>
                <a:ea typeface="Roboto Mono" charset="0"/>
                <a:cs typeface="Roboto Mono" charset="0"/>
              </a:rPr>
              <a:t>(</a:t>
            </a:r>
            <a:r>
              <a:rPr lang="en-US" sz="1600" dirty="0">
                <a:solidFill>
                  <a:srgbClr val="777777"/>
                </a:solidFill>
                <a:latin typeface="Roboto Mono" charset="0"/>
                <a:ea typeface="Roboto Mono" charset="0"/>
                <a:cs typeface="Roboto Mono" charset="0"/>
              </a:rPr>
              <a:t>'</a:t>
            </a:r>
            <a:r>
              <a:rPr lang="en-US" sz="1600" dirty="0">
                <a:solidFill>
                  <a:srgbClr val="448C27"/>
                </a:solidFill>
                <a:latin typeface="Roboto Mono" charset="0"/>
                <a:ea typeface="Roboto Mono" charset="0"/>
                <a:cs typeface="Roboto Mono" charset="0"/>
              </a:rPr>
              <a:t>a</a:t>
            </a:r>
            <a:r>
              <a:rPr lang="en-US" sz="1600" dirty="0" smtClean="0">
                <a:solidFill>
                  <a:srgbClr val="777777"/>
                </a:solidFill>
                <a:latin typeface="Roboto Mono" charset="0"/>
                <a:ea typeface="Roboto Mono" charset="0"/>
                <a:cs typeface="Roboto Mono" charset="0"/>
              </a:rPr>
              <a:t>'</a:t>
            </a:r>
            <a:r>
              <a:rPr lang="en-US" sz="1600" dirty="0" smtClean="0">
                <a:solidFill>
                  <a:srgbClr val="333333"/>
                </a:solidFill>
                <a:latin typeface="Roboto Mono" charset="0"/>
                <a:ea typeface="Roboto Mono" charset="0"/>
                <a:cs typeface="Roboto Mono" charset="0"/>
              </a:rPr>
              <a:t>)</a:t>
            </a:r>
            <a:r>
              <a:rPr lang="en-US" sz="1600" dirty="0" smtClean="0">
                <a:solidFill>
                  <a:srgbClr val="777777"/>
                </a:solidFill>
                <a:latin typeface="Roboto Mono" charset="0"/>
                <a:ea typeface="Roboto Mono" charset="0"/>
                <a:cs typeface="Roboto Mono" charset="0"/>
              </a:rPr>
              <a:t>;</a:t>
            </a:r>
            <a:endParaRPr lang="en-US" sz="1600" dirty="0" smtClean="0">
              <a:solidFill>
                <a:srgbClr val="333333"/>
              </a:solidFill>
              <a:latin typeface="Roboto Mono" charset="0"/>
              <a:ea typeface="Roboto Mono" charset="0"/>
              <a:cs typeface="Roboto Mono" charset="0"/>
            </a:endParaRPr>
          </a:p>
          <a:p>
            <a:pPr marL="0" indent="0">
              <a:buNone/>
            </a:pPr>
            <a:r>
              <a:rPr lang="en-US" sz="1600" dirty="0">
                <a:solidFill>
                  <a:srgbClr val="7A3E9D"/>
                </a:solidFill>
                <a:latin typeface="Roboto Mono" charset="0"/>
                <a:ea typeface="Roboto Mono" charset="0"/>
                <a:cs typeface="Roboto Mono" charset="0"/>
              </a:rPr>
              <a:t> </a:t>
            </a:r>
            <a:r>
              <a:rPr lang="en-US" sz="1600" dirty="0" smtClean="0">
                <a:solidFill>
                  <a:srgbClr val="7A3E9D"/>
                </a:solidFill>
                <a:latin typeface="Roboto Mono" charset="0"/>
                <a:ea typeface="Roboto Mono" charset="0"/>
                <a:cs typeface="Roboto Mono" charset="0"/>
              </a:rPr>
              <a:t> </a:t>
            </a:r>
            <a:r>
              <a:rPr lang="en-US" sz="1600" dirty="0" err="1" smtClean="0">
                <a:solidFill>
                  <a:srgbClr val="7A3E9D"/>
                </a:solidFill>
                <a:latin typeface="Roboto Mono" charset="0"/>
                <a:ea typeface="Roboto Mono" charset="0"/>
                <a:cs typeface="Roboto Mono" charset="0"/>
              </a:rPr>
              <a:t>internalObserver</a:t>
            </a:r>
            <a:r>
              <a:rPr lang="en-US" sz="1600" dirty="0" err="1" smtClean="0">
                <a:solidFill>
                  <a:srgbClr val="777777"/>
                </a:solidFill>
                <a:latin typeface="Roboto Mono" charset="0"/>
                <a:ea typeface="Roboto Mono" charset="0"/>
                <a:cs typeface="Roboto Mono" charset="0"/>
              </a:rPr>
              <a:t>.</a:t>
            </a:r>
            <a:r>
              <a:rPr lang="en-US" sz="1600" b="1" dirty="0" err="1" smtClean="0">
                <a:solidFill>
                  <a:srgbClr val="AA3731"/>
                </a:solidFill>
                <a:latin typeface="Roboto Mono" charset="0"/>
                <a:ea typeface="Roboto Mono" charset="0"/>
                <a:cs typeface="Roboto Mono" charset="0"/>
              </a:rPr>
              <a:t>next</a:t>
            </a:r>
            <a:r>
              <a:rPr lang="en-US" sz="1600" dirty="0" smtClean="0">
                <a:solidFill>
                  <a:srgbClr val="333333"/>
                </a:solidFill>
                <a:latin typeface="Roboto Mono" charset="0"/>
                <a:ea typeface="Roboto Mono" charset="0"/>
                <a:cs typeface="Roboto Mono" charset="0"/>
              </a:rPr>
              <a:t>(</a:t>
            </a:r>
            <a:r>
              <a:rPr lang="en-US" sz="1600" dirty="0" smtClean="0">
                <a:solidFill>
                  <a:srgbClr val="777777"/>
                </a:solidFill>
                <a:latin typeface="Roboto Mono" charset="0"/>
                <a:ea typeface="Roboto Mono" charset="0"/>
                <a:cs typeface="Roboto Mono" charset="0"/>
              </a:rPr>
              <a:t>'</a:t>
            </a:r>
            <a:r>
              <a:rPr lang="en-US" sz="1600" dirty="0" smtClean="0">
                <a:solidFill>
                  <a:srgbClr val="448C27"/>
                </a:solidFill>
                <a:latin typeface="Roboto Mono" charset="0"/>
                <a:ea typeface="Roboto Mono" charset="0"/>
                <a:cs typeface="Roboto Mono" charset="0"/>
              </a:rPr>
              <a:t>b</a:t>
            </a:r>
            <a:r>
              <a:rPr lang="en-US" sz="1600" dirty="0" smtClean="0">
                <a:solidFill>
                  <a:srgbClr val="777777"/>
                </a:solidFill>
                <a:latin typeface="Roboto Mono" charset="0"/>
                <a:ea typeface="Roboto Mono" charset="0"/>
                <a:cs typeface="Roboto Mono" charset="0"/>
              </a:rPr>
              <a:t>'</a:t>
            </a:r>
            <a:r>
              <a:rPr lang="en-US" sz="1600" dirty="0" smtClean="0">
                <a:solidFill>
                  <a:srgbClr val="333333"/>
                </a:solidFill>
                <a:latin typeface="Roboto Mono" charset="0"/>
                <a:ea typeface="Roboto Mono" charset="0"/>
                <a:cs typeface="Roboto Mono" charset="0"/>
              </a:rPr>
              <a:t>)</a:t>
            </a:r>
            <a:r>
              <a:rPr lang="en-US" sz="1600" dirty="0" smtClean="0">
                <a:solidFill>
                  <a:srgbClr val="777777"/>
                </a:solidFill>
                <a:latin typeface="Roboto Mono" charset="0"/>
                <a:ea typeface="Roboto Mono" charset="0"/>
                <a:cs typeface="Roboto Mono" charset="0"/>
              </a:rPr>
              <a:t>;</a:t>
            </a:r>
            <a:endParaRPr lang="en-US" sz="1600" dirty="0" smtClean="0">
              <a:solidFill>
                <a:srgbClr val="333333"/>
              </a:solidFill>
              <a:latin typeface="Roboto Mono" charset="0"/>
              <a:ea typeface="Roboto Mono" charset="0"/>
              <a:cs typeface="Roboto Mono" charset="0"/>
            </a:endParaRPr>
          </a:p>
          <a:p>
            <a:pPr marL="0" indent="0">
              <a:buNone/>
            </a:pPr>
            <a:r>
              <a:rPr lang="en-US" sz="1600" dirty="0" smtClean="0">
                <a:solidFill>
                  <a:srgbClr val="777777"/>
                </a:solidFill>
                <a:latin typeface="Roboto Mono" charset="0"/>
                <a:ea typeface="Roboto Mono" charset="0"/>
                <a:cs typeface="Roboto Mono" charset="0"/>
              </a:rPr>
              <a:t>}</a:t>
            </a:r>
            <a:r>
              <a:rPr lang="en-US" sz="1600" dirty="0" smtClean="0">
                <a:solidFill>
                  <a:srgbClr val="333333"/>
                </a:solidFill>
                <a:latin typeface="Roboto Mono" charset="0"/>
                <a:ea typeface="Roboto Mono" charset="0"/>
                <a:cs typeface="Roboto Mono" charset="0"/>
              </a:rPr>
              <a:t>)</a:t>
            </a:r>
            <a:endParaRPr lang="en-US" sz="1600" dirty="0">
              <a:solidFill>
                <a:srgbClr val="333333"/>
              </a:solidFill>
              <a:latin typeface="Roboto Mono" charset="0"/>
              <a:ea typeface="Roboto Mono" charset="0"/>
              <a:cs typeface="Roboto Mono" charset="0"/>
            </a:endParaRPr>
          </a:p>
          <a:p>
            <a:pPr marL="0" indent="0">
              <a:buNone/>
            </a:pPr>
            <a:r>
              <a:rPr lang="en-US" sz="1600" dirty="0">
                <a:solidFill>
                  <a:srgbClr val="777777"/>
                </a:solidFill>
                <a:latin typeface="Roboto Mono" charset="0"/>
                <a:ea typeface="Roboto Mono" charset="0"/>
                <a:cs typeface="Roboto Mono" charset="0"/>
              </a:rPr>
              <a:t>.</a:t>
            </a:r>
            <a:r>
              <a:rPr lang="en-US" sz="1600" b="1" dirty="0">
                <a:solidFill>
                  <a:srgbClr val="AA3731"/>
                </a:solidFill>
                <a:latin typeface="Roboto Mono" charset="0"/>
                <a:ea typeface="Roboto Mono" charset="0"/>
                <a:cs typeface="Roboto Mono" charset="0"/>
              </a:rPr>
              <a:t>subscribe</a:t>
            </a:r>
            <a:r>
              <a:rPr lang="en-US" sz="1600" dirty="0">
                <a:solidFill>
                  <a:srgbClr val="333333"/>
                </a:solidFill>
                <a:latin typeface="Roboto Mono" charset="0"/>
                <a:ea typeface="Roboto Mono" charset="0"/>
                <a:cs typeface="Roboto Mono" charset="0"/>
              </a:rPr>
              <a:t>(</a:t>
            </a:r>
            <a:r>
              <a:rPr lang="en-US" sz="1600" dirty="0">
                <a:solidFill>
                  <a:srgbClr val="7A3E9D"/>
                </a:solidFill>
                <a:latin typeface="Roboto Mono" charset="0"/>
                <a:ea typeface="Roboto Mono" charset="0"/>
                <a:cs typeface="Roboto Mono" charset="0"/>
              </a:rPr>
              <a:t>x</a:t>
            </a:r>
            <a:r>
              <a:rPr lang="en-US" sz="1600" dirty="0">
                <a:solidFill>
                  <a:srgbClr val="333333"/>
                </a:solidFill>
                <a:latin typeface="Roboto Mono" charset="0"/>
                <a:ea typeface="Roboto Mono" charset="0"/>
                <a:cs typeface="Roboto Mono" charset="0"/>
              </a:rPr>
              <a:t> </a:t>
            </a:r>
            <a:r>
              <a:rPr lang="en-US" sz="1600" dirty="0">
                <a:solidFill>
                  <a:srgbClr val="7A3E9D"/>
                </a:solidFill>
                <a:latin typeface="Roboto Mono" charset="0"/>
                <a:ea typeface="Roboto Mono" charset="0"/>
                <a:cs typeface="Roboto Mono" charset="0"/>
              </a:rPr>
              <a:t>=&gt;</a:t>
            </a:r>
            <a:r>
              <a:rPr lang="en-US" sz="1600" dirty="0">
                <a:solidFill>
                  <a:srgbClr val="333333"/>
                </a:solidFill>
                <a:latin typeface="Roboto Mono" charset="0"/>
                <a:ea typeface="Roboto Mono" charset="0"/>
                <a:cs typeface="Roboto Mono" charset="0"/>
              </a:rPr>
              <a:t> </a:t>
            </a:r>
            <a:r>
              <a:rPr lang="en-US" sz="1600" b="1" dirty="0" err="1">
                <a:solidFill>
                  <a:srgbClr val="7A3E9D"/>
                </a:solidFill>
                <a:latin typeface="Roboto Mono" charset="0"/>
                <a:ea typeface="Roboto Mono" charset="0"/>
                <a:cs typeface="Roboto Mono" charset="0"/>
              </a:rPr>
              <a:t>console</a:t>
            </a:r>
            <a:r>
              <a:rPr lang="en-US" sz="1600" dirty="0" err="1">
                <a:solidFill>
                  <a:srgbClr val="777777"/>
                </a:solidFill>
                <a:latin typeface="Roboto Mono" charset="0"/>
                <a:ea typeface="Roboto Mono" charset="0"/>
                <a:cs typeface="Roboto Mono" charset="0"/>
              </a:rPr>
              <a:t>.</a:t>
            </a:r>
            <a:r>
              <a:rPr lang="en-US" sz="1600" b="1" dirty="0" err="1">
                <a:solidFill>
                  <a:srgbClr val="AA3731"/>
                </a:solidFill>
                <a:latin typeface="Roboto Mono" charset="0"/>
                <a:ea typeface="Roboto Mono" charset="0"/>
                <a:cs typeface="Roboto Mono" charset="0"/>
              </a:rPr>
              <a:t>log</a:t>
            </a:r>
            <a:r>
              <a:rPr lang="en-US" sz="1600" dirty="0">
                <a:solidFill>
                  <a:srgbClr val="333333"/>
                </a:solidFill>
                <a:latin typeface="Roboto Mono" charset="0"/>
                <a:ea typeface="Roboto Mono" charset="0"/>
                <a:cs typeface="Roboto Mono" charset="0"/>
              </a:rPr>
              <a:t>(</a:t>
            </a:r>
            <a:r>
              <a:rPr lang="en-US" sz="1600" dirty="0">
                <a:solidFill>
                  <a:srgbClr val="7A3E9D"/>
                </a:solidFill>
                <a:latin typeface="Roboto Mono" charset="0"/>
                <a:ea typeface="Roboto Mono" charset="0"/>
                <a:cs typeface="Roboto Mono" charset="0"/>
              </a:rPr>
              <a:t>x</a:t>
            </a:r>
            <a:r>
              <a:rPr lang="en-US" sz="1600" dirty="0" smtClean="0">
                <a:solidFill>
                  <a:srgbClr val="333333"/>
                </a:solidFill>
                <a:latin typeface="Roboto Mono" charset="0"/>
                <a:ea typeface="Roboto Mono" charset="0"/>
                <a:cs typeface="Roboto Mono" charset="0"/>
              </a:rPr>
              <a:t>))</a:t>
            </a:r>
            <a:r>
              <a:rPr lang="en-US" sz="1600" dirty="0" smtClean="0">
                <a:solidFill>
                  <a:srgbClr val="777777"/>
                </a:solidFill>
                <a:latin typeface="Roboto Mono" charset="0"/>
                <a:ea typeface="Roboto Mono" charset="0"/>
                <a:cs typeface="Roboto Mono" charset="0"/>
              </a:rPr>
              <a:t>; //a, b</a:t>
            </a:r>
            <a:endParaRPr lang="en-US" sz="1600" dirty="0">
              <a:solidFill>
                <a:srgbClr val="333333"/>
              </a:solidFill>
              <a:latin typeface="Roboto Mono" charset="0"/>
              <a:ea typeface="Roboto Mono" charset="0"/>
              <a:cs typeface="Roboto Mono" charset="0"/>
            </a:endParaRPr>
          </a:p>
          <a:p>
            <a:pPr marL="0" indent="0">
              <a:buNone/>
            </a:pPr>
            <a:endParaRPr lang="en-US" sz="1600" dirty="0">
              <a:solidFill>
                <a:srgbClr val="333333"/>
              </a:solidFill>
              <a:latin typeface="Menlo" charset="0"/>
            </a:endParaRPr>
          </a:p>
          <a:p>
            <a:pPr marL="0" indent="0">
              <a:buNone/>
            </a:pPr>
            <a:endParaRPr lang="en-US" sz="1600" dirty="0" smtClean="0">
              <a:solidFill>
                <a:srgbClr val="777777"/>
              </a:solidFill>
              <a:latin typeface="Roboto Mono" charset="0"/>
              <a:ea typeface="Roboto Mono" charset="0"/>
              <a:cs typeface="Roboto Mono" charset="0"/>
            </a:endParaRPr>
          </a:p>
          <a:p>
            <a:pPr marL="0" indent="0">
              <a:buNone/>
            </a:pPr>
            <a:endParaRPr lang="en-US" sz="1600" dirty="0">
              <a:solidFill>
                <a:srgbClr val="777777"/>
              </a:solidFill>
              <a:latin typeface="Roboto Mono" charset="0"/>
              <a:ea typeface="Roboto Mono" charset="0"/>
              <a:cs typeface="Roboto Mono" charset="0"/>
            </a:endParaRPr>
          </a:p>
          <a:p>
            <a:pPr marL="0" indent="0">
              <a:buNone/>
            </a:pPr>
            <a:endParaRPr lang="en-US" sz="1600" dirty="0">
              <a:solidFill>
                <a:srgbClr val="333333"/>
              </a:solidFill>
              <a:latin typeface="Roboto Mono" charset="0"/>
              <a:ea typeface="Roboto Mono" charset="0"/>
              <a:cs typeface="Roboto Mono" charset="0"/>
            </a:endParaRPr>
          </a:p>
          <a:p>
            <a:pPr marL="0" indent="0">
              <a:buNone/>
            </a:pPr>
            <a:endParaRPr lang="en-US" dirty="0"/>
          </a:p>
        </p:txBody>
      </p:sp>
      <p:cxnSp>
        <p:nvCxnSpPr>
          <p:cNvPr id="5" name="Straight Connector 4"/>
          <p:cNvCxnSpPr/>
          <p:nvPr/>
        </p:nvCxnSpPr>
        <p:spPr>
          <a:xfrm>
            <a:off x="838200" y="2616200"/>
            <a:ext cx="10515600" cy="25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838200" y="3708400"/>
            <a:ext cx="10515600" cy="25400"/>
          </a:xfrm>
          <a:prstGeom prst="line">
            <a:avLst/>
          </a:prstGeom>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E5454087-695C-AC43-AA7F-3C3895E55714}" type="slidenum">
              <a:rPr lang="en-US" smtClean="0"/>
              <a:t>250</a:t>
            </a:fld>
            <a:endParaRPr lang="en-US" dirty="0"/>
          </a:p>
        </p:txBody>
      </p:sp>
    </p:spTree>
    <p:extLst>
      <p:ext uri="{BB962C8B-B14F-4D97-AF65-F5344CB8AC3E}">
        <p14:creationId xmlns:p14="http://schemas.microsoft.com/office/powerpoint/2010/main" val="435923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Observables</a:t>
            </a:r>
            <a:endParaRPr lang="en-US" dirty="0"/>
          </a:p>
        </p:txBody>
      </p:sp>
      <p:sp>
        <p:nvSpPr>
          <p:cNvPr id="3" name="Content Placeholder 2"/>
          <p:cNvSpPr>
            <a:spLocks noGrp="1"/>
          </p:cNvSpPr>
          <p:nvPr>
            <p:ph idx="1"/>
          </p:nvPr>
        </p:nvSpPr>
        <p:spPr>
          <a:ln>
            <a:solidFill>
              <a:schemeClr val="bg1">
                <a:lumMod val="85000"/>
              </a:schemeClr>
            </a:solidFill>
          </a:ln>
        </p:spPr>
        <p:txBody>
          <a:bodyPr/>
          <a:lstStyle/>
          <a:p>
            <a:pPr marL="0" indent="0">
              <a:buNone/>
            </a:pPr>
            <a:r>
              <a:rPr lang="en-US" sz="1600" dirty="0" smtClean="0">
                <a:solidFill>
                  <a:srgbClr val="7A3E9D"/>
                </a:solidFill>
                <a:latin typeface="Menlo" charset="0"/>
              </a:rPr>
              <a:t>let</a:t>
            </a:r>
            <a:r>
              <a:rPr lang="en-US" sz="1600" dirty="0" smtClean="0">
                <a:solidFill>
                  <a:srgbClr val="333333"/>
                </a:solidFill>
                <a:latin typeface="Menlo" charset="0"/>
              </a:rPr>
              <a:t> </a:t>
            </a:r>
            <a:r>
              <a:rPr lang="en-US" sz="1600" dirty="0">
                <a:solidFill>
                  <a:srgbClr val="7A3E9D"/>
                </a:solidFill>
                <a:latin typeface="Menlo" charset="0"/>
              </a:rPr>
              <a:t>button</a:t>
            </a:r>
            <a:r>
              <a:rPr lang="en-US" sz="1600" dirty="0">
                <a:solidFill>
                  <a:srgbClr val="333333"/>
                </a:solidFill>
                <a:latin typeface="Menlo" charset="0"/>
              </a:rPr>
              <a:t> </a:t>
            </a:r>
            <a:r>
              <a:rPr lang="en-US" sz="1600" dirty="0">
                <a:solidFill>
                  <a:srgbClr val="777777"/>
                </a:solidFill>
                <a:latin typeface="Menlo" charset="0"/>
              </a:rPr>
              <a:t>=</a:t>
            </a:r>
            <a:r>
              <a:rPr lang="en-US" sz="1600" dirty="0">
                <a:solidFill>
                  <a:srgbClr val="333333"/>
                </a:solidFill>
                <a:latin typeface="Menlo" charset="0"/>
              </a:rPr>
              <a:t> </a:t>
            </a:r>
            <a:r>
              <a:rPr lang="en-US" sz="1600" dirty="0" err="1">
                <a:solidFill>
                  <a:srgbClr val="7A3E9D"/>
                </a:solidFill>
                <a:latin typeface="Menlo" charset="0"/>
              </a:rPr>
              <a:t>document</a:t>
            </a:r>
            <a:r>
              <a:rPr lang="en-US" sz="1600" dirty="0" err="1">
                <a:solidFill>
                  <a:srgbClr val="777777"/>
                </a:solidFill>
                <a:latin typeface="Menlo" charset="0"/>
              </a:rPr>
              <a:t>.</a:t>
            </a:r>
            <a:r>
              <a:rPr lang="en-US" sz="1600" b="1" dirty="0" err="1">
                <a:solidFill>
                  <a:srgbClr val="AA3731"/>
                </a:solidFill>
                <a:latin typeface="Menlo" charset="0"/>
              </a:rPr>
              <a:t>querySelector</a:t>
            </a:r>
            <a:r>
              <a:rPr lang="en-US" sz="1600" dirty="0">
                <a:solidFill>
                  <a:srgbClr val="333333"/>
                </a:solidFill>
                <a:latin typeface="Menlo" charset="0"/>
              </a:rPr>
              <a:t>(</a:t>
            </a:r>
            <a:r>
              <a:rPr lang="en-US" sz="1600" dirty="0">
                <a:solidFill>
                  <a:srgbClr val="777777"/>
                </a:solidFill>
                <a:latin typeface="Menlo" charset="0"/>
              </a:rPr>
              <a:t>"</a:t>
            </a:r>
            <a:r>
              <a:rPr lang="en-US" sz="1600" dirty="0">
                <a:solidFill>
                  <a:srgbClr val="448C27"/>
                </a:solidFill>
                <a:latin typeface="Menlo" charset="0"/>
              </a:rPr>
              <a:t>button</a:t>
            </a:r>
            <a:r>
              <a:rPr lang="en-US" sz="1600" dirty="0">
                <a:solidFill>
                  <a:srgbClr val="777777"/>
                </a:solidFill>
                <a:latin typeface="Menlo" charset="0"/>
              </a:rPr>
              <a:t>"</a:t>
            </a:r>
            <a:r>
              <a:rPr lang="en-US" sz="1600" dirty="0">
                <a:solidFill>
                  <a:srgbClr val="333333"/>
                </a:solidFill>
                <a:latin typeface="Menlo" charset="0"/>
              </a:rPr>
              <a:t>)</a:t>
            </a:r>
            <a:r>
              <a:rPr lang="en-US" sz="1600" dirty="0">
                <a:solidFill>
                  <a:srgbClr val="777777"/>
                </a:solidFill>
                <a:latin typeface="Menlo" charset="0"/>
              </a:rPr>
              <a:t>;</a:t>
            </a:r>
            <a:endParaRPr lang="en-US" sz="1600" dirty="0">
              <a:solidFill>
                <a:srgbClr val="333333"/>
              </a:solidFill>
              <a:latin typeface="Menlo" charset="0"/>
            </a:endParaRPr>
          </a:p>
          <a:p>
            <a:pPr marL="0" indent="0">
              <a:buNone/>
            </a:pPr>
            <a:r>
              <a:rPr lang="en-US" sz="1600" b="1" dirty="0" err="1" smtClean="0">
                <a:solidFill>
                  <a:srgbClr val="AA3731"/>
                </a:solidFill>
                <a:latin typeface="Menlo" charset="0"/>
              </a:rPr>
              <a:t>fromEvent</a:t>
            </a:r>
            <a:r>
              <a:rPr lang="en-US" sz="1600" dirty="0" smtClean="0">
                <a:solidFill>
                  <a:srgbClr val="333333"/>
                </a:solidFill>
                <a:latin typeface="Menlo" charset="0"/>
              </a:rPr>
              <a:t>(</a:t>
            </a:r>
            <a:r>
              <a:rPr lang="en-US" sz="1600" dirty="0" smtClean="0">
                <a:solidFill>
                  <a:srgbClr val="7A3E9D"/>
                </a:solidFill>
                <a:latin typeface="Menlo" charset="0"/>
              </a:rPr>
              <a:t>button</a:t>
            </a:r>
            <a:r>
              <a:rPr lang="en-US" sz="1600" dirty="0">
                <a:solidFill>
                  <a:srgbClr val="777777"/>
                </a:solidFill>
                <a:latin typeface="Menlo" charset="0"/>
              </a:rPr>
              <a:t>,</a:t>
            </a:r>
            <a:r>
              <a:rPr lang="en-US" sz="1600" dirty="0">
                <a:solidFill>
                  <a:srgbClr val="333333"/>
                </a:solidFill>
                <a:latin typeface="Menlo" charset="0"/>
              </a:rPr>
              <a:t> </a:t>
            </a:r>
            <a:r>
              <a:rPr lang="en-US" sz="1600" dirty="0">
                <a:solidFill>
                  <a:srgbClr val="777777"/>
                </a:solidFill>
                <a:latin typeface="Menlo" charset="0"/>
              </a:rPr>
              <a:t>"</a:t>
            </a:r>
            <a:r>
              <a:rPr lang="en-US" sz="1600" dirty="0">
                <a:solidFill>
                  <a:srgbClr val="448C27"/>
                </a:solidFill>
                <a:latin typeface="Menlo" charset="0"/>
              </a:rPr>
              <a:t>click</a:t>
            </a:r>
            <a:r>
              <a:rPr lang="en-US" sz="1600" dirty="0">
                <a:solidFill>
                  <a:srgbClr val="777777"/>
                </a:solidFill>
                <a:latin typeface="Menlo" charset="0"/>
              </a:rPr>
              <a:t>"</a:t>
            </a:r>
            <a:r>
              <a:rPr lang="en-US" sz="1600" dirty="0">
                <a:solidFill>
                  <a:srgbClr val="333333"/>
                </a:solidFill>
                <a:latin typeface="Menlo" charset="0"/>
              </a:rPr>
              <a:t>)</a:t>
            </a:r>
          </a:p>
          <a:p>
            <a:pPr marL="0" indent="0">
              <a:buNone/>
            </a:pPr>
            <a:r>
              <a:rPr lang="en-US" sz="1600" dirty="0">
                <a:solidFill>
                  <a:srgbClr val="777777"/>
                </a:solidFill>
                <a:latin typeface="Menlo" charset="0"/>
              </a:rPr>
              <a:t>.</a:t>
            </a:r>
            <a:r>
              <a:rPr lang="en-US" sz="1600" b="1" dirty="0">
                <a:solidFill>
                  <a:srgbClr val="AA3731"/>
                </a:solidFill>
                <a:latin typeface="Menlo" charset="0"/>
              </a:rPr>
              <a:t>subscribe</a:t>
            </a:r>
            <a:r>
              <a:rPr lang="en-US" sz="1600" dirty="0">
                <a:solidFill>
                  <a:srgbClr val="333333"/>
                </a:solidFill>
                <a:latin typeface="Menlo" charset="0"/>
              </a:rPr>
              <a:t>(</a:t>
            </a:r>
            <a:r>
              <a:rPr lang="en-US" sz="1600" dirty="0">
                <a:solidFill>
                  <a:srgbClr val="7A3E9D"/>
                </a:solidFill>
                <a:latin typeface="Menlo" charset="0"/>
              </a:rPr>
              <a:t>x</a:t>
            </a:r>
            <a:r>
              <a:rPr lang="en-US" sz="1600" dirty="0">
                <a:solidFill>
                  <a:srgbClr val="333333"/>
                </a:solidFill>
                <a:latin typeface="Menlo" charset="0"/>
              </a:rPr>
              <a:t> </a:t>
            </a:r>
            <a:r>
              <a:rPr lang="en-US" sz="1600" dirty="0">
                <a:solidFill>
                  <a:srgbClr val="7A3E9D"/>
                </a:solidFill>
                <a:latin typeface="Menlo" charset="0"/>
              </a:rPr>
              <a:t>=&gt;</a:t>
            </a:r>
            <a:r>
              <a:rPr lang="en-US" sz="1600" dirty="0">
                <a:solidFill>
                  <a:srgbClr val="333333"/>
                </a:solidFill>
                <a:latin typeface="Menlo" charset="0"/>
              </a:rPr>
              <a:t> </a:t>
            </a:r>
            <a:r>
              <a:rPr lang="en-US" sz="1600" b="1" dirty="0" err="1">
                <a:solidFill>
                  <a:srgbClr val="7A3E9D"/>
                </a:solidFill>
                <a:latin typeface="Menlo" charset="0"/>
              </a:rPr>
              <a:t>console</a:t>
            </a:r>
            <a:r>
              <a:rPr lang="en-US" sz="1600" dirty="0" err="1">
                <a:solidFill>
                  <a:srgbClr val="777777"/>
                </a:solidFill>
                <a:latin typeface="Menlo" charset="0"/>
              </a:rPr>
              <a:t>.</a:t>
            </a:r>
            <a:r>
              <a:rPr lang="en-US" sz="1600" b="1" dirty="0" err="1">
                <a:solidFill>
                  <a:srgbClr val="AA3731"/>
                </a:solidFill>
                <a:latin typeface="Menlo" charset="0"/>
              </a:rPr>
              <a:t>log</a:t>
            </a:r>
            <a:r>
              <a:rPr lang="en-US" sz="1600" dirty="0">
                <a:solidFill>
                  <a:srgbClr val="333333"/>
                </a:solidFill>
                <a:latin typeface="Menlo" charset="0"/>
              </a:rPr>
              <a:t>(</a:t>
            </a:r>
            <a:r>
              <a:rPr lang="en-US" sz="1600" dirty="0">
                <a:solidFill>
                  <a:srgbClr val="7A3E9D"/>
                </a:solidFill>
                <a:latin typeface="Menlo" charset="0"/>
              </a:rPr>
              <a:t>x</a:t>
            </a:r>
            <a:r>
              <a:rPr lang="en-US" sz="1600" dirty="0" smtClean="0">
                <a:solidFill>
                  <a:srgbClr val="333333"/>
                </a:solidFill>
                <a:latin typeface="Menlo" charset="0"/>
              </a:rPr>
              <a:t>))</a:t>
            </a:r>
            <a:r>
              <a:rPr lang="en-US" sz="1600" dirty="0" smtClean="0">
                <a:solidFill>
                  <a:srgbClr val="777777"/>
                </a:solidFill>
                <a:latin typeface="Menlo" charset="0"/>
              </a:rPr>
              <a:t>;</a:t>
            </a:r>
          </a:p>
          <a:p>
            <a:pPr marL="0" indent="0">
              <a:buNone/>
            </a:pPr>
            <a:endParaRPr lang="en-US" sz="1600" dirty="0">
              <a:solidFill>
                <a:srgbClr val="333333"/>
              </a:solidFill>
              <a:latin typeface="Menlo" charset="0"/>
            </a:endParaRPr>
          </a:p>
          <a:p>
            <a:pPr marL="0" indent="0">
              <a:buNone/>
            </a:pPr>
            <a:r>
              <a:rPr lang="en-US" sz="1600" dirty="0">
                <a:solidFill>
                  <a:srgbClr val="333333"/>
                </a:solidFill>
                <a:latin typeface="Menlo" charset="0"/>
              </a:rPr>
              <a:t/>
            </a:r>
            <a:br>
              <a:rPr lang="en-US" sz="1600" dirty="0">
                <a:solidFill>
                  <a:srgbClr val="333333"/>
                </a:solidFill>
                <a:latin typeface="Menlo" charset="0"/>
              </a:rPr>
            </a:br>
            <a:r>
              <a:rPr lang="en-US" sz="1600" dirty="0">
                <a:solidFill>
                  <a:srgbClr val="7A3E9D"/>
                </a:solidFill>
                <a:latin typeface="Menlo" charset="0"/>
              </a:rPr>
              <a:t>let</a:t>
            </a:r>
            <a:r>
              <a:rPr lang="en-US" sz="1600" dirty="0">
                <a:solidFill>
                  <a:srgbClr val="333333"/>
                </a:solidFill>
                <a:latin typeface="Menlo" charset="0"/>
              </a:rPr>
              <a:t> </a:t>
            </a:r>
            <a:r>
              <a:rPr lang="en-US" sz="1600" dirty="0">
                <a:solidFill>
                  <a:srgbClr val="7A3E9D"/>
                </a:solidFill>
                <a:latin typeface="Menlo" charset="0"/>
              </a:rPr>
              <a:t>input</a:t>
            </a:r>
            <a:r>
              <a:rPr lang="en-US" sz="1600" dirty="0">
                <a:solidFill>
                  <a:srgbClr val="333333"/>
                </a:solidFill>
                <a:latin typeface="Menlo" charset="0"/>
              </a:rPr>
              <a:t> </a:t>
            </a:r>
            <a:r>
              <a:rPr lang="en-US" sz="1600" dirty="0">
                <a:solidFill>
                  <a:srgbClr val="777777"/>
                </a:solidFill>
                <a:latin typeface="Menlo" charset="0"/>
              </a:rPr>
              <a:t>=</a:t>
            </a:r>
            <a:r>
              <a:rPr lang="en-US" sz="1600" dirty="0">
                <a:solidFill>
                  <a:srgbClr val="333333"/>
                </a:solidFill>
                <a:latin typeface="Menlo" charset="0"/>
              </a:rPr>
              <a:t> </a:t>
            </a:r>
            <a:r>
              <a:rPr lang="en-US" sz="1600" dirty="0" err="1">
                <a:solidFill>
                  <a:srgbClr val="7A3E9D"/>
                </a:solidFill>
                <a:latin typeface="Menlo" charset="0"/>
              </a:rPr>
              <a:t>document</a:t>
            </a:r>
            <a:r>
              <a:rPr lang="en-US" sz="1600" dirty="0" err="1">
                <a:solidFill>
                  <a:srgbClr val="777777"/>
                </a:solidFill>
                <a:latin typeface="Menlo" charset="0"/>
              </a:rPr>
              <a:t>.</a:t>
            </a:r>
            <a:r>
              <a:rPr lang="en-US" sz="1600" b="1" dirty="0" err="1">
                <a:solidFill>
                  <a:srgbClr val="AA3731"/>
                </a:solidFill>
                <a:latin typeface="Menlo" charset="0"/>
              </a:rPr>
              <a:t>querySelector</a:t>
            </a:r>
            <a:r>
              <a:rPr lang="en-US" sz="1600" dirty="0">
                <a:solidFill>
                  <a:srgbClr val="333333"/>
                </a:solidFill>
                <a:latin typeface="Menlo" charset="0"/>
              </a:rPr>
              <a:t>(</a:t>
            </a:r>
            <a:r>
              <a:rPr lang="en-US" sz="1600" dirty="0">
                <a:solidFill>
                  <a:srgbClr val="777777"/>
                </a:solidFill>
                <a:latin typeface="Menlo" charset="0"/>
              </a:rPr>
              <a:t>"</a:t>
            </a:r>
            <a:r>
              <a:rPr lang="en-US" sz="1600" dirty="0">
                <a:solidFill>
                  <a:srgbClr val="448C27"/>
                </a:solidFill>
                <a:latin typeface="Menlo" charset="0"/>
              </a:rPr>
              <a:t>input</a:t>
            </a:r>
            <a:r>
              <a:rPr lang="en-US" sz="1600" dirty="0">
                <a:solidFill>
                  <a:srgbClr val="777777"/>
                </a:solidFill>
                <a:latin typeface="Menlo" charset="0"/>
              </a:rPr>
              <a:t>"</a:t>
            </a:r>
            <a:r>
              <a:rPr lang="en-US" sz="1600" dirty="0">
                <a:solidFill>
                  <a:srgbClr val="333333"/>
                </a:solidFill>
                <a:latin typeface="Menlo" charset="0"/>
              </a:rPr>
              <a:t>)</a:t>
            </a:r>
            <a:r>
              <a:rPr lang="en-US" sz="1600" dirty="0">
                <a:solidFill>
                  <a:srgbClr val="777777"/>
                </a:solidFill>
                <a:latin typeface="Menlo" charset="0"/>
              </a:rPr>
              <a:t>;</a:t>
            </a:r>
            <a:endParaRPr lang="en-US" sz="1600" dirty="0">
              <a:solidFill>
                <a:srgbClr val="333333"/>
              </a:solidFill>
              <a:latin typeface="Menlo" charset="0"/>
            </a:endParaRPr>
          </a:p>
          <a:p>
            <a:pPr marL="0" indent="0">
              <a:buNone/>
            </a:pPr>
            <a:r>
              <a:rPr lang="en-US" sz="1600" b="1" dirty="0" err="1" smtClean="0">
                <a:solidFill>
                  <a:srgbClr val="AA3731"/>
                </a:solidFill>
                <a:latin typeface="Menlo" charset="0"/>
              </a:rPr>
              <a:t>fromEvent</a:t>
            </a:r>
            <a:r>
              <a:rPr lang="en-US" sz="1600" dirty="0" smtClean="0">
                <a:solidFill>
                  <a:srgbClr val="333333"/>
                </a:solidFill>
                <a:latin typeface="Menlo" charset="0"/>
              </a:rPr>
              <a:t>(</a:t>
            </a:r>
            <a:r>
              <a:rPr lang="en-US" sz="1600" dirty="0" smtClean="0">
                <a:solidFill>
                  <a:srgbClr val="7A3E9D"/>
                </a:solidFill>
                <a:latin typeface="Menlo" charset="0"/>
              </a:rPr>
              <a:t>input</a:t>
            </a:r>
            <a:r>
              <a:rPr lang="en-US" sz="1600" dirty="0">
                <a:solidFill>
                  <a:srgbClr val="777777"/>
                </a:solidFill>
                <a:latin typeface="Menlo" charset="0"/>
              </a:rPr>
              <a:t>,</a:t>
            </a:r>
            <a:r>
              <a:rPr lang="en-US" sz="1600" dirty="0">
                <a:solidFill>
                  <a:srgbClr val="333333"/>
                </a:solidFill>
                <a:latin typeface="Menlo" charset="0"/>
              </a:rPr>
              <a:t> </a:t>
            </a:r>
            <a:r>
              <a:rPr lang="en-US" sz="1600" dirty="0">
                <a:solidFill>
                  <a:srgbClr val="777777"/>
                </a:solidFill>
                <a:latin typeface="Menlo" charset="0"/>
              </a:rPr>
              <a:t>"</a:t>
            </a:r>
            <a:r>
              <a:rPr lang="en-US" sz="1600" dirty="0" err="1">
                <a:solidFill>
                  <a:srgbClr val="448C27"/>
                </a:solidFill>
                <a:latin typeface="Menlo" charset="0"/>
              </a:rPr>
              <a:t>keyup</a:t>
            </a:r>
            <a:r>
              <a:rPr lang="en-US" sz="1600" dirty="0">
                <a:solidFill>
                  <a:srgbClr val="777777"/>
                </a:solidFill>
                <a:latin typeface="Menlo" charset="0"/>
              </a:rPr>
              <a:t>"</a:t>
            </a:r>
            <a:r>
              <a:rPr lang="en-US" sz="1600" dirty="0">
                <a:solidFill>
                  <a:srgbClr val="333333"/>
                </a:solidFill>
                <a:latin typeface="Menlo" charset="0"/>
              </a:rPr>
              <a:t>)</a:t>
            </a:r>
          </a:p>
          <a:p>
            <a:pPr marL="0" indent="0">
              <a:buNone/>
            </a:pPr>
            <a:r>
              <a:rPr lang="en-US" sz="1600" dirty="0">
                <a:solidFill>
                  <a:srgbClr val="777777"/>
                </a:solidFill>
                <a:latin typeface="Menlo" charset="0"/>
              </a:rPr>
              <a:t>.</a:t>
            </a:r>
            <a:r>
              <a:rPr lang="en-US" sz="1600" b="1" dirty="0">
                <a:solidFill>
                  <a:srgbClr val="AA3731"/>
                </a:solidFill>
                <a:latin typeface="Menlo" charset="0"/>
              </a:rPr>
              <a:t>subscribe</a:t>
            </a:r>
            <a:r>
              <a:rPr lang="en-US" sz="1600" dirty="0">
                <a:solidFill>
                  <a:srgbClr val="333333"/>
                </a:solidFill>
                <a:latin typeface="Menlo" charset="0"/>
              </a:rPr>
              <a:t>(</a:t>
            </a:r>
            <a:r>
              <a:rPr lang="en-US" sz="1600" dirty="0">
                <a:solidFill>
                  <a:srgbClr val="777777"/>
                </a:solidFill>
                <a:latin typeface="Menlo" charset="0"/>
              </a:rPr>
              <a:t>(</a:t>
            </a:r>
            <a:r>
              <a:rPr lang="en-US" sz="1600" dirty="0">
                <a:solidFill>
                  <a:srgbClr val="7A3E9D"/>
                </a:solidFill>
                <a:latin typeface="Menlo" charset="0"/>
              </a:rPr>
              <a:t>x</a:t>
            </a:r>
            <a:r>
              <a:rPr lang="en-US" sz="1600" dirty="0">
                <a:solidFill>
                  <a:srgbClr val="777777"/>
                </a:solidFill>
                <a:latin typeface="Menlo" charset="0"/>
              </a:rPr>
              <a:t>:</a:t>
            </a:r>
            <a:r>
              <a:rPr lang="en-US" sz="1600" dirty="0">
                <a:solidFill>
                  <a:srgbClr val="333333"/>
                </a:solidFill>
                <a:latin typeface="Menlo" charset="0"/>
              </a:rPr>
              <a:t> </a:t>
            </a:r>
            <a:r>
              <a:rPr lang="en-US" sz="1600" b="1" dirty="0">
                <a:solidFill>
                  <a:srgbClr val="7A3E9D"/>
                </a:solidFill>
                <a:latin typeface="Menlo" charset="0"/>
              </a:rPr>
              <a:t>Event</a:t>
            </a:r>
            <a:r>
              <a:rPr lang="en-US" sz="1600" dirty="0">
                <a:solidFill>
                  <a:srgbClr val="777777"/>
                </a:solidFill>
                <a:latin typeface="Menlo" charset="0"/>
              </a:rPr>
              <a:t>)</a:t>
            </a:r>
            <a:r>
              <a:rPr lang="en-US" sz="1600" dirty="0">
                <a:solidFill>
                  <a:srgbClr val="333333"/>
                </a:solidFill>
                <a:latin typeface="Menlo" charset="0"/>
              </a:rPr>
              <a:t> </a:t>
            </a:r>
            <a:r>
              <a:rPr lang="en-US" sz="1600" dirty="0">
                <a:solidFill>
                  <a:srgbClr val="7A3E9D"/>
                </a:solidFill>
                <a:latin typeface="Menlo" charset="0"/>
              </a:rPr>
              <a:t>=&gt;</a:t>
            </a:r>
            <a:r>
              <a:rPr lang="en-US" sz="1600" dirty="0">
                <a:solidFill>
                  <a:srgbClr val="333333"/>
                </a:solidFill>
                <a:latin typeface="Menlo" charset="0"/>
              </a:rPr>
              <a:t> </a:t>
            </a:r>
            <a:r>
              <a:rPr lang="en-US" sz="1600" b="1" dirty="0" err="1">
                <a:solidFill>
                  <a:srgbClr val="7A3E9D"/>
                </a:solidFill>
                <a:latin typeface="Menlo" charset="0"/>
              </a:rPr>
              <a:t>console</a:t>
            </a:r>
            <a:r>
              <a:rPr lang="en-US" sz="1600" dirty="0" err="1">
                <a:solidFill>
                  <a:srgbClr val="777777"/>
                </a:solidFill>
                <a:latin typeface="Menlo" charset="0"/>
              </a:rPr>
              <a:t>.</a:t>
            </a:r>
            <a:r>
              <a:rPr lang="en-US" sz="1600" b="1" dirty="0" err="1">
                <a:solidFill>
                  <a:srgbClr val="AA3731"/>
                </a:solidFill>
                <a:latin typeface="Menlo" charset="0"/>
              </a:rPr>
              <a:t>log</a:t>
            </a:r>
            <a:r>
              <a:rPr lang="en-US" sz="1600" dirty="0">
                <a:solidFill>
                  <a:srgbClr val="333333"/>
                </a:solidFill>
                <a:latin typeface="Menlo" charset="0"/>
              </a:rPr>
              <a:t>(</a:t>
            </a:r>
            <a:r>
              <a:rPr lang="en-US" sz="1600" dirty="0" err="1">
                <a:solidFill>
                  <a:srgbClr val="7A3E9D"/>
                </a:solidFill>
                <a:latin typeface="Menlo" charset="0"/>
              </a:rPr>
              <a:t>x</a:t>
            </a:r>
            <a:r>
              <a:rPr lang="en-US" sz="1600" dirty="0" err="1">
                <a:solidFill>
                  <a:srgbClr val="777777"/>
                </a:solidFill>
                <a:latin typeface="Menlo" charset="0"/>
              </a:rPr>
              <a:t>.</a:t>
            </a:r>
            <a:r>
              <a:rPr lang="en-US" sz="1600" dirty="0" err="1">
                <a:solidFill>
                  <a:srgbClr val="7A3E9D"/>
                </a:solidFill>
                <a:latin typeface="Menlo" charset="0"/>
              </a:rPr>
              <a:t>target</a:t>
            </a:r>
            <a:r>
              <a:rPr lang="en-US" sz="1600" dirty="0" err="1">
                <a:solidFill>
                  <a:srgbClr val="777777"/>
                </a:solidFill>
                <a:latin typeface="Menlo" charset="0"/>
              </a:rPr>
              <a:t>.</a:t>
            </a:r>
            <a:r>
              <a:rPr lang="en-US" sz="1600" dirty="0" err="1">
                <a:solidFill>
                  <a:srgbClr val="7A3E9D"/>
                </a:solidFill>
                <a:latin typeface="Menlo" charset="0"/>
              </a:rPr>
              <a:t>value</a:t>
            </a:r>
            <a:r>
              <a:rPr lang="en-US" sz="1600" dirty="0">
                <a:solidFill>
                  <a:srgbClr val="333333"/>
                </a:solidFill>
                <a:latin typeface="Menlo" charset="0"/>
              </a:rPr>
              <a:t>))</a:t>
            </a:r>
            <a:r>
              <a:rPr lang="en-US" sz="1600" dirty="0">
                <a:solidFill>
                  <a:srgbClr val="777777"/>
                </a:solidFill>
                <a:latin typeface="Menlo" charset="0"/>
              </a:rPr>
              <a:t>;</a:t>
            </a:r>
            <a:endParaRPr lang="en-US" sz="1600" dirty="0">
              <a:solidFill>
                <a:srgbClr val="333333"/>
              </a:solidFill>
              <a:latin typeface="Menlo" charset="0"/>
            </a:endParaRPr>
          </a:p>
          <a:p>
            <a:pPr marL="0" indent="0">
              <a:buNone/>
            </a:pPr>
            <a:endParaRPr lang="en-US" sz="1600" dirty="0">
              <a:solidFill>
                <a:srgbClr val="333333"/>
              </a:solidFill>
              <a:latin typeface="Menlo" charset="0"/>
            </a:endParaRPr>
          </a:p>
          <a:p>
            <a:pPr marL="0" indent="0">
              <a:buNone/>
            </a:pPr>
            <a:endParaRPr lang="en-US" sz="1600" dirty="0" smtClean="0">
              <a:solidFill>
                <a:srgbClr val="777777"/>
              </a:solidFill>
              <a:latin typeface="Roboto Mono" charset="0"/>
              <a:ea typeface="Roboto Mono" charset="0"/>
              <a:cs typeface="Roboto Mono" charset="0"/>
            </a:endParaRPr>
          </a:p>
          <a:p>
            <a:pPr marL="0" indent="0">
              <a:buNone/>
            </a:pPr>
            <a:endParaRPr lang="en-US" sz="1600" dirty="0">
              <a:solidFill>
                <a:srgbClr val="777777"/>
              </a:solidFill>
              <a:latin typeface="Roboto Mono" charset="0"/>
              <a:ea typeface="Roboto Mono" charset="0"/>
              <a:cs typeface="Roboto Mono" charset="0"/>
            </a:endParaRPr>
          </a:p>
          <a:p>
            <a:pPr marL="0" indent="0">
              <a:buNone/>
            </a:pPr>
            <a:endParaRPr lang="en-US" sz="1600" dirty="0">
              <a:solidFill>
                <a:srgbClr val="333333"/>
              </a:solidFill>
              <a:latin typeface="Roboto Mono" charset="0"/>
              <a:ea typeface="Roboto Mono" charset="0"/>
              <a:cs typeface="Roboto Mono" charset="0"/>
            </a:endParaRPr>
          </a:p>
          <a:p>
            <a:pPr marL="0" indent="0">
              <a:buNone/>
            </a:pPr>
            <a:endParaRPr lang="en-US" dirty="0"/>
          </a:p>
        </p:txBody>
      </p:sp>
      <p:cxnSp>
        <p:nvCxnSpPr>
          <p:cNvPr id="5" name="Straight Connector 4"/>
          <p:cNvCxnSpPr/>
          <p:nvPr/>
        </p:nvCxnSpPr>
        <p:spPr>
          <a:xfrm>
            <a:off x="838200" y="3119956"/>
            <a:ext cx="10515600" cy="25400"/>
          </a:xfrm>
          <a:prstGeom prst="line">
            <a:avLst/>
          </a:prstGeom>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E5454087-695C-AC43-AA7F-3C3895E55714}" type="slidenum">
              <a:rPr lang="en-US" smtClean="0"/>
              <a:t>251</a:t>
            </a:fld>
            <a:endParaRPr lang="en-US" dirty="0"/>
          </a:p>
        </p:txBody>
      </p:sp>
    </p:spTree>
    <p:extLst>
      <p:ext uri="{BB962C8B-B14F-4D97-AF65-F5344CB8AC3E}">
        <p14:creationId xmlns:p14="http://schemas.microsoft.com/office/powerpoint/2010/main" val="2084164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Demo: </a:t>
            </a:r>
            <a:r>
              <a:rPr lang="en-US" sz="4400" dirty="0" err="1" smtClean="0"/>
              <a:t>Obervables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sz="1800" dirty="0" smtClean="0"/>
              <a:t>Instructor Only</a:t>
            </a:r>
          </a:p>
          <a:p>
            <a:r>
              <a:rPr lang="en-US" sz="1800" dirty="0" smtClean="0"/>
              <a:t>code/demos/</a:t>
            </a:r>
            <a:r>
              <a:rPr lang="en-US" sz="1800" dirty="0" err="1" smtClean="0"/>
              <a:t>rxjs</a:t>
            </a:r>
            <a:r>
              <a:rPr lang="en-US" sz="1800" dirty="0" smtClean="0"/>
              <a:t>-observables</a:t>
            </a:r>
          </a:p>
          <a:p>
            <a:endParaRPr lang="en-US" sz="1800" b="1" dirty="0"/>
          </a:p>
          <a:p>
            <a:endParaRPr lang="en-US" sz="1800" b="1" dirty="0"/>
          </a:p>
          <a:p>
            <a:endParaRPr lang="en-US" sz="1800" b="1"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252</a:t>
            </a:fld>
            <a:endParaRPr lang="en-US" dirty="0"/>
          </a:p>
        </p:txBody>
      </p:sp>
    </p:spTree>
    <p:extLst>
      <p:ext uri="{BB962C8B-B14F-4D97-AF65-F5344CB8AC3E}">
        <p14:creationId xmlns:p14="http://schemas.microsoft.com/office/powerpoint/2010/main" val="789328064"/>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Observer</a:t>
            </a:r>
            <a:endParaRPr lang="en-US" dirty="0"/>
          </a:p>
        </p:txBody>
      </p:sp>
      <p:sp>
        <p:nvSpPr>
          <p:cNvPr id="3" name="Content Placeholder 2"/>
          <p:cNvSpPr>
            <a:spLocks noGrp="1"/>
          </p:cNvSpPr>
          <p:nvPr>
            <p:ph idx="1"/>
          </p:nvPr>
        </p:nvSpPr>
        <p:spPr/>
        <p:txBody>
          <a:bodyPr/>
          <a:lstStyle/>
          <a:p>
            <a:r>
              <a:rPr lang="en-US" dirty="0"/>
              <a:t>A</a:t>
            </a:r>
            <a:r>
              <a:rPr lang="en-US" dirty="0" smtClean="0"/>
              <a:t> </a:t>
            </a:r>
            <a:r>
              <a:rPr lang="en-US" dirty="0"/>
              <a:t>collection of callbacks that knows how to listen to values delivered by the </a:t>
            </a:r>
            <a:r>
              <a:rPr lang="en-US" dirty="0" smtClean="0"/>
              <a:t>Observable</a:t>
            </a:r>
          </a:p>
          <a:p>
            <a:r>
              <a:rPr lang="en-US" dirty="0" smtClean="0"/>
              <a:t>An </a:t>
            </a:r>
            <a:r>
              <a:rPr lang="en-US" dirty="0"/>
              <a:t>Observer is a consumer of values delivered by an </a:t>
            </a:r>
            <a:r>
              <a:rPr lang="en-US" dirty="0" smtClean="0"/>
              <a:t>Observable</a:t>
            </a:r>
            <a:endParaRPr lang="en-US" dirty="0"/>
          </a:p>
          <a:p>
            <a:r>
              <a:rPr lang="en-US" dirty="0" smtClean="0"/>
              <a:t>Observers </a:t>
            </a:r>
            <a:r>
              <a:rPr lang="en-US" dirty="0"/>
              <a:t>are simply a set of callbacks, one for each type of notification delivered by the Observable: </a:t>
            </a:r>
            <a:endParaRPr lang="en-US" dirty="0" smtClean="0"/>
          </a:p>
          <a:p>
            <a:pPr lvl="1"/>
            <a:r>
              <a:rPr lang="en-US" dirty="0" smtClean="0"/>
              <a:t>next</a:t>
            </a:r>
          </a:p>
          <a:p>
            <a:pPr lvl="1"/>
            <a:r>
              <a:rPr lang="en-US" dirty="0"/>
              <a:t>e</a:t>
            </a:r>
            <a:r>
              <a:rPr lang="en-US" dirty="0" smtClean="0"/>
              <a:t>rror</a:t>
            </a:r>
          </a:p>
          <a:p>
            <a:pPr lvl="1"/>
            <a:r>
              <a:rPr lang="en-US" dirty="0" smtClean="0"/>
              <a:t>complete </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253</a:t>
            </a:fld>
            <a:endParaRPr lang="en-US" dirty="0"/>
          </a:p>
        </p:txBody>
      </p:sp>
    </p:spTree>
    <p:extLst>
      <p:ext uri="{BB962C8B-B14F-4D97-AF65-F5344CB8AC3E}">
        <p14:creationId xmlns:p14="http://schemas.microsoft.com/office/powerpoint/2010/main" val="1116173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Observer Example</a:t>
            </a:r>
            <a:endParaRPr lang="en-US" dirty="0"/>
          </a:p>
        </p:txBody>
      </p:sp>
      <p:sp>
        <p:nvSpPr>
          <p:cNvPr id="3" name="Content Placeholder 2"/>
          <p:cNvSpPr>
            <a:spLocks noGrp="1"/>
          </p:cNvSpPr>
          <p:nvPr>
            <p:ph idx="1"/>
          </p:nvPr>
        </p:nvSpPr>
        <p:spPr>
          <a:ln>
            <a:solidFill>
              <a:schemeClr val="bg1">
                <a:lumMod val="85000"/>
              </a:schemeClr>
            </a:solidFill>
          </a:ln>
        </p:spPr>
        <p:txBody>
          <a:bodyPr>
            <a:normAutofit/>
          </a:bodyPr>
          <a:lstStyle/>
          <a:p>
            <a:pPr marL="0" indent="0">
              <a:buNone/>
            </a:pPr>
            <a:r>
              <a:rPr lang="en-US" sz="1800" i="1" dirty="0">
                <a:solidFill>
                  <a:srgbClr val="808080"/>
                </a:solidFill>
                <a:latin typeface="Roboto Mono" charset="0"/>
                <a:ea typeface="Roboto Mono" charset="0"/>
                <a:cs typeface="Roboto Mono" charset="0"/>
              </a:rPr>
              <a:t>//Observer</a:t>
            </a:r>
            <a:br>
              <a:rPr lang="en-US" sz="1800" i="1" dirty="0">
                <a:solidFill>
                  <a:srgbClr val="808080"/>
                </a:solidFill>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let </a:t>
            </a:r>
            <a:r>
              <a:rPr lang="en-US" sz="1800" dirty="0">
                <a:solidFill>
                  <a:srgbClr val="458383"/>
                </a:solidFill>
                <a:latin typeface="Roboto Mono" charset="0"/>
                <a:ea typeface="Roboto Mono" charset="0"/>
                <a:cs typeface="Roboto Mono" charset="0"/>
              </a:rPr>
              <a:t>observer</a:t>
            </a:r>
            <a:r>
              <a:rPr lang="en-US" sz="1800" dirty="0">
                <a:latin typeface="Roboto Mono" charset="0"/>
                <a:ea typeface="Roboto Mono" charset="0"/>
                <a:cs typeface="Roboto Mono" charset="0"/>
              </a:rPr>
              <a:t>: Observer&lt;</a:t>
            </a:r>
            <a:r>
              <a:rPr lang="en-US" sz="1800" b="1" dirty="0">
                <a:solidFill>
                  <a:srgbClr val="000080"/>
                </a:solidFill>
                <a:latin typeface="Roboto Mono" charset="0"/>
                <a:ea typeface="Roboto Mono" charset="0"/>
                <a:cs typeface="Roboto Mono" charset="0"/>
              </a:rPr>
              <a:t>any</a:t>
            </a:r>
            <a:r>
              <a:rPr lang="en-US" sz="1800" dirty="0">
                <a:latin typeface="Roboto Mono" charset="0"/>
                <a:ea typeface="Roboto Mono" charset="0"/>
                <a:cs typeface="Roboto Mono" charset="0"/>
              </a:rPr>
              <a:t>&gt; =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7A7A43"/>
                </a:solidFill>
                <a:latin typeface="Roboto Mono" charset="0"/>
                <a:ea typeface="Roboto Mono" charset="0"/>
                <a:cs typeface="Roboto Mono" charset="0"/>
              </a:rPr>
              <a:t>next</a:t>
            </a:r>
            <a:r>
              <a:rPr lang="en-US" sz="1800" dirty="0">
                <a:latin typeface="Roboto Mono" charset="0"/>
                <a:ea typeface="Roboto Mono" charset="0"/>
                <a:cs typeface="Roboto Mono" charset="0"/>
              </a:rPr>
              <a:t>: x =&gt; </a:t>
            </a:r>
            <a:r>
              <a:rPr lang="en-US" sz="1800" b="1" i="1" dirty="0" err="1">
                <a:solidFill>
                  <a:srgbClr val="660E7A"/>
                </a:solidFill>
                <a:latin typeface="Roboto Mono" charset="0"/>
                <a:ea typeface="Roboto Mono" charset="0"/>
                <a:cs typeface="Roboto Mono" charset="0"/>
              </a:rPr>
              <a:t>console</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(x),</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7A7A43"/>
                </a:solidFill>
                <a:latin typeface="Roboto Mono" charset="0"/>
                <a:ea typeface="Roboto Mono" charset="0"/>
                <a:cs typeface="Roboto Mono" charset="0"/>
              </a:rPr>
              <a:t>complete</a:t>
            </a:r>
            <a:r>
              <a:rPr lang="en-US" sz="1800" dirty="0">
                <a:latin typeface="Roboto Mono" charset="0"/>
                <a:ea typeface="Roboto Mono" charset="0"/>
                <a:cs typeface="Roboto Mono" charset="0"/>
              </a:rPr>
              <a:t>: () =&gt; </a:t>
            </a:r>
            <a:r>
              <a:rPr lang="en-US" sz="1800" b="1" i="1" dirty="0" err="1">
                <a:solidFill>
                  <a:srgbClr val="660E7A"/>
                </a:solidFill>
                <a:latin typeface="Roboto Mono" charset="0"/>
                <a:ea typeface="Roboto Mono" charset="0"/>
                <a:cs typeface="Roboto Mono" charset="0"/>
              </a:rPr>
              <a:t>console</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'completed'</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7A7A43"/>
                </a:solidFill>
                <a:latin typeface="Roboto Mono" charset="0"/>
                <a:ea typeface="Roboto Mono" charset="0"/>
                <a:cs typeface="Roboto Mono" charset="0"/>
              </a:rPr>
              <a:t>error</a:t>
            </a:r>
            <a:r>
              <a:rPr lang="en-US" sz="1800" dirty="0">
                <a:latin typeface="Roboto Mono" charset="0"/>
                <a:ea typeface="Roboto Mono" charset="0"/>
                <a:cs typeface="Roboto Mono" charset="0"/>
              </a:rPr>
              <a:t>: x =&gt; </a:t>
            </a:r>
            <a:r>
              <a:rPr lang="en-US" sz="1800" b="1" i="1" dirty="0" err="1">
                <a:solidFill>
                  <a:srgbClr val="660E7A"/>
                </a:solidFill>
                <a:latin typeface="Roboto Mono" charset="0"/>
                <a:ea typeface="Roboto Mono" charset="0"/>
                <a:cs typeface="Roboto Mono" charset="0"/>
              </a:rPr>
              <a:t>console</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(x)</a:t>
            </a:r>
            <a:br>
              <a:rPr lang="en-US" sz="1800" dirty="0">
                <a:latin typeface="Roboto Mono" charset="0"/>
                <a:ea typeface="Roboto Mono" charset="0"/>
                <a:cs typeface="Roboto Mono" charset="0"/>
              </a:rPr>
            </a:br>
            <a:r>
              <a:rPr lang="en-US" sz="1800" dirty="0" smtClean="0">
                <a:latin typeface="Roboto Mono" charset="0"/>
                <a:ea typeface="Roboto Mono" charset="0"/>
                <a:cs typeface="Roboto Mono" charset="0"/>
              </a:rPr>
              <a:t>}</a:t>
            </a:r>
          </a:p>
          <a:p>
            <a:pPr marL="0" indent="0">
              <a:buNone/>
            </a:pP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i="1" dirty="0" smtClean="0">
                <a:solidFill>
                  <a:srgbClr val="660E7A"/>
                </a:solidFill>
                <a:latin typeface="Roboto Mono" charset="0"/>
                <a:ea typeface="Roboto Mono" charset="0"/>
                <a:cs typeface="Roboto Mono" charset="0"/>
              </a:rPr>
              <a:t>of</a:t>
            </a:r>
            <a:r>
              <a:rPr lang="en-US" sz="1800" dirty="0" smtClean="0">
                <a:latin typeface="Roboto Mono" charset="0"/>
                <a:ea typeface="Roboto Mono" charset="0"/>
                <a:cs typeface="Roboto Mono" charset="0"/>
              </a:rPr>
              <a:t>(</a:t>
            </a:r>
            <a:r>
              <a:rPr lang="en-US" sz="1800" dirty="0" smtClean="0">
                <a:solidFill>
                  <a:srgbClr val="0000FF"/>
                </a:solidFill>
                <a:latin typeface="Roboto Mono" charset="0"/>
                <a:ea typeface="Roboto Mono" charset="0"/>
                <a:cs typeface="Roboto Mono" charset="0"/>
              </a:rPr>
              <a:t>1</a:t>
            </a:r>
            <a:r>
              <a:rPr lang="en-US" sz="1800" dirty="0" smtClean="0">
                <a:latin typeface="Roboto Mono" charset="0"/>
                <a:ea typeface="Roboto Mono" charset="0"/>
                <a:cs typeface="Roboto Mono" charset="0"/>
              </a:rPr>
              <a:t>,</a:t>
            </a:r>
            <a:r>
              <a:rPr lang="en-US" sz="1800" dirty="0" smtClean="0">
                <a:solidFill>
                  <a:srgbClr val="0000FF"/>
                </a:solidFill>
                <a:latin typeface="Roboto Mono" charset="0"/>
                <a:ea typeface="Roboto Mono" charset="0"/>
                <a:cs typeface="Roboto Mono" charset="0"/>
              </a:rPr>
              <a:t>2</a:t>
            </a:r>
            <a:r>
              <a:rPr lang="en-US" sz="1800" dirty="0" smtClean="0">
                <a:latin typeface="Roboto Mono" charset="0"/>
                <a:ea typeface="Roboto Mono" charset="0"/>
                <a:cs typeface="Roboto Mono" charset="0"/>
              </a:rPr>
              <a:t>,</a:t>
            </a:r>
            <a:r>
              <a:rPr lang="en-US" sz="1800" dirty="0" smtClean="0">
                <a:solidFill>
                  <a:srgbClr val="0000FF"/>
                </a:solidFill>
                <a:latin typeface="Roboto Mono" charset="0"/>
                <a:ea typeface="Roboto Mono" charset="0"/>
                <a:cs typeface="Roboto Mono" charset="0"/>
              </a:rPr>
              <a:t>3</a:t>
            </a:r>
            <a:r>
              <a:rPr lang="en-US" sz="1800" dirty="0" smtClean="0">
                <a:latin typeface="Roboto Mono" charset="0"/>
                <a:ea typeface="Roboto Mono" charset="0"/>
                <a:cs typeface="Roboto Mono" charset="0"/>
              </a:rPr>
              <a:t>)</a:t>
            </a:r>
          </a:p>
          <a:p>
            <a:pPr marL="0" indent="0">
              <a:buNone/>
            </a:pPr>
            <a:r>
              <a:rPr lang="en-US" sz="1800" dirty="0" smtClean="0">
                <a:latin typeface="Roboto Mono" charset="0"/>
                <a:ea typeface="Roboto Mono" charset="0"/>
                <a:cs typeface="Roboto Mono" charset="0"/>
              </a:rPr>
              <a:t>.</a:t>
            </a:r>
            <a:r>
              <a:rPr lang="en-US" sz="1800" dirty="0" smtClean="0">
                <a:solidFill>
                  <a:srgbClr val="7A7A43"/>
                </a:solidFill>
                <a:latin typeface="Roboto Mono" charset="0"/>
                <a:ea typeface="Roboto Mono" charset="0"/>
                <a:cs typeface="Roboto Mono" charset="0"/>
              </a:rPr>
              <a:t>subscribe</a:t>
            </a:r>
            <a:r>
              <a:rPr lang="en-US" sz="1800" dirty="0" smtClean="0">
                <a:latin typeface="Roboto Mono" charset="0"/>
                <a:ea typeface="Roboto Mono" charset="0"/>
                <a:cs typeface="Roboto Mono" charset="0"/>
              </a:rPr>
              <a:t>(</a:t>
            </a:r>
            <a:r>
              <a:rPr lang="en-US" sz="1800" dirty="0" smtClean="0">
                <a:solidFill>
                  <a:srgbClr val="458383"/>
                </a:solidFill>
                <a:latin typeface="Roboto Mono" charset="0"/>
                <a:ea typeface="Roboto Mono" charset="0"/>
                <a:cs typeface="Roboto Mono" charset="0"/>
              </a:rPr>
              <a:t>observer</a:t>
            </a:r>
            <a:r>
              <a:rPr lang="en-US" sz="1800" dirty="0" smtClean="0">
                <a:latin typeface="Roboto Mono" charset="0"/>
                <a:ea typeface="Roboto Mono" charset="0"/>
                <a:cs typeface="Roboto Mono" charset="0"/>
              </a:rPr>
              <a:t>); </a:t>
            </a:r>
            <a:r>
              <a:rPr lang="en-US" sz="1800" i="1" dirty="0" smtClean="0">
                <a:solidFill>
                  <a:srgbClr val="808080"/>
                </a:solidFill>
                <a:latin typeface="Roboto Mono" charset="0"/>
                <a:ea typeface="Roboto Mono" charset="0"/>
                <a:cs typeface="Roboto Mono" charset="0"/>
              </a:rPr>
              <a:t>// 1, 2, 3, completed</a:t>
            </a:r>
            <a:endParaRPr lang="en-US" sz="1800" dirty="0" smtClean="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254</a:t>
            </a:fld>
            <a:endParaRPr lang="en-US" dirty="0"/>
          </a:p>
        </p:txBody>
      </p:sp>
    </p:spTree>
    <p:extLst>
      <p:ext uri="{BB962C8B-B14F-4D97-AF65-F5344CB8AC3E}">
        <p14:creationId xmlns:p14="http://schemas.microsoft.com/office/powerpoint/2010/main" val="1167019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Demo: Observers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sz="1800" dirty="0" smtClean="0"/>
              <a:t>Instructor Only</a:t>
            </a:r>
          </a:p>
          <a:p>
            <a:r>
              <a:rPr lang="en-US" sz="1800" dirty="0" smtClean="0"/>
              <a:t>code/demos/</a:t>
            </a:r>
            <a:r>
              <a:rPr lang="en-US" sz="1800" dirty="0" err="1" smtClean="0"/>
              <a:t>rxjs</a:t>
            </a:r>
            <a:r>
              <a:rPr lang="en-US" sz="1800" dirty="0" smtClean="0"/>
              <a:t>-observers</a:t>
            </a:r>
          </a:p>
          <a:p>
            <a:r>
              <a:rPr lang="en-US" sz="1800" dirty="0" smtClean="0"/>
              <a:t>code/demos/</a:t>
            </a:r>
            <a:r>
              <a:rPr lang="en-US" sz="1800" dirty="0" err="1" smtClean="0"/>
              <a:t>rxjs</a:t>
            </a:r>
            <a:r>
              <a:rPr lang="en-US" sz="1800" dirty="0" smtClean="0"/>
              <a:t>-subscriptions</a:t>
            </a:r>
            <a:endParaRPr lang="en-US" sz="1800" dirty="0"/>
          </a:p>
          <a:p>
            <a:endParaRPr lang="en-US" sz="1800" dirty="0" smtClean="0"/>
          </a:p>
          <a:p>
            <a:endParaRPr lang="en-US" sz="1800" b="1" dirty="0"/>
          </a:p>
          <a:p>
            <a:endParaRPr lang="en-US" sz="1800" b="1" dirty="0"/>
          </a:p>
          <a:p>
            <a:endParaRPr lang="en-US" sz="1800" b="1"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255</a:t>
            </a:fld>
            <a:endParaRPr lang="en-US" dirty="0"/>
          </a:p>
        </p:txBody>
      </p:sp>
    </p:spTree>
    <p:extLst>
      <p:ext uri="{BB962C8B-B14F-4D97-AF65-F5344CB8AC3E}">
        <p14:creationId xmlns:p14="http://schemas.microsoft.com/office/powerpoint/2010/main" val="1928361739"/>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Operators</a:t>
            </a:r>
            <a:endParaRPr lang="en-US" dirty="0"/>
          </a:p>
        </p:txBody>
      </p:sp>
      <p:sp>
        <p:nvSpPr>
          <p:cNvPr id="3" name="Content Placeholder 2"/>
          <p:cNvSpPr>
            <a:spLocks noGrp="1"/>
          </p:cNvSpPr>
          <p:nvPr>
            <p:ph idx="1"/>
          </p:nvPr>
        </p:nvSpPr>
        <p:spPr/>
        <p:txBody>
          <a:bodyPr>
            <a:normAutofit/>
          </a:bodyPr>
          <a:lstStyle/>
          <a:p>
            <a:r>
              <a:rPr lang="en-US" dirty="0" smtClean="0"/>
              <a:t>Methods </a:t>
            </a:r>
            <a:r>
              <a:rPr lang="en-US" dirty="0"/>
              <a:t>on Observable instances in </a:t>
            </a:r>
            <a:r>
              <a:rPr lang="en-US" dirty="0" err="1"/>
              <a:t>RxJS</a:t>
            </a:r>
            <a:r>
              <a:rPr lang="en-US" dirty="0"/>
              <a:t> &lt;=5.4</a:t>
            </a:r>
          </a:p>
          <a:p>
            <a:r>
              <a:rPr lang="en-US" dirty="0"/>
              <a:t>Stand-alone functions in </a:t>
            </a:r>
            <a:r>
              <a:rPr lang="en-US" dirty="0" err="1"/>
              <a:t>RxJS</a:t>
            </a:r>
            <a:r>
              <a:rPr lang="en-US" dirty="0"/>
              <a:t> &gt;=</a:t>
            </a:r>
            <a:r>
              <a:rPr lang="en-US" dirty="0" smtClean="0"/>
              <a:t>5.5</a:t>
            </a:r>
          </a:p>
          <a:p>
            <a:pPr lvl="1"/>
            <a:r>
              <a:rPr lang="en-US" dirty="0"/>
              <a:t>import { map, filter } from '</a:t>
            </a:r>
            <a:r>
              <a:rPr lang="en-US" dirty="0" err="1"/>
              <a:t>rxjs</a:t>
            </a:r>
            <a:r>
              <a:rPr lang="en-US" dirty="0"/>
              <a:t>/operators</a:t>
            </a:r>
            <a:r>
              <a:rPr lang="en-US" dirty="0" smtClean="0"/>
              <a:t>';</a:t>
            </a:r>
          </a:p>
          <a:p>
            <a:pPr lvl="1"/>
            <a:r>
              <a:rPr lang="en-US" dirty="0" smtClean="0"/>
              <a:t>Use the</a:t>
            </a:r>
            <a:r>
              <a:rPr lang="en-US" dirty="0"/>
              <a:t> this keyword to infer what is the input </a:t>
            </a:r>
            <a:r>
              <a:rPr lang="en-US" dirty="0" smtClean="0"/>
              <a:t>Observable</a:t>
            </a:r>
          </a:p>
          <a:p>
            <a:pPr lvl="2"/>
            <a:endParaRPr lang="en-US" dirty="0" smtClean="0"/>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256</a:t>
            </a:fld>
            <a:endParaRPr lang="en-US" dirty="0"/>
          </a:p>
        </p:txBody>
      </p:sp>
    </p:spTree>
    <p:extLst>
      <p:ext uri="{BB962C8B-B14F-4D97-AF65-F5344CB8AC3E}">
        <p14:creationId xmlns:p14="http://schemas.microsoft.com/office/powerpoint/2010/main" val="1542104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
            </a:r>
            <a:r>
              <a:rPr lang="en-US" dirty="0" smtClean="0"/>
              <a:t>ap Operator</a:t>
            </a:r>
            <a:endParaRPr lang="en-US" dirty="0"/>
          </a:p>
        </p:txBody>
      </p:sp>
      <p:sp>
        <p:nvSpPr>
          <p:cNvPr id="3" name="Content Placeholder 2"/>
          <p:cNvSpPr>
            <a:spLocks noGrp="1"/>
          </p:cNvSpPr>
          <p:nvPr>
            <p:ph idx="1"/>
          </p:nvPr>
        </p:nvSpPr>
        <p:spPr/>
        <p:txBody>
          <a:bodyPr>
            <a:normAutofit/>
          </a:bodyPr>
          <a:lstStyle/>
          <a:p>
            <a:pPr marL="0" indent="0">
              <a:buNone/>
            </a:pPr>
            <a:r>
              <a:rPr lang="en-US" sz="1800" i="1" dirty="0">
                <a:solidFill>
                  <a:srgbClr val="808080"/>
                </a:solidFill>
                <a:latin typeface="Roboto Mono" charset="0"/>
                <a:ea typeface="Roboto Mono" charset="0"/>
                <a:cs typeface="Roboto Mono" charset="0"/>
              </a:rPr>
              <a:t>//map returns same number of items as source</a:t>
            </a:r>
            <a:br>
              <a:rPr lang="en-US" sz="1800" i="1" dirty="0">
                <a:solidFill>
                  <a:srgbClr val="808080"/>
                </a:solidFill>
                <a:latin typeface="Roboto Mono" charset="0"/>
                <a:ea typeface="Roboto Mono" charset="0"/>
                <a:cs typeface="Roboto Mono" charset="0"/>
              </a:rPr>
            </a:br>
            <a:r>
              <a:rPr lang="en-US" sz="1800" dirty="0">
                <a:solidFill>
                  <a:srgbClr val="458383"/>
                </a:solidFill>
                <a:latin typeface="Roboto Mono" charset="0"/>
                <a:ea typeface="Roboto Mono" charset="0"/>
                <a:cs typeface="Roboto Mono" charset="0"/>
              </a:rPr>
              <a:t>of</a:t>
            </a:r>
            <a:r>
              <a:rPr lang="en-US" sz="1800" dirty="0">
                <a:latin typeface="Roboto Mono" charset="0"/>
                <a:ea typeface="Roboto Mono" charset="0"/>
                <a:cs typeface="Roboto Mono" charset="0"/>
              </a:rPr>
              <a:t>(</a:t>
            </a:r>
            <a:r>
              <a:rPr lang="en-US" sz="1800" dirty="0">
                <a:solidFill>
                  <a:srgbClr val="0000FF"/>
                </a:solidFill>
                <a:latin typeface="Roboto Mono" charset="0"/>
                <a:ea typeface="Roboto Mono" charset="0"/>
                <a:cs typeface="Roboto Mono" charset="0"/>
              </a:rPr>
              <a:t>1</a:t>
            </a:r>
            <a:r>
              <a:rPr lang="en-US" sz="1800" dirty="0">
                <a:latin typeface="Roboto Mono" charset="0"/>
                <a:ea typeface="Roboto Mono" charset="0"/>
                <a:cs typeface="Roboto Mono" charset="0"/>
              </a:rPr>
              <a:t>, </a:t>
            </a:r>
            <a:r>
              <a:rPr lang="en-US" sz="1800" dirty="0">
                <a:solidFill>
                  <a:srgbClr val="0000FF"/>
                </a:solidFill>
                <a:latin typeface="Roboto Mono" charset="0"/>
                <a:ea typeface="Roboto Mono" charset="0"/>
                <a:cs typeface="Roboto Mono" charset="0"/>
              </a:rPr>
              <a:t>2</a:t>
            </a:r>
            <a:r>
              <a:rPr lang="en-US" sz="1800" dirty="0">
                <a:latin typeface="Roboto Mono" charset="0"/>
                <a:ea typeface="Roboto Mono" charset="0"/>
                <a:cs typeface="Roboto Mono" charset="0"/>
              </a:rPr>
              <a:t>, </a:t>
            </a:r>
            <a:r>
              <a:rPr lang="en-US" sz="1800" dirty="0">
                <a:solidFill>
                  <a:srgbClr val="0000FF"/>
                </a:solidFill>
                <a:latin typeface="Roboto Mono" charset="0"/>
                <a:ea typeface="Roboto Mono" charset="0"/>
                <a:cs typeface="Roboto Mono" charset="0"/>
              </a:rPr>
              <a:t>3</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.pipe(</a:t>
            </a:r>
            <a:r>
              <a:rPr lang="en-US" sz="1800" i="1" dirty="0">
                <a:latin typeface="Roboto Mono" charset="0"/>
                <a:ea typeface="Roboto Mono" charset="0"/>
                <a:cs typeface="Roboto Mono" charset="0"/>
              </a:rPr>
              <a:t>map</a:t>
            </a:r>
            <a:r>
              <a:rPr lang="en-US" sz="1800" dirty="0">
                <a:latin typeface="Roboto Mono" charset="0"/>
                <a:ea typeface="Roboto Mono" charset="0"/>
                <a:cs typeface="Roboto Mono" charset="0"/>
              </a:rPr>
              <a:t>(x =&gt; x * </a:t>
            </a:r>
            <a:r>
              <a:rPr lang="en-US" sz="1800" dirty="0">
                <a:solidFill>
                  <a:srgbClr val="0000FF"/>
                </a:solidFill>
                <a:latin typeface="Roboto Mono" charset="0"/>
                <a:ea typeface="Roboto Mono" charset="0"/>
                <a:cs typeface="Roboto Mono" charset="0"/>
              </a:rPr>
              <a:t>10</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7A7A43"/>
                </a:solidFill>
                <a:latin typeface="Roboto Mono" charset="0"/>
                <a:ea typeface="Roboto Mono" charset="0"/>
                <a:cs typeface="Roboto Mono" charset="0"/>
              </a:rPr>
              <a:t>subscribe</a:t>
            </a:r>
            <a:r>
              <a:rPr lang="en-US" sz="1800" dirty="0">
                <a:latin typeface="Roboto Mono" charset="0"/>
                <a:ea typeface="Roboto Mono" charset="0"/>
                <a:cs typeface="Roboto Mono" charset="0"/>
              </a:rPr>
              <a:t>(x =&gt; </a:t>
            </a:r>
            <a:r>
              <a:rPr lang="en-US" sz="1800" b="1" i="1" dirty="0" err="1">
                <a:solidFill>
                  <a:srgbClr val="660E7A"/>
                </a:solidFill>
                <a:latin typeface="Roboto Mono" charset="0"/>
                <a:ea typeface="Roboto Mono" charset="0"/>
                <a:cs typeface="Roboto Mono" charset="0"/>
              </a:rPr>
              <a:t>console</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(x</a:t>
            </a:r>
            <a:r>
              <a:rPr lang="en-US" sz="1800" dirty="0" smtClean="0">
                <a:latin typeface="Roboto Mono" charset="0"/>
                <a:ea typeface="Roboto Mono" charset="0"/>
                <a:cs typeface="Roboto Mono" charset="0"/>
              </a:rPr>
              <a:t>));  </a:t>
            </a:r>
            <a:r>
              <a:rPr lang="en-US" sz="1800" i="1" dirty="0" smtClean="0">
                <a:solidFill>
                  <a:srgbClr val="808080"/>
                </a:solidFill>
                <a:latin typeface="Roboto Mono" charset="0"/>
                <a:ea typeface="Roboto Mono" charset="0"/>
                <a:cs typeface="Roboto Mono" charset="0"/>
              </a:rPr>
              <a:t>//</a:t>
            </a:r>
            <a:r>
              <a:rPr lang="en-US" sz="1800" i="1" dirty="0">
                <a:solidFill>
                  <a:srgbClr val="808080"/>
                </a:solidFill>
                <a:latin typeface="Roboto Mono" charset="0"/>
                <a:ea typeface="Roboto Mono" charset="0"/>
                <a:cs typeface="Roboto Mono" charset="0"/>
              </a:rPr>
              <a:t>10, 20, 30</a:t>
            </a:r>
            <a:endParaRPr lang="en-US" sz="1800" dirty="0">
              <a:latin typeface="Roboto Mono" charset="0"/>
              <a:ea typeface="Roboto Mono" charset="0"/>
              <a:cs typeface="Roboto Mono" charset="0"/>
            </a:endParaRPr>
          </a:p>
        </p:txBody>
      </p:sp>
      <p:pic>
        <p:nvPicPr>
          <p:cNvPr id="4" name="Picture 3"/>
          <p:cNvPicPr>
            <a:picLocks noChangeAspect="1"/>
          </p:cNvPicPr>
          <p:nvPr/>
        </p:nvPicPr>
        <p:blipFill>
          <a:blip r:embed="rId3"/>
          <a:stretch>
            <a:fillRect/>
          </a:stretch>
        </p:blipFill>
        <p:spPr>
          <a:xfrm>
            <a:off x="838200" y="3032468"/>
            <a:ext cx="9632950" cy="3144495"/>
          </a:xfrm>
          <a:prstGeom prst="rect">
            <a:avLst/>
          </a:prstGeom>
        </p:spPr>
      </p:pic>
      <p:sp>
        <p:nvSpPr>
          <p:cNvPr id="5" name="TextBox 4"/>
          <p:cNvSpPr txBox="1"/>
          <p:nvPr/>
        </p:nvSpPr>
        <p:spPr>
          <a:xfrm>
            <a:off x="8023225" y="5807631"/>
            <a:ext cx="2889250" cy="369332"/>
          </a:xfrm>
          <a:prstGeom prst="rect">
            <a:avLst/>
          </a:prstGeom>
          <a:noFill/>
        </p:spPr>
        <p:txBody>
          <a:bodyPr wrap="square" rtlCol="0">
            <a:spAutoFit/>
          </a:bodyPr>
          <a:lstStyle/>
          <a:p>
            <a:r>
              <a:rPr lang="en-US" dirty="0" smtClean="0">
                <a:solidFill>
                  <a:schemeClr val="bg2">
                    <a:lumMod val="50000"/>
                  </a:schemeClr>
                </a:solidFill>
              </a:rPr>
              <a:t>Source: </a:t>
            </a:r>
            <a:r>
              <a:rPr lang="en-US" dirty="0" err="1">
                <a:solidFill>
                  <a:schemeClr val="bg2">
                    <a:lumMod val="50000"/>
                  </a:schemeClr>
                </a:solidFill>
              </a:rPr>
              <a:t>r</a:t>
            </a:r>
            <a:r>
              <a:rPr lang="en-US" dirty="0" err="1" smtClean="0">
                <a:solidFill>
                  <a:schemeClr val="bg2">
                    <a:lumMod val="50000"/>
                  </a:schemeClr>
                </a:solidFill>
              </a:rPr>
              <a:t>xmarbles.com</a:t>
            </a:r>
            <a:endParaRPr lang="en-US" dirty="0">
              <a:solidFill>
                <a:schemeClr val="bg2">
                  <a:lumMod val="50000"/>
                </a:schemeClr>
              </a:solidFill>
            </a:endParaRPr>
          </a:p>
        </p:txBody>
      </p:sp>
      <p:sp>
        <p:nvSpPr>
          <p:cNvPr id="6" name="Slide Number Placeholder 5"/>
          <p:cNvSpPr>
            <a:spLocks noGrp="1"/>
          </p:cNvSpPr>
          <p:nvPr>
            <p:ph type="sldNum" sz="quarter" idx="12"/>
          </p:nvPr>
        </p:nvSpPr>
        <p:spPr/>
        <p:txBody>
          <a:bodyPr/>
          <a:lstStyle/>
          <a:p>
            <a:fld id="{E5454087-695C-AC43-AA7F-3C3895E55714}" type="slidenum">
              <a:rPr lang="en-US" smtClean="0"/>
              <a:t>257</a:t>
            </a:fld>
            <a:endParaRPr lang="en-US" dirty="0"/>
          </a:p>
        </p:txBody>
      </p:sp>
    </p:spTree>
    <p:extLst>
      <p:ext uri="{BB962C8B-B14F-4D97-AF65-F5344CB8AC3E}">
        <p14:creationId xmlns:p14="http://schemas.microsoft.com/office/powerpoint/2010/main" val="1293689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t>
            </a:r>
            <a:r>
              <a:rPr lang="en-US" dirty="0" err="1" smtClean="0"/>
              <a:t>witchMap</a:t>
            </a:r>
            <a:r>
              <a:rPr lang="en-US" dirty="0" smtClean="0"/>
              <a:t> Operator</a:t>
            </a:r>
            <a:endParaRPr lang="en-US" dirty="0"/>
          </a:p>
        </p:txBody>
      </p:sp>
      <p:sp>
        <p:nvSpPr>
          <p:cNvPr id="3" name="Content Placeholder 2"/>
          <p:cNvSpPr>
            <a:spLocks noGrp="1"/>
          </p:cNvSpPr>
          <p:nvPr>
            <p:ph idx="1"/>
          </p:nvPr>
        </p:nvSpPr>
        <p:spPr/>
        <p:txBody>
          <a:bodyPr>
            <a:normAutofit/>
          </a:bodyPr>
          <a:lstStyle/>
          <a:p>
            <a:pPr marL="0" indent="0">
              <a:buNone/>
            </a:pPr>
            <a:r>
              <a:rPr lang="mr-IN" sz="1800" b="1" dirty="0" err="1">
                <a:solidFill>
                  <a:srgbClr val="000080"/>
                </a:solidFill>
                <a:latin typeface="Roboto Mono" charset="0"/>
                <a:ea typeface="Roboto Mono" charset="0"/>
                <a:cs typeface="Roboto Mono" charset="0"/>
              </a:rPr>
              <a:t>let</a:t>
            </a:r>
            <a:r>
              <a:rPr lang="mr-IN" sz="1800" b="1" dirty="0">
                <a:solidFill>
                  <a:srgbClr val="000080"/>
                </a:solidFill>
                <a:latin typeface="Roboto Mono" charset="0"/>
                <a:ea typeface="Roboto Mono" charset="0"/>
                <a:cs typeface="Roboto Mono" charset="0"/>
              </a:rPr>
              <a:t> </a:t>
            </a:r>
            <a:r>
              <a:rPr lang="mr-IN" sz="1800" dirty="0">
                <a:solidFill>
                  <a:srgbClr val="458383"/>
                </a:solidFill>
                <a:latin typeface="Roboto Mono" charset="0"/>
                <a:ea typeface="Roboto Mono" charset="0"/>
                <a:cs typeface="Roboto Mono" charset="0"/>
              </a:rPr>
              <a:t>obs1$ </a:t>
            </a:r>
            <a:r>
              <a:rPr lang="mr-IN" sz="1800" dirty="0">
                <a:latin typeface="Roboto Mono" charset="0"/>
                <a:ea typeface="Roboto Mono" charset="0"/>
                <a:cs typeface="Roboto Mono" charset="0"/>
              </a:rPr>
              <a:t>= </a:t>
            </a:r>
            <a:r>
              <a:rPr lang="mr-IN" sz="1800" dirty="0">
                <a:solidFill>
                  <a:srgbClr val="458383"/>
                </a:solidFill>
                <a:latin typeface="Roboto Mono" charset="0"/>
                <a:ea typeface="Roboto Mono" charset="0"/>
                <a:cs typeface="Roboto Mono" charset="0"/>
              </a:rPr>
              <a:t>of</a:t>
            </a:r>
            <a:r>
              <a:rPr lang="mr-IN" sz="1800" dirty="0">
                <a:latin typeface="Roboto Mono" charset="0"/>
                <a:ea typeface="Roboto Mono" charset="0"/>
                <a:cs typeface="Roboto Mono" charset="0"/>
              </a:rPr>
              <a:t>(</a:t>
            </a:r>
            <a:r>
              <a:rPr lang="mr-IN" sz="1800" dirty="0">
                <a:solidFill>
                  <a:srgbClr val="0000FF"/>
                </a:solidFill>
                <a:latin typeface="Roboto Mono" charset="0"/>
                <a:ea typeface="Roboto Mono" charset="0"/>
                <a:cs typeface="Roboto Mono" charset="0"/>
              </a:rPr>
              <a:t>1</a:t>
            </a:r>
            <a:r>
              <a:rPr lang="mr-IN" sz="1800" dirty="0">
                <a:latin typeface="Roboto Mono" charset="0"/>
                <a:ea typeface="Roboto Mono" charset="0"/>
                <a:cs typeface="Roboto Mono" charset="0"/>
              </a:rPr>
              <a:t>, </a:t>
            </a:r>
            <a:r>
              <a:rPr lang="mr-IN" sz="1800" dirty="0">
                <a:solidFill>
                  <a:srgbClr val="0000FF"/>
                </a:solidFill>
                <a:latin typeface="Roboto Mono" charset="0"/>
                <a:ea typeface="Roboto Mono" charset="0"/>
                <a:cs typeface="Roboto Mono" charset="0"/>
              </a:rPr>
              <a:t>2</a:t>
            </a:r>
            <a:r>
              <a:rPr lang="mr-IN" sz="1800" dirty="0">
                <a:latin typeface="Roboto Mono" charset="0"/>
                <a:ea typeface="Roboto Mono" charset="0"/>
                <a:cs typeface="Roboto Mono" charset="0"/>
              </a:rPr>
              <a:t>, </a:t>
            </a:r>
            <a:r>
              <a:rPr lang="mr-IN" sz="1800" dirty="0">
                <a:solidFill>
                  <a:srgbClr val="0000FF"/>
                </a:solidFill>
                <a:latin typeface="Roboto Mono" charset="0"/>
                <a:ea typeface="Roboto Mono" charset="0"/>
                <a:cs typeface="Roboto Mono" charset="0"/>
              </a:rPr>
              <a:t>3</a:t>
            </a:r>
            <a:r>
              <a:rPr lang="mr-IN" sz="1800" dirty="0">
                <a:latin typeface="Roboto Mono" charset="0"/>
                <a:ea typeface="Roboto Mono" charset="0"/>
                <a:cs typeface="Roboto Mono" charset="0"/>
              </a:rPr>
              <a:t>);</a:t>
            </a:r>
            <a:br>
              <a:rPr lang="mr-IN" sz="1800" dirty="0">
                <a:latin typeface="Roboto Mono" charset="0"/>
                <a:ea typeface="Roboto Mono" charset="0"/>
                <a:cs typeface="Roboto Mono" charset="0"/>
              </a:rPr>
            </a:br>
            <a:r>
              <a:rPr lang="mr-IN" sz="1800" b="1" dirty="0" err="1">
                <a:solidFill>
                  <a:srgbClr val="000080"/>
                </a:solidFill>
                <a:latin typeface="Roboto Mono" charset="0"/>
                <a:ea typeface="Roboto Mono" charset="0"/>
                <a:cs typeface="Roboto Mono" charset="0"/>
              </a:rPr>
              <a:t>let</a:t>
            </a:r>
            <a:r>
              <a:rPr lang="mr-IN" sz="1800" b="1" dirty="0">
                <a:solidFill>
                  <a:srgbClr val="000080"/>
                </a:solidFill>
                <a:latin typeface="Roboto Mono" charset="0"/>
                <a:ea typeface="Roboto Mono" charset="0"/>
                <a:cs typeface="Roboto Mono" charset="0"/>
              </a:rPr>
              <a:t> </a:t>
            </a:r>
            <a:r>
              <a:rPr lang="mr-IN" sz="1800" dirty="0">
                <a:solidFill>
                  <a:srgbClr val="458383"/>
                </a:solidFill>
                <a:latin typeface="Roboto Mono" charset="0"/>
                <a:ea typeface="Roboto Mono" charset="0"/>
                <a:cs typeface="Roboto Mono" charset="0"/>
              </a:rPr>
              <a:t>obs2$ </a:t>
            </a:r>
            <a:r>
              <a:rPr lang="mr-IN" sz="1800" dirty="0">
                <a:latin typeface="Roboto Mono" charset="0"/>
                <a:ea typeface="Roboto Mono" charset="0"/>
                <a:cs typeface="Roboto Mono" charset="0"/>
              </a:rPr>
              <a:t>= </a:t>
            </a:r>
            <a:r>
              <a:rPr lang="mr-IN" sz="1800" dirty="0">
                <a:solidFill>
                  <a:srgbClr val="458383"/>
                </a:solidFill>
                <a:latin typeface="Roboto Mono" charset="0"/>
                <a:ea typeface="Roboto Mono" charset="0"/>
                <a:cs typeface="Roboto Mono" charset="0"/>
              </a:rPr>
              <a:t>of</a:t>
            </a:r>
            <a:r>
              <a:rPr lang="mr-IN" sz="1800" dirty="0">
                <a:latin typeface="Roboto Mono" charset="0"/>
                <a:ea typeface="Roboto Mono" charset="0"/>
                <a:cs typeface="Roboto Mono" charset="0"/>
              </a:rPr>
              <a:t>(</a:t>
            </a:r>
            <a:r>
              <a:rPr lang="mr-IN" sz="1800" b="1" dirty="0">
                <a:solidFill>
                  <a:srgbClr val="008000"/>
                </a:solidFill>
                <a:latin typeface="Roboto Mono" charset="0"/>
                <a:ea typeface="Roboto Mono" charset="0"/>
                <a:cs typeface="Roboto Mono" charset="0"/>
              </a:rPr>
              <a:t>'</a:t>
            </a:r>
            <a:r>
              <a:rPr lang="mr-IN" sz="1800" b="1" dirty="0" err="1">
                <a:solidFill>
                  <a:srgbClr val="008000"/>
                </a:solidFill>
                <a:latin typeface="Roboto Mono" charset="0"/>
                <a:ea typeface="Roboto Mono" charset="0"/>
                <a:cs typeface="Roboto Mono" charset="0"/>
              </a:rPr>
              <a:t>a</a:t>
            </a:r>
            <a:r>
              <a:rPr lang="mr-IN" sz="1800" b="1" dirty="0">
                <a:solidFill>
                  <a:srgbClr val="008000"/>
                </a:solidFill>
                <a:latin typeface="Roboto Mono" charset="0"/>
                <a:ea typeface="Roboto Mono" charset="0"/>
                <a:cs typeface="Roboto Mono" charset="0"/>
              </a:rPr>
              <a:t>'</a:t>
            </a:r>
            <a:r>
              <a:rPr lang="mr-IN" sz="1800" dirty="0">
                <a:latin typeface="Roboto Mono" charset="0"/>
                <a:ea typeface="Roboto Mono" charset="0"/>
                <a:cs typeface="Roboto Mono" charset="0"/>
              </a:rPr>
              <a:t>, </a:t>
            </a:r>
            <a:r>
              <a:rPr lang="mr-IN" sz="1800" b="1" dirty="0">
                <a:solidFill>
                  <a:srgbClr val="008000"/>
                </a:solidFill>
                <a:latin typeface="Roboto Mono" charset="0"/>
                <a:ea typeface="Roboto Mono" charset="0"/>
                <a:cs typeface="Roboto Mono" charset="0"/>
              </a:rPr>
              <a:t>'</a:t>
            </a:r>
            <a:r>
              <a:rPr lang="mr-IN" sz="1800" b="1" dirty="0" err="1">
                <a:solidFill>
                  <a:srgbClr val="008000"/>
                </a:solidFill>
                <a:latin typeface="Roboto Mono" charset="0"/>
                <a:ea typeface="Roboto Mono" charset="0"/>
                <a:cs typeface="Roboto Mono" charset="0"/>
              </a:rPr>
              <a:t>b</a:t>
            </a:r>
            <a:r>
              <a:rPr lang="mr-IN" sz="1800" b="1" dirty="0">
                <a:solidFill>
                  <a:srgbClr val="008000"/>
                </a:solidFill>
                <a:latin typeface="Roboto Mono" charset="0"/>
                <a:ea typeface="Roboto Mono" charset="0"/>
                <a:cs typeface="Roboto Mono" charset="0"/>
              </a:rPr>
              <a:t>'</a:t>
            </a:r>
            <a:r>
              <a:rPr lang="mr-IN" sz="1800" dirty="0">
                <a:latin typeface="Roboto Mono" charset="0"/>
                <a:ea typeface="Roboto Mono" charset="0"/>
                <a:cs typeface="Roboto Mono" charset="0"/>
              </a:rPr>
              <a:t>);</a:t>
            </a:r>
            <a:br>
              <a:rPr lang="mr-IN" sz="1800" dirty="0">
                <a:latin typeface="Roboto Mono" charset="0"/>
                <a:ea typeface="Roboto Mono" charset="0"/>
                <a:cs typeface="Roboto Mono" charset="0"/>
              </a:rPr>
            </a:br>
            <a:r>
              <a:rPr lang="mr-IN" sz="1800" dirty="0">
                <a:latin typeface="Roboto Mono" charset="0"/>
                <a:ea typeface="Roboto Mono" charset="0"/>
                <a:cs typeface="Roboto Mono" charset="0"/>
              </a:rPr>
              <a:t/>
            </a:r>
            <a:br>
              <a:rPr lang="mr-IN" sz="1800" dirty="0">
                <a:latin typeface="Roboto Mono" charset="0"/>
                <a:ea typeface="Roboto Mono" charset="0"/>
                <a:cs typeface="Roboto Mono" charset="0"/>
              </a:rPr>
            </a:br>
            <a:r>
              <a:rPr lang="mr-IN" sz="1800" dirty="0">
                <a:solidFill>
                  <a:srgbClr val="458383"/>
                </a:solidFill>
                <a:latin typeface="Roboto Mono" charset="0"/>
                <a:ea typeface="Roboto Mono" charset="0"/>
                <a:cs typeface="Roboto Mono" charset="0"/>
              </a:rPr>
              <a:t>obs1$</a:t>
            </a:r>
            <a:r>
              <a:rPr lang="mr-IN" sz="1800" dirty="0">
                <a:latin typeface="Roboto Mono" charset="0"/>
                <a:ea typeface="Roboto Mono" charset="0"/>
                <a:cs typeface="Roboto Mono" charset="0"/>
              </a:rPr>
              <a:t>.pipe(</a:t>
            </a:r>
            <a:r>
              <a:rPr lang="mr-IN" sz="1800" i="1" dirty="0" err="1">
                <a:latin typeface="Roboto Mono" charset="0"/>
                <a:ea typeface="Roboto Mono" charset="0"/>
                <a:cs typeface="Roboto Mono" charset="0"/>
              </a:rPr>
              <a:t>switchMap</a:t>
            </a:r>
            <a:r>
              <a:rPr lang="mr-IN" sz="1800" dirty="0">
                <a:latin typeface="Roboto Mono" charset="0"/>
                <a:ea typeface="Roboto Mono" charset="0"/>
                <a:cs typeface="Roboto Mono" charset="0"/>
              </a:rPr>
              <a:t>(() =&gt; </a:t>
            </a:r>
            <a:r>
              <a:rPr lang="mr-IN" sz="1800" dirty="0">
                <a:solidFill>
                  <a:srgbClr val="458383"/>
                </a:solidFill>
                <a:latin typeface="Roboto Mono" charset="0"/>
                <a:ea typeface="Roboto Mono" charset="0"/>
                <a:cs typeface="Roboto Mono" charset="0"/>
              </a:rPr>
              <a:t>obs2</a:t>
            </a:r>
            <a:r>
              <a:rPr lang="mr-IN" sz="1800" dirty="0" smtClean="0">
                <a:solidFill>
                  <a:srgbClr val="458383"/>
                </a:solidFill>
                <a:latin typeface="Roboto Mono" charset="0"/>
                <a:ea typeface="Roboto Mono" charset="0"/>
                <a:cs typeface="Roboto Mono" charset="0"/>
              </a:rPr>
              <a:t>$</a:t>
            </a:r>
            <a:r>
              <a:rPr lang="mr-IN" sz="1800" dirty="0" smtClean="0">
                <a:latin typeface="Roboto Mono" charset="0"/>
                <a:ea typeface="Roboto Mono" charset="0"/>
                <a:cs typeface="Roboto Mono" charset="0"/>
              </a:rPr>
              <a:t>)).</a:t>
            </a:r>
            <a:r>
              <a:rPr lang="mr-IN" sz="1800" dirty="0" err="1">
                <a:solidFill>
                  <a:srgbClr val="7A7A43"/>
                </a:solidFill>
                <a:latin typeface="Roboto Mono" charset="0"/>
                <a:ea typeface="Roboto Mono" charset="0"/>
                <a:cs typeface="Roboto Mono" charset="0"/>
              </a:rPr>
              <a:t>subscribe</a:t>
            </a:r>
            <a:r>
              <a:rPr lang="mr-IN" sz="1800" dirty="0">
                <a:latin typeface="Roboto Mono" charset="0"/>
                <a:ea typeface="Roboto Mono" charset="0"/>
                <a:cs typeface="Roboto Mono" charset="0"/>
              </a:rPr>
              <a:t>(</a:t>
            </a:r>
            <a:r>
              <a:rPr lang="mr-IN" sz="1800" dirty="0" err="1">
                <a:solidFill>
                  <a:srgbClr val="458383"/>
                </a:solidFill>
                <a:latin typeface="Roboto Mono" charset="0"/>
                <a:ea typeface="Roboto Mono" charset="0"/>
                <a:cs typeface="Roboto Mono" charset="0"/>
              </a:rPr>
              <a:t>observer</a:t>
            </a:r>
            <a:r>
              <a:rPr lang="mr-IN" sz="1800" dirty="0">
                <a:latin typeface="Roboto Mono" charset="0"/>
                <a:ea typeface="Roboto Mono" charset="0"/>
                <a:cs typeface="Roboto Mono" charset="0"/>
              </a:rPr>
              <a:t>);</a:t>
            </a:r>
            <a:br>
              <a:rPr lang="mr-IN" sz="1800" dirty="0">
                <a:latin typeface="Roboto Mono" charset="0"/>
                <a:ea typeface="Roboto Mono" charset="0"/>
                <a:cs typeface="Roboto Mono" charset="0"/>
              </a:rPr>
            </a:br>
            <a:r>
              <a:rPr lang="mr-IN" sz="1800" i="1" dirty="0">
                <a:solidFill>
                  <a:srgbClr val="808080"/>
                </a:solidFill>
                <a:latin typeface="Roboto Mono" charset="0"/>
                <a:ea typeface="Roboto Mono" charset="0"/>
                <a:cs typeface="Roboto Mono" charset="0"/>
              </a:rPr>
              <a:t>// </a:t>
            </a:r>
            <a:r>
              <a:rPr lang="mr-IN" sz="1800" i="1" dirty="0" err="1">
                <a:solidFill>
                  <a:srgbClr val="808080"/>
                </a:solidFill>
                <a:latin typeface="Roboto Mono" charset="0"/>
                <a:ea typeface="Roboto Mono" charset="0"/>
                <a:cs typeface="Roboto Mono" charset="0"/>
              </a:rPr>
              <a:t>a</a:t>
            </a:r>
            <a:r>
              <a:rPr lang="mr-IN" sz="1800" i="1" dirty="0">
                <a:solidFill>
                  <a:srgbClr val="808080"/>
                </a:solidFill>
                <a:latin typeface="Roboto Mono" charset="0"/>
                <a:ea typeface="Roboto Mono" charset="0"/>
                <a:cs typeface="Roboto Mono" charset="0"/>
              </a:rPr>
              <a:t>, </a:t>
            </a:r>
            <a:r>
              <a:rPr lang="mr-IN" sz="1800" i="1" dirty="0" err="1">
                <a:solidFill>
                  <a:srgbClr val="808080"/>
                </a:solidFill>
                <a:latin typeface="Roboto Mono" charset="0"/>
                <a:ea typeface="Roboto Mono" charset="0"/>
                <a:cs typeface="Roboto Mono" charset="0"/>
              </a:rPr>
              <a:t>b</a:t>
            </a:r>
            <a:r>
              <a:rPr lang="mr-IN" sz="1800" i="1" dirty="0" smtClean="0">
                <a:solidFill>
                  <a:srgbClr val="808080"/>
                </a:solidFill>
                <a:latin typeface="Roboto Mono" charset="0"/>
                <a:ea typeface="Roboto Mono" charset="0"/>
                <a:cs typeface="Roboto Mono" charset="0"/>
              </a:rPr>
              <a:t>, </a:t>
            </a:r>
            <a:r>
              <a:rPr lang="mr-IN" sz="1800" i="1" dirty="0" err="1">
                <a:solidFill>
                  <a:srgbClr val="808080"/>
                </a:solidFill>
                <a:latin typeface="Roboto Mono" charset="0"/>
                <a:ea typeface="Roboto Mono" charset="0"/>
                <a:cs typeface="Roboto Mono" charset="0"/>
              </a:rPr>
              <a:t>a</a:t>
            </a:r>
            <a:r>
              <a:rPr lang="mr-IN" sz="1800" i="1" dirty="0">
                <a:solidFill>
                  <a:srgbClr val="808080"/>
                </a:solidFill>
                <a:latin typeface="Roboto Mono" charset="0"/>
                <a:ea typeface="Roboto Mono" charset="0"/>
                <a:cs typeface="Roboto Mono" charset="0"/>
              </a:rPr>
              <a:t>, </a:t>
            </a:r>
            <a:r>
              <a:rPr lang="mr-IN" sz="1800" i="1" dirty="0" err="1">
                <a:solidFill>
                  <a:srgbClr val="808080"/>
                </a:solidFill>
                <a:latin typeface="Roboto Mono" charset="0"/>
                <a:ea typeface="Roboto Mono" charset="0"/>
                <a:cs typeface="Roboto Mono" charset="0"/>
              </a:rPr>
              <a:t>b</a:t>
            </a:r>
            <a:r>
              <a:rPr lang="mr-IN" sz="1800" i="1" dirty="0">
                <a:solidFill>
                  <a:srgbClr val="808080"/>
                </a:solidFill>
                <a:latin typeface="Roboto Mono" charset="0"/>
                <a:ea typeface="Roboto Mono" charset="0"/>
                <a:cs typeface="Roboto Mono" charset="0"/>
              </a:rPr>
              <a:t>, </a:t>
            </a:r>
            <a:r>
              <a:rPr lang="mr-IN" sz="1800" i="1" dirty="0" err="1">
                <a:solidFill>
                  <a:srgbClr val="808080"/>
                </a:solidFill>
                <a:latin typeface="Roboto Mono" charset="0"/>
                <a:ea typeface="Roboto Mono" charset="0"/>
                <a:cs typeface="Roboto Mono" charset="0"/>
              </a:rPr>
              <a:t>a</a:t>
            </a:r>
            <a:r>
              <a:rPr lang="mr-IN" sz="1800" i="1" dirty="0">
                <a:solidFill>
                  <a:srgbClr val="808080"/>
                </a:solidFill>
                <a:latin typeface="Roboto Mono" charset="0"/>
                <a:ea typeface="Roboto Mono" charset="0"/>
                <a:cs typeface="Roboto Mono" charset="0"/>
              </a:rPr>
              <a:t>, </a:t>
            </a:r>
            <a:r>
              <a:rPr lang="mr-IN" sz="1800" i="1" dirty="0" err="1">
                <a:solidFill>
                  <a:srgbClr val="808080"/>
                </a:solidFill>
                <a:latin typeface="Roboto Mono" charset="0"/>
                <a:ea typeface="Roboto Mono" charset="0"/>
                <a:cs typeface="Roboto Mono" charset="0"/>
              </a:rPr>
              <a:t>b</a:t>
            </a:r>
            <a:r>
              <a:rPr lang="mr-IN" sz="1800" i="1" dirty="0">
                <a:solidFill>
                  <a:srgbClr val="808080"/>
                </a:solidFill>
                <a:latin typeface="Roboto Mono" charset="0"/>
                <a:ea typeface="Roboto Mono" charset="0"/>
                <a:cs typeface="Roboto Mono" charset="0"/>
              </a:rPr>
              <a:t>, </a:t>
            </a:r>
            <a:r>
              <a:rPr lang="mr-IN" sz="1800" i="1" dirty="0" err="1" smtClean="0">
                <a:solidFill>
                  <a:srgbClr val="808080"/>
                </a:solidFill>
                <a:latin typeface="Roboto Mono" charset="0"/>
                <a:ea typeface="Roboto Mono" charset="0"/>
                <a:cs typeface="Roboto Mono" charset="0"/>
              </a:rPr>
              <a:t>completed</a:t>
            </a:r>
            <a:endParaRPr lang="en-US" sz="1800" i="1" dirty="0" smtClean="0">
              <a:solidFill>
                <a:srgbClr val="808080"/>
              </a:solidFill>
              <a:latin typeface="Roboto Mono" charset="0"/>
              <a:ea typeface="Roboto Mono" charset="0"/>
              <a:cs typeface="Roboto Mono" charset="0"/>
            </a:endParaRPr>
          </a:p>
          <a:p>
            <a:pPr marL="0" indent="0">
              <a:buNone/>
            </a:pPr>
            <a:endParaRPr lang="en-US" sz="1800" i="1" dirty="0" smtClean="0">
              <a:solidFill>
                <a:srgbClr val="808080"/>
              </a:solidFill>
              <a:latin typeface="Roboto Mono" charset="0"/>
              <a:ea typeface="Roboto Mono" charset="0"/>
              <a:cs typeface="Roboto Mono" charset="0"/>
            </a:endParaRPr>
          </a:p>
          <a:p>
            <a:pPr marL="0" indent="0">
              <a:buNone/>
            </a:pPr>
            <a:endParaRPr lang="en-US" sz="1800" i="1" dirty="0">
              <a:solidFill>
                <a:srgbClr val="808080"/>
              </a:solidFill>
              <a:latin typeface="Roboto Mono" charset="0"/>
              <a:ea typeface="Roboto Mono" charset="0"/>
              <a:cs typeface="Roboto Mono" charset="0"/>
            </a:endParaRPr>
          </a:p>
          <a:p>
            <a:pPr marL="0" indent="0">
              <a:buNone/>
            </a:pPr>
            <a:endParaRPr lang="en-US" sz="1800" i="1" dirty="0">
              <a:solidFill>
                <a:srgbClr val="808080"/>
              </a:solidFill>
              <a:latin typeface="Roboto Mono" charset="0"/>
              <a:ea typeface="Roboto Mono" charset="0"/>
              <a:cs typeface="Roboto Mono" charset="0"/>
            </a:endParaRPr>
          </a:p>
          <a:p>
            <a:pPr marL="0" indent="0">
              <a:buNone/>
            </a:pPr>
            <a:r>
              <a:rPr lang="mr-IN" sz="1800" b="1" dirty="0" err="1">
                <a:solidFill>
                  <a:srgbClr val="000080"/>
                </a:solidFill>
                <a:latin typeface="Roboto Mono" charset="0"/>
                <a:ea typeface="Roboto Mono" charset="0"/>
                <a:cs typeface="Roboto Mono" charset="0"/>
              </a:rPr>
              <a:t>let</a:t>
            </a:r>
            <a:r>
              <a:rPr lang="mr-IN" sz="1800" b="1" dirty="0">
                <a:solidFill>
                  <a:srgbClr val="000080"/>
                </a:solidFill>
                <a:latin typeface="Roboto Mono" charset="0"/>
                <a:ea typeface="Roboto Mono" charset="0"/>
                <a:cs typeface="Roboto Mono" charset="0"/>
              </a:rPr>
              <a:t> </a:t>
            </a:r>
            <a:r>
              <a:rPr lang="mr-IN" sz="1800" dirty="0">
                <a:solidFill>
                  <a:srgbClr val="458383"/>
                </a:solidFill>
                <a:latin typeface="Roboto Mono" charset="0"/>
                <a:ea typeface="Roboto Mono" charset="0"/>
                <a:cs typeface="Roboto Mono" charset="0"/>
              </a:rPr>
              <a:t>obs1$ </a:t>
            </a:r>
            <a:r>
              <a:rPr lang="mr-IN" sz="1800" dirty="0">
                <a:latin typeface="Roboto Mono" charset="0"/>
                <a:ea typeface="Roboto Mono" charset="0"/>
                <a:cs typeface="Roboto Mono" charset="0"/>
              </a:rPr>
              <a:t>= </a:t>
            </a:r>
            <a:r>
              <a:rPr lang="mr-IN" sz="1800" dirty="0">
                <a:solidFill>
                  <a:srgbClr val="458383"/>
                </a:solidFill>
                <a:latin typeface="Roboto Mono" charset="0"/>
                <a:ea typeface="Roboto Mono" charset="0"/>
                <a:cs typeface="Roboto Mono" charset="0"/>
              </a:rPr>
              <a:t>of</a:t>
            </a:r>
            <a:r>
              <a:rPr lang="mr-IN" sz="1800" dirty="0">
                <a:latin typeface="Roboto Mono" charset="0"/>
                <a:ea typeface="Roboto Mono" charset="0"/>
                <a:cs typeface="Roboto Mono" charset="0"/>
              </a:rPr>
              <a:t>(</a:t>
            </a:r>
            <a:r>
              <a:rPr lang="mr-IN" sz="1800" dirty="0">
                <a:solidFill>
                  <a:srgbClr val="0000FF"/>
                </a:solidFill>
                <a:latin typeface="Roboto Mono" charset="0"/>
                <a:ea typeface="Roboto Mono" charset="0"/>
                <a:cs typeface="Roboto Mono" charset="0"/>
              </a:rPr>
              <a:t>1</a:t>
            </a:r>
            <a:r>
              <a:rPr lang="mr-IN" sz="1800" dirty="0">
                <a:latin typeface="Roboto Mono" charset="0"/>
                <a:ea typeface="Roboto Mono" charset="0"/>
                <a:cs typeface="Roboto Mono" charset="0"/>
              </a:rPr>
              <a:t>, </a:t>
            </a:r>
            <a:r>
              <a:rPr lang="mr-IN" sz="1800" dirty="0">
                <a:solidFill>
                  <a:srgbClr val="0000FF"/>
                </a:solidFill>
                <a:latin typeface="Roboto Mono" charset="0"/>
                <a:ea typeface="Roboto Mono" charset="0"/>
                <a:cs typeface="Roboto Mono" charset="0"/>
              </a:rPr>
              <a:t>2</a:t>
            </a:r>
            <a:r>
              <a:rPr lang="mr-IN" sz="1800" dirty="0">
                <a:latin typeface="Roboto Mono" charset="0"/>
                <a:ea typeface="Roboto Mono" charset="0"/>
                <a:cs typeface="Roboto Mono" charset="0"/>
              </a:rPr>
              <a:t>, </a:t>
            </a:r>
            <a:r>
              <a:rPr lang="mr-IN" sz="1800" dirty="0">
                <a:solidFill>
                  <a:srgbClr val="0000FF"/>
                </a:solidFill>
                <a:latin typeface="Roboto Mono" charset="0"/>
                <a:ea typeface="Roboto Mono" charset="0"/>
                <a:cs typeface="Roboto Mono" charset="0"/>
              </a:rPr>
              <a:t>3</a:t>
            </a:r>
            <a:r>
              <a:rPr lang="mr-IN" sz="1800" dirty="0">
                <a:latin typeface="Roboto Mono" charset="0"/>
                <a:ea typeface="Roboto Mono" charset="0"/>
                <a:cs typeface="Roboto Mono" charset="0"/>
              </a:rPr>
              <a:t>);</a:t>
            </a:r>
            <a:br>
              <a:rPr lang="mr-IN" sz="1800" dirty="0">
                <a:latin typeface="Roboto Mono" charset="0"/>
                <a:ea typeface="Roboto Mono" charset="0"/>
                <a:cs typeface="Roboto Mono" charset="0"/>
              </a:rPr>
            </a:br>
            <a:r>
              <a:rPr lang="mr-IN" sz="1800" b="1" dirty="0" err="1">
                <a:solidFill>
                  <a:srgbClr val="000080"/>
                </a:solidFill>
                <a:latin typeface="Roboto Mono" charset="0"/>
                <a:ea typeface="Roboto Mono" charset="0"/>
                <a:cs typeface="Roboto Mono" charset="0"/>
              </a:rPr>
              <a:t>let</a:t>
            </a:r>
            <a:r>
              <a:rPr lang="mr-IN" sz="1800" b="1" dirty="0">
                <a:solidFill>
                  <a:srgbClr val="000080"/>
                </a:solidFill>
                <a:latin typeface="Roboto Mono" charset="0"/>
                <a:ea typeface="Roboto Mono" charset="0"/>
                <a:cs typeface="Roboto Mono" charset="0"/>
              </a:rPr>
              <a:t> </a:t>
            </a:r>
            <a:r>
              <a:rPr lang="mr-IN" sz="1800" dirty="0">
                <a:solidFill>
                  <a:srgbClr val="458383"/>
                </a:solidFill>
                <a:latin typeface="Roboto Mono" charset="0"/>
                <a:ea typeface="Roboto Mono" charset="0"/>
                <a:cs typeface="Roboto Mono" charset="0"/>
              </a:rPr>
              <a:t>obs2$ </a:t>
            </a:r>
            <a:r>
              <a:rPr lang="mr-IN" sz="1800" dirty="0">
                <a:latin typeface="Roboto Mono" charset="0"/>
                <a:ea typeface="Roboto Mono" charset="0"/>
                <a:cs typeface="Roboto Mono" charset="0"/>
              </a:rPr>
              <a:t>= </a:t>
            </a:r>
            <a:r>
              <a:rPr lang="mr-IN" sz="1800" dirty="0">
                <a:solidFill>
                  <a:srgbClr val="458383"/>
                </a:solidFill>
                <a:latin typeface="Roboto Mono" charset="0"/>
                <a:ea typeface="Roboto Mono" charset="0"/>
                <a:cs typeface="Roboto Mono" charset="0"/>
              </a:rPr>
              <a:t>of</a:t>
            </a:r>
            <a:r>
              <a:rPr lang="mr-IN" sz="1800" dirty="0">
                <a:latin typeface="Roboto Mono" charset="0"/>
                <a:ea typeface="Roboto Mono" charset="0"/>
                <a:cs typeface="Roboto Mono" charset="0"/>
              </a:rPr>
              <a:t>(</a:t>
            </a:r>
            <a:r>
              <a:rPr lang="mr-IN" sz="1800" b="1" dirty="0">
                <a:solidFill>
                  <a:srgbClr val="008000"/>
                </a:solidFill>
                <a:latin typeface="Roboto Mono" charset="0"/>
                <a:ea typeface="Roboto Mono" charset="0"/>
                <a:cs typeface="Roboto Mono" charset="0"/>
              </a:rPr>
              <a:t>'</a:t>
            </a:r>
            <a:r>
              <a:rPr lang="mr-IN" sz="1800" b="1" dirty="0" err="1">
                <a:solidFill>
                  <a:srgbClr val="008000"/>
                </a:solidFill>
                <a:latin typeface="Roboto Mono" charset="0"/>
                <a:ea typeface="Roboto Mono" charset="0"/>
                <a:cs typeface="Roboto Mono" charset="0"/>
              </a:rPr>
              <a:t>a</a:t>
            </a:r>
            <a:r>
              <a:rPr lang="mr-IN" sz="1800" b="1" dirty="0">
                <a:solidFill>
                  <a:srgbClr val="008000"/>
                </a:solidFill>
                <a:latin typeface="Roboto Mono" charset="0"/>
                <a:ea typeface="Roboto Mono" charset="0"/>
                <a:cs typeface="Roboto Mono" charset="0"/>
              </a:rPr>
              <a:t>'</a:t>
            </a:r>
            <a:r>
              <a:rPr lang="mr-IN" sz="1800" dirty="0">
                <a:latin typeface="Roboto Mono" charset="0"/>
                <a:ea typeface="Roboto Mono" charset="0"/>
                <a:cs typeface="Roboto Mono" charset="0"/>
              </a:rPr>
              <a:t>, </a:t>
            </a:r>
            <a:r>
              <a:rPr lang="mr-IN" sz="1800" b="1" dirty="0">
                <a:solidFill>
                  <a:srgbClr val="008000"/>
                </a:solidFill>
                <a:latin typeface="Roboto Mono" charset="0"/>
                <a:ea typeface="Roboto Mono" charset="0"/>
                <a:cs typeface="Roboto Mono" charset="0"/>
              </a:rPr>
              <a:t>'</a:t>
            </a:r>
            <a:r>
              <a:rPr lang="mr-IN" sz="1800" b="1" dirty="0" err="1">
                <a:solidFill>
                  <a:srgbClr val="008000"/>
                </a:solidFill>
                <a:latin typeface="Roboto Mono" charset="0"/>
                <a:ea typeface="Roboto Mono" charset="0"/>
                <a:cs typeface="Roboto Mono" charset="0"/>
              </a:rPr>
              <a:t>b</a:t>
            </a:r>
            <a:r>
              <a:rPr lang="mr-IN" sz="1800" b="1" dirty="0">
                <a:solidFill>
                  <a:srgbClr val="008000"/>
                </a:solidFill>
                <a:latin typeface="Roboto Mono" charset="0"/>
                <a:ea typeface="Roboto Mono" charset="0"/>
                <a:cs typeface="Roboto Mono" charset="0"/>
              </a:rPr>
              <a:t>'</a:t>
            </a:r>
            <a:r>
              <a:rPr lang="mr-IN" sz="1800" dirty="0">
                <a:latin typeface="Roboto Mono" charset="0"/>
                <a:ea typeface="Roboto Mono" charset="0"/>
                <a:cs typeface="Roboto Mono" charset="0"/>
              </a:rPr>
              <a:t>);</a:t>
            </a:r>
            <a:br>
              <a:rPr lang="mr-IN" sz="1800" dirty="0">
                <a:latin typeface="Roboto Mono" charset="0"/>
                <a:ea typeface="Roboto Mono" charset="0"/>
                <a:cs typeface="Roboto Mono" charset="0"/>
              </a:rPr>
            </a:br>
            <a:r>
              <a:rPr lang="mr-IN" sz="1800" dirty="0">
                <a:latin typeface="Roboto Mono" charset="0"/>
                <a:ea typeface="Roboto Mono" charset="0"/>
                <a:cs typeface="Roboto Mono" charset="0"/>
              </a:rPr>
              <a:t/>
            </a:r>
            <a:br>
              <a:rPr lang="mr-IN" sz="1800" dirty="0">
                <a:latin typeface="Roboto Mono" charset="0"/>
                <a:ea typeface="Roboto Mono" charset="0"/>
                <a:cs typeface="Roboto Mono" charset="0"/>
              </a:rPr>
            </a:br>
            <a:r>
              <a:rPr lang="mr-IN" sz="1800" dirty="0">
                <a:solidFill>
                  <a:srgbClr val="458383"/>
                </a:solidFill>
                <a:latin typeface="Roboto Mono" charset="0"/>
                <a:ea typeface="Roboto Mono" charset="0"/>
                <a:cs typeface="Roboto Mono" charset="0"/>
              </a:rPr>
              <a:t>obs1$</a:t>
            </a:r>
            <a:r>
              <a:rPr lang="mr-IN" sz="1800" dirty="0">
                <a:latin typeface="Roboto Mono" charset="0"/>
                <a:ea typeface="Roboto Mono" charset="0"/>
                <a:cs typeface="Roboto Mono" charset="0"/>
              </a:rPr>
              <a:t>.pipe(</a:t>
            </a:r>
            <a:r>
              <a:rPr lang="mr-IN" sz="1800" i="1" dirty="0" err="1">
                <a:latin typeface="Roboto Mono" charset="0"/>
                <a:ea typeface="Roboto Mono" charset="0"/>
                <a:cs typeface="Roboto Mono" charset="0"/>
              </a:rPr>
              <a:t>switchMap</a:t>
            </a:r>
            <a:r>
              <a:rPr lang="mr-IN" sz="1800" dirty="0">
                <a:latin typeface="Roboto Mono" charset="0"/>
                <a:ea typeface="Roboto Mono" charset="0"/>
                <a:cs typeface="Roboto Mono" charset="0"/>
              </a:rPr>
              <a:t>(() =&gt; </a:t>
            </a:r>
            <a:r>
              <a:rPr lang="mr-IN" sz="1800" dirty="0">
                <a:solidFill>
                  <a:srgbClr val="458383"/>
                </a:solidFill>
                <a:latin typeface="Roboto Mono" charset="0"/>
                <a:ea typeface="Roboto Mono" charset="0"/>
                <a:cs typeface="Roboto Mono" charset="0"/>
              </a:rPr>
              <a:t>obs2$</a:t>
            </a:r>
            <a:r>
              <a:rPr lang="mr-IN" sz="1800" dirty="0">
                <a:latin typeface="Roboto Mono" charset="0"/>
                <a:ea typeface="Roboto Mono" charset="0"/>
                <a:cs typeface="Roboto Mono" charset="0"/>
              </a:rPr>
              <a:t>, (</a:t>
            </a:r>
            <a:r>
              <a:rPr lang="mr-IN" sz="1800" dirty="0" err="1">
                <a:latin typeface="Roboto Mono" charset="0"/>
                <a:ea typeface="Roboto Mono" charset="0"/>
                <a:cs typeface="Roboto Mono" charset="0"/>
              </a:rPr>
              <a:t>n</a:t>
            </a:r>
            <a:r>
              <a:rPr lang="mr-IN" sz="1800" dirty="0">
                <a:latin typeface="Roboto Mono" charset="0"/>
                <a:ea typeface="Roboto Mono" charset="0"/>
                <a:cs typeface="Roboto Mono" charset="0"/>
              </a:rPr>
              <a:t>, </a:t>
            </a:r>
            <a:r>
              <a:rPr lang="mr-IN" sz="1800" dirty="0" err="1">
                <a:latin typeface="Roboto Mono" charset="0"/>
                <a:ea typeface="Roboto Mono" charset="0"/>
                <a:cs typeface="Roboto Mono" charset="0"/>
              </a:rPr>
              <a:t>l</a:t>
            </a:r>
            <a:r>
              <a:rPr lang="mr-IN" sz="1800" dirty="0">
                <a:latin typeface="Roboto Mono" charset="0"/>
                <a:ea typeface="Roboto Mono" charset="0"/>
                <a:cs typeface="Roboto Mono" charset="0"/>
              </a:rPr>
              <a:t>) =&gt; </a:t>
            </a:r>
            <a:r>
              <a:rPr lang="mr-IN" sz="1800" dirty="0" err="1">
                <a:latin typeface="Roboto Mono" charset="0"/>
                <a:ea typeface="Roboto Mono" charset="0"/>
                <a:cs typeface="Roboto Mono" charset="0"/>
              </a:rPr>
              <a:t>n</a:t>
            </a:r>
            <a:r>
              <a:rPr lang="mr-IN" sz="1800" dirty="0">
                <a:latin typeface="Roboto Mono" charset="0"/>
                <a:ea typeface="Roboto Mono" charset="0"/>
                <a:cs typeface="Roboto Mono" charset="0"/>
              </a:rPr>
              <a:t> + </a:t>
            </a:r>
            <a:r>
              <a:rPr lang="mr-IN" sz="1800" dirty="0" err="1">
                <a:latin typeface="Roboto Mono" charset="0"/>
                <a:ea typeface="Roboto Mono" charset="0"/>
                <a:cs typeface="Roboto Mono" charset="0"/>
              </a:rPr>
              <a:t>l</a:t>
            </a:r>
            <a:r>
              <a:rPr lang="mr-IN" sz="1800" dirty="0">
                <a:latin typeface="Roboto Mono" charset="0"/>
                <a:ea typeface="Roboto Mono" charset="0"/>
                <a:cs typeface="Roboto Mono" charset="0"/>
              </a:rPr>
              <a:t>)).</a:t>
            </a:r>
            <a:r>
              <a:rPr lang="mr-IN" sz="1800" dirty="0" err="1">
                <a:solidFill>
                  <a:srgbClr val="7A7A43"/>
                </a:solidFill>
                <a:latin typeface="Roboto Mono" charset="0"/>
                <a:ea typeface="Roboto Mono" charset="0"/>
                <a:cs typeface="Roboto Mono" charset="0"/>
              </a:rPr>
              <a:t>subscribe</a:t>
            </a:r>
            <a:r>
              <a:rPr lang="mr-IN" sz="1800" dirty="0">
                <a:latin typeface="Roboto Mono" charset="0"/>
                <a:ea typeface="Roboto Mono" charset="0"/>
                <a:cs typeface="Roboto Mono" charset="0"/>
              </a:rPr>
              <a:t>(</a:t>
            </a:r>
            <a:r>
              <a:rPr lang="mr-IN" sz="1800" dirty="0" err="1">
                <a:solidFill>
                  <a:srgbClr val="458383"/>
                </a:solidFill>
                <a:latin typeface="Roboto Mono" charset="0"/>
                <a:ea typeface="Roboto Mono" charset="0"/>
                <a:cs typeface="Roboto Mono" charset="0"/>
              </a:rPr>
              <a:t>observer</a:t>
            </a:r>
            <a:r>
              <a:rPr lang="mr-IN" sz="1800" dirty="0">
                <a:latin typeface="Roboto Mono" charset="0"/>
                <a:ea typeface="Roboto Mono" charset="0"/>
                <a:cs typeface="Roboto Mono" charset="0"/>
              </a:rPr>
              <a:t>);</a:t>
            </a:r>
            <a:br>
              <a:rPr lang="mr-IN" sz="1800" dirty="0">
                <a:latin typeface="Roboto Mono" charset="0"/>
                <a:ea typeface="Roboto Mono" charset="0"/>
                <a:cs typeface="Roboto Mono" charset="0"/>
              </a:rPr>
            </a:br>
            <a:r>
              <a:rPr lang="mr-IN" sz="1800" i="1" dirty="0">
                <a:solidFill>
                  <a:srgbClr val="808080"/>
                </a:solidFill>
                <a:latin typeface="Roboto Mono" charset="0"/>
                <a:ea typeface="Roboto Mono" charset="0"/>
                <a:cs typeface="Roboto Mono" charset="0"/>
              </a:rPr>
              <a:t>//1a, 1b, 2a, 2b, 3a, 3b</a:t>
            </a:r>
            <a:endParaRPr lang="en-US" sz="1800" dirty="0">
              <a:latin typeface="Roboto Mono" charset="0"/>
              <a:ea typeface="Roboto Mono" charset="0"/>
              <a:cs typeface="Roboto Mono" charset="0"/>
            </a:endParaRPr>
          </a:p>
        </p:txBody>
      </p:sp>
      <p:cxnSp>
        <p:nvCxnSpPr>
          <p:cNvPr id="5" name="Straight Connector 4"/>
          <p:cNvCxnSpPr/>
          <p:nvPr/>
        </p:nvCxnSpPr>
        <p:spPr>
          <a:xfrm>
            <a:off x="838200" y="3721894"/>
            <a:ext cx="105156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E5454087-695C-AC43-AA7F-3C3895E55714}" type="slidenum">
              <a:rPr lang="en-US" smtClean="0"/>
              <a:t>258</a:t>
            </a:fld>
            <a:endParaRPr lang="en-US" dirty="0"/>
          </a:p>
        </p:txBody>
      </p:sp>
    </p:spTree>
    <p:extLst>
      <p:ext uri="{BB962C8B-B14F-4D97-AF65-F5344CB8AC3E}">
        <p14:creationId xmlns:p14="http://schemas.microsoft.com/office/powerpoint/2010/main" val="112537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Demo: Operators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sz="1800" dirty="0" smtClean="0"/>
              <a:t>Instructor Only</a:t>
            </a:r>
          </a:p>
          <a:p>
            <a:r>
              <a:rPr lang="en-US" sz="1800" dirty="0" smtClean="0"/>
              <a:t>code/demos/</a:t>
            </a:r>
            <a:r>
              <a:rPr lang="en-US" sz="1800" dirty="0" err="1" smtClean="0"/>
              <a:t>rxjs</a:t>
            </a:r>
            <a:r>
              <a:rPr lang="en-US" sz="1800" dirty="0" smtClean="0"/>
              <a:t>-operators</a:t>
            </a:r>
            <a:endParaRPr lang="en-US" sz="1800" b="1" dirty="0"/>
          </a:p>
          <a:p>
            <a:endParaRPr lang="en-US" sz="1800" b="1" dirty="0"/>
          </a:p>
          <a:p>
            <a:endParaRPr lang="en-US" sz="1800" b="1"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259</a:t>
            </a:fld>
            <a:endParaRPr lang="en-US" dirty="0"/>
          </a:p>
        </p:txBody>
      </p:sp>
    </p:spTree>
    <p:extLst>
      <p:ext uri="{BB962C8B-B14F-4D97-AF65-F5344CB8AC3E}">
        <p14:creationId xmlns:p14="http://schemas.microsoft.com/office/powerpoint/2010/main" val="211839131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TypeScript?</a:t>
            </a:r>
            <a:endParaRPr lang="en-US" dirty="0"/>
          </a:p>
        </p:txBody>
      </p:sp>
      <p:sp>
        <p:nvSpPr>
          <p:cNvPr id="3" name="Content Placeholder 2"/>
          <p:cNvSpPr>
            <a:spLocks noGrp="1"/>
          </p:cNvSpPr>
          <p:nvPr>
            <p:ph idx="1"/>
          </p:nvPr>
        </p:nvSpPr>
        <p:spPr/>
        <p:txBody>
          <a:bodyPr>
            <a:normAutofit/>
          </a:bodyPr>
          <a:lstStyle/>
          <a:p>
            <a:r>
              <a:rPr lang="en-US" dirty="0" smtClean="0"/>
              <a:t>TypeScript is a primary </a:t>
            </a:r>
            <a:r>
              <a:rPr lang="en-US" dirty="0"/>
              <a:t>language for Angular application </a:t>
            </a:r>
            <a:r>
              <a:rPr lang="en-US" dirty="0" smtClean="0"/>
              <a:t>development</a:t>
            </a:r>
          </a:p>
          <a:p>
            <a:pPr lvl="1"/>
            <a:r>
              <a:rPr lang="en-US" dirty="0"/>
              <a:t>Angular is written in </a:t>
            </a:r>
            <a:r>
              <a:rPr lang="en-US" dirty="0" err="1"/>
              <a:t>TypeScript</a:t>
            </a:r>
            <a:r>
              <a:rPr lang="en-US" dirty="0" smtClean="0"/>
              <a:t>.</a:t>
            </a:r>
          </a:p>
          <a:p>
            <a:r>
              <a:rPr lang="en-US" dirty="0" smtClean="0"/>
              <a:t>Recommended by Angular core team and Google</a:t>
            </a:r>
          </a:p>
          <a:p>
            <a:r>
              <a:rPr lang="en-US" dirty="0" smtClean="0"/>
              <a:t>Types enable better tooling including</a:t>
            </a:r>
          </a:p>
          <a:p>
            <a:pPr lvl="1"/>
            <a:r>
              <a:rPr lang="en-US" dirty="0" smtClean="0"/>
              <a:t>Refactoring</a:t>
            </a:r>
          </a:p>
          <a:p>
            <a:pPr lvl="1"/>
            <a:r>
              <a:rPr lang="en-US" dirty="0" smtClean="0"/>
              <a:t>Navigating code</a:t>
            </a:r>
          </a:p>
          <a:p>
            <a:pPr lvl="1"/>
            <a:r>
              <a:rPr lang="en-US" dirty="0" smtClean="0"/>
              <a:t>Code completion</a:t>
            </a:r>
          </a:p>
          <a:p>
            <a:r>
              <a:rPr lang="en-US" dirty="0" smtClean="0"/>
              <a:t>Decorators (annotations) provide an easily understandable API</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26</a:t>
            </a:fld>
            <a:endParaRPr lang="en-US" dirty="0"/>
          </a:p>
        </p:txBody>
      </p:sp>
    </p:spTree>
    <p:extLst>
      <p:ext uri="{BB962C8B-B14F-4D97-AF65-F5344CB8AC3E}">
        <p14:creationId xmlns:p14="http://schemas.microsoft.com/office/powerpoint/2010/main" val="376915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Subject</a:t>
            </a:r>
            <a:endParaRPr lang="en-US" dirty="0"/>
          </a:p>
        </p:txBody>
      </p:sp>
      <p:sp>
        <p:nvSpPr>
          <p:cNvPr id="3" name="Content Placeholder 2"/>
          <p:cNvSpPr>
            <a:spLocks noGrp="1"/>
          </p:cNvSpPr>
          <p:nvPr>
            <p:ph idx="1"/>
          </p:nvPr>
        </p:nvSpPr>
        <p:spPr/>
        <p:txBody>
          <a:bodyPr/>
          <a:lstStyle/>
          <a:p>
            <a:r>
              <a:rPr lang="en-US" dirty="0"/>
              <a:t>A Subject is like an Observable, but can multicast to many </a:t>
            </a:r>
            <a:r>
              <a:rPr lang="en-US" dirty="0" smtClean="0"/>
              <a:t>Observers</a:t>
            </a:r>
          </a:p>
          <a:p>
            <a:r>
              <a:rPr lang="en-US" dirty="0" smtClean="0"/>
              <a:t>Subjects </a:t>
            </a:r>
            <a:r>
              <a:rPr lang="en-US" dirty="0"/>
              <a:t>are like </a:t>
            </a:r>
            <a:r>
              <a:rPr lang="en-US" dirty="0" err="1"/>
              <a:t>EventEmitters</a:t>
            </a:r>
            <a:r>
              <a:rPr lang="en-US" dirty="0"/>
              <a:t>: they maintain a registry of many </a:t>
            </a:r>
            <a:r>
              <a:rPr lang="en-US" dirty="0" smtClean="0"/>
              <a:t>listeners</a:t>
            </a:r>
          </a:p>
          <a:p>
            <a:r>
              <a:rPr lang="en-US" dirty="0"/>
              <a:t>P</a:t>
            </a:r>
            <a:r>
              <a:rPr lang="en-US" dirty="0" smtClean="0"/>
              <a:t>lain </a:t>
            </a:r>
            <a:r>
              <a:rPr lang="en-US" dirty="0"/>
              <a:t>Observables are unicast (each subscribed Observer owns an independent execution of the Observable)</a:t>
            </a:r>
          </a:p>
        </p:txBody>
      </p:sp>
      <p:sp>
        <p:nvSpPr>
          <p:cNvPr id="4" name="Slide Number Placeholder 3"/>
          <p:cNvSpPr>
            <a:spLocks noGrp="1"/>
          </p:cNvSpPr>
          <p:nvPr>
            <p:ph type="sldNum" sz="quarter" idx="12"/>
          </p:nvPr>
        </p:nvSpPr>
        <p:spPr/>
        <p:txBody>
          <a:bodyPr/>
          <a:lstStyle/>
          <a:p>
            <a:fld id="{E5454087-695C-AC43-AA7F-3C3895E55714}" type="slidenum">
              <a:rPr lang="en-US" smtClean="0"/>
              <a:t>260</a:t>
            </a:fld>
            <a:endParaRPr lang="en-US" dirty="0"/>
          </a:p>
        </p:txBody>
      </p:sp>
    </p:spTree>
    <p:extLst>
      <p:ext uri="{BB962C8B-B14F-4D97-AF65-F5344CB8AC3E}">
        <p14:creationId xmlns:p14="http://schemas.microsoft.com/office/powerpoint/2010/main" val="801867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Subject Example</a:t>
            </a:r>
            <a:endParaRPr lang="en-US" dirty="0"/>
          </a:p>
        </p:txBody>
      </p:sp>
      <p:sp>
        <p:nvSpPr>
          <p:cNvPr id="3" name="Content Placeholder 2"/>
          <p:cNvSpPr>
            <a:spLocks noGrp="1"/>
          </p:cNvSpPr>
          <p:nvPr>
            <p:ph idx="1"/>
          </p:nvPr>
        </p:nvSpPr>
        <p:spPr>
          <a:ln>
            <a:solidFill>
              <a:schemeClr val="bg1">
                <a:lumMod val="85000"/>
              </a:schemeClr>
            </a:solidFill>
          </a:ln>
        </p:spPr>
        <p:txBody>
          <a:bodyPr>
            <a:normAutofit fontScale="92500" lnSpcReduction="20000"/>
          </a:bodyPr>
          <a:lstStyle/>
          <a:p>
            <a:pPr marL="0" indent="0">
              <a:buNone/>
            </a:pPr>
            <a:r>
              <a:rPr lang="en-US" sz="1800" b="1" dirty="0" err="1">
                <a:solidFill>
                  <a:srgbClr val="000080"/>
                </a:solidFill>
                <a:latin typeface="Roboto Mono" charset="0"/>
                <a:ea typeface="Roboto Mono" charset="0"/>
                <a:cs typeface="Roboto Mono" charset="0"/>
              </a:rPr>
              <a:t>var</a:t>
            </a:r>
            <a:r>
              <a:rPr lang="en-US" sz="1800" b="1" dirty="0">
                <a:solidFill>
                  <a:srgbClr val="000080"/>
                </a:solidFill>
                <a:latin typeface="Roboto Mono" charset="0"/>
                <a:ea typeface="Roboto Mono" charset="0"/>
                <a:cs typeface="Roboto Mono" charset="0"/>
              </a:rPr>
              <a:t> </a:t>
            </a:r>
            <a:r>
              <a:rPr lang="en-US" sz="1800" dirty="0">
                <a:solidFill>
                  <a:srgbClr val="458383"/>
                </a:solidFill>
                <a:latin typeface="Roboto Mono" charset="0"/>
                <a:ea typeface="Roboto Mono" charset="0"/>
                <a:cs typeface="Roboto Mono" charset="0"/>
              </a:rPr>
              <a:t>subject </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new </a:t>
            </a:r>
            <a:r>
              <a:rPr lang="en-US" sz="1800" dirty="0">
                <a:latin typeface="Roboto Mono" charset="0"/>
                <a:ea typeface="Roboto Mono" charset="0"/>
                <a:cs typeface="Roboto Mono" charset="0"/>
              </a:rPr>
              <a:t>Subject();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endParaRPr lang="en-US" sz="1800" dirty="0" smtClean="0">
              <a:latin typeface="Roboto Mono" charset="0"/>
              <a:ea typeface="Roboto Mono" charset="0"/>
              <a:cs typeface="Roboto Mono" charset="0"/>
            </a:endParaRPr>
          </a:p>
          <a:p>
            <a:pPr marL="0" indent="0">
              <a:buNone/>
            </a:pPr>
            <a:r>
              <a:rPr lang="en-US" sz="1800" dirty="0" err="1" smtClean="0">
                <a:solidFill>
                  <a:srgbClr val="458383"/>
                </a:solidFill>
                <a:latin typeface="Roboto Mono" charset="0"/>
                <a:ea typeface="Roboto Mono" charset="0"/>
                <a:cs typeface="Roboto Mono" charset="0"/>
              </a:rPr>
              <a:t>subject</a:t>
            </a:r>
            <a:r>
              <a:rPr lang="en-US" sz="1800" dirty="0" err="1" smtClean="0">
                <a:latin typeface="Roboto Mono" charset="0"/>
                <a:ea typeface="Roboto Mono" charset="0"/>
                <a:cs typeface="Roboto Mono" charset="0"/>
              </a:rPr>
              <a:t>.</a:t>
            </a:r>
            <a:r>
              <a:rPr lang="en-US" sz="1800" dirty="0" err="1" smtClean="0">
                <a:solidFill>
                  <a:srgbClr val="7A7A43"/>
                </a:solidFill>
                <a:latin typeface="Roboto Mono" charset="0"/>
                <a:ea typeface="Roboto Mono" charset="0"/>
                <a:cs typeface="Roboto Mono" charset="0"/>
              </a:rPr>
              <a:t>subscribe</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7A7A43"/>
                </a:solidFill>
                <a:latin typeface="Roboto Mono" charset="0"/>
                <a:ea typeface="Roboto Mono" charset="0"/>
                <a:cs typeface="Roboto Mono" charset="0"/>
              </a:rPr>
              <a:t>next</a:t>
            </a:r>
            <a:r>
              <a:rPr lang="en-US" sz="1800" dirty="0">
                <a:latin typeface="Roboto Mono" charset="0"/>
                <a:ea typeface="Roboto Mono" charset="0"/>
                <a:cs typeface="Roboto Mono" charset="0"/>
              </a:rPr>
              <a:t>: (v) =&gt; </a:t>
            </a:r>
            <a:r>
              <a:rPr lang="en-US" sz="1800" b="1" i="1" dirty="0" err="1">
                <a:solidFill>
                  <a:srgbClr val="660E7A"/>
                </a:solidFill>
                <a:latin typeface="Roboto Mono" charset="0"/>
                <a:ea typeface="Roboto Mono" charset="0"/>
                <a:cs typeface="Roboto Mono" charset="0"/>
              </a:rPr>
              <a:t>console</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observerA</a:t>
            </a:r>
            <a:r>
              <a:rPr lang="en-US" sz="1800" b="1" dirty="0">
                <a:solidFill>
                  <a:srgbClr val="008000"/>
                </a:solidFill>
                <a:latin typeface="Roboto Mono" charset="0"/>
                <a:ea typeface="Roboto Mono" charset="0"/>
                <a:cs typeface="Roboto Mono" charset="0"/>
              </a:rPr>
              <a:t>: ' </a:t>
            </a:r>
            <a:r>
              <a:rPr lang="en-US" sz="1800" dirty="0">
                <a:latin typeface="Roboto Mono" charset="0"/>
                <a:ea typeface="Roboto Mono" charset="0"/>
                <a:cs typeface="Roboto Mono" charset="0"/>
              </a:rPr>
              <a:t>+ v)</a:t>
            </a:r>
            <a:br>
              <a:rPr lang="en-US" sz="1800" dirty="0">
                <a:latin typeface="Roboto Mono" charset="0"/>
                <a:ea typeface="Roboto Mono" charset="0"/>
                <a:cs typeface="Roboto Mono" charset="0"/>
              </a:rPr>
            </a:br>
            <a:r>
              <a:rPr lang="en-US" sz="1800" dirty="0" smtClean="0">
                <a:latin typeface="Roboto Mono" charset="0"/>
                <a:ea typeface="Roboto Mono" charset="0"/>
                <a:cs typeface="Roboto Mono" charset="0"/>
              </a:rPr>
              <a:t>});</a:t>
            </a:r>
          </a:p>
          <a:p>
            <a:pPr marL="0" indent="0">
              <a:buNone/>
            </a:pP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err="1">
                <a:solidFill>
                  <a:srgbClr val="458383"/>
                </a:solidFill>
                <a:latin typeface="Roboto Mono" charset="0"/>
                <a:ea typeface="Roboto Mono" charset="0"/>
                <a:cs typeface="Roboto Mono" charset="0"/>
              </a:rPr>
              <a:t>subject</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subscribe</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a:solidFill>
                  <a:srgbClr val="7A7A43"/>
                </a:solidFill>
                <a:latin typeface="Roboto Mono" charset="0"/>
                <a:ea typeface="Roboto Mono" charset="0"/>
                <a:cs typeface="Roboto Mono" charset="0"/>
              </a:rPr>
              <a:t>next</a:t>
            </a:r>
            <a:r>
              <a:rPr lang="en-US" sz="1800" dirty="0">
                <a:latin typeface="Roboto Mono" charset="0"/>
                <a:ea typeface="Roboto Mono" charset="0"/>
                <a:cs typeface="Roboto Mono" charset="0"/>
              </a:rPr>
              <a:t>: (v) =&gt; </a:t>
            </a:r>
            <a:r>
              <a:rPr lang="en-US" sz="1800" b="1" i="1" dirty="0" err="1">
                <a:solidFill>
                  <a:srgbClr val="660E7A"/>
                </a:solidFill>
                <a:latin typeface="Roboto Mono" charset="0"/>
                <a:ea typeface="Roboto Mono" charset="0"/>
                <a:cs typeface="Roboto Mono" charset="0"/>
              </a:rPr>
              <a:t>console</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observerB</a:t>
            </a:r>
            <a:r>
              <a:rPr lang="en-US" sz="1800" b="1" dirty="0">
                <a:solidFill>
                  <a:srgbClr val="008000"/>
                </a:solidFill>
                <a:latin typeface="Roboto Mono" charset="0"/>
                <a:ea typeface="Roboto Mono" charset="0"/>
                <a:cs typeface="Roboto Mono" charset="0"/>
              </a:rPr>
              <a:t>: ' </a:t>
            </a:r>
            <a:r>
              <a:rPr lang="en-US" sz="1800" dirty="0">
                <a:latin typeface="Roboto Mono" charset="0"/>
                <a:ea typeface="Roboto Mono" charset="0"/>
                <a:cs typeface="Roboto Mono" charset="0"/>
              </a:rPr>
              <a:t>+ v)</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endParaRPr lang="en-US" sz="1800" dirty="0" smtClean="0">
              <a:latin typeface="Roboto Mono" charset="0"/>
              <a:ea typeface="Roboto Mono" charset="0"/>
              <a:cs typeface="Roboto Mono" charset="0"/>
            </a:endParaRPr>
          </a:p>
          <a:p>
            <a:pPr marL="0" indent="0">
              <a:buNone/>
            </a:pP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err="1">
                <a:solidFill>
                  <a:srgbClr val="458383"/>
                </a:solidFill>
                <a:latin typeface="Roboto Mono" charset="0"/>
                <a:ea typeface="Roboto Mono" charset="0"/>
                <a:cs typeface="Roboto Mono" charset="0"/>
              </a:rPr>
              <a:t>subject</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next</a:t>
            </a:r>
            <a:r>
              <a:rPr lang="en-US" sz="1800" dirty="0">
                <a:latin typeface="Roboto Mono" charset="0"/>
                <a:ea typeface="Roboto Mono" charset="0"/>
                <a:cs typeface="Roboto Mono" charset="0"/>
              </a:rPr>
              <a:t>(</a:t>
            </a:r>
            <a:r>
              <a:rPr lang="en-US" sz="1800" dirty="0">
                <a:solidFill>
                  <a:srgbClr val="0000FF"/>
                </a:solidFill>
                <a:latin typeface="Roboto Mono" charset="0"/>
                <a:ea typeface="Roboto Mono" charset="0"/>
                <a:cs typeface="Roboto Mono" charset="0"/>
              </a:rPr>
              <a:t>1</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err="1">
                <a:solidFill>
                  <a:srgbClr val="458383"/>
                </a:solidFill>
                <a:latin typeface="Roboto Mono" charset="0"/>
                <a:ea typeface="Roboto Mono" charset="0"/>
                <a:cs typeface="Roboto Mono" charset="0"/>
              </a:rPr>
              <a:t>subject</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next</a:t>
            </a:r>
            <a:r>
              <a:rPr lang="en-US" sz="1800" dirty="0">
                <a:latin typeface="Roboto Mono" charset="0"/>
                <a:ea typeface="Roboto Mono" charset="0"/>
                <a:cs typeface="Roboto Mono" charset="0"/>
              </a:rPr>
              <a:t>(</a:t>
            </a:r>
            <a:r>
              <a:rPr lang="en-US" sz="1800" dirty="0">
                <a:solidFill>
                  <a:srgbClr val="0000FF"/>
                </a:solidFill>
                <a:latin typeface="Roboto Mono" charset="0"/>
                <a:ea typeface="Roboto Mono" charset="0"/>
                <a:cs typeface="Roboto Mono" charset="0"/>
              </a:rPr>
              <a:t>2</a:t>
            </a:r>
            <a:r>
              <a:rPr lang="en-US" sz="1800" dirty="0" smtClean="0">
                <a:latin typeface="Roboto Mono" charset="0"/>
                <a:ea typeface="Roboto Mono" charset="0"/>
                <a:cs typeface="Roboto Mono" charset="0"/>
              </a:rPr>
              <a:t>);</a:t>
            </a:r>
          </a:p>
          <a:p>
            <a:pPr marL="0" indent="0">
              <a:buNone/>
            </a:pPr>
            <a:endParaRPr lang="en-US" sz="1800" dirty="0" smtClean="0">
              <a:latin typeface="Roboto Mono" charset="0"/>
              <a:ea typeface="Roboto Mono" charset="0"/>
              <a:cs typeface="Roboto Mono" charset="0"/>
            </a:endParaRPr>
          </a:p>
          <a:p>
            <a:pPr marL="0" indent="0">
              <a:buNone/>
            </a:pPr>
            <a:r>
              <a:rPr lang="en-US" sz="1800" i="1" dirty="0">
                <a:solidFill>
                  <a:srgbClr val="808080"/>
                </a:solidFill>
              </a:rPr>
              <a:t>/</a:t>
            </a:r>
            <a:r>
              <a:rPr lang="en-US" sz="1800" i="1" dirty="0">
                <a:solidFill>
                  <a:srgbClr val="808080"/>
                </a:solidFill>
                <a:latin typeface="Roboto Mono" charset="0"/>
                <a:ea typeface="Roboto Mono" charset="0"/>
                <a:cs typeface="Roboto Mono" charset="0"/>
              </a:rPr>
              <a:t>/ </a:t>
            </a:r>
            <a:r>
              <a:rPr lang="en-US" sz="1800" i="1" dirty="0" err="1">
                <a:solidFill>
                  <a:srgbClr val="808080"/>
                </a:solidFill>
                <a:latin typeface="Roboto Mono" charset="0"/>
                <a:ea typeface="Roboto Mono" charset="0"/>
                <a:cs typeface="Roboto Mono" charset="0"/>
              </a:rPr>
              <a:t>observerA</a:t>
            </a:r>
            <a:r>
              <a:rPr lang="en-US" sz="1800" i="1" dirty="0">
                <a:solidFill>
                  <a:srgbClr val="808080"/>
                </a:solidFill>
                <a:latin typeface="Roboto Mono" charset="0"/>
                <a:ea typeface="Roboto Mono" charset="0"/>
                <a:cs typeface="Roboto Mono" charset="0"/>
              </a:rPr>
              <a:t>: 1</a:t>
            </a:r>
            <a:br>
              <a:rPr lang="en-US" sz="1800" i="1" dirty="0">
                <a:solidFill>
                  <a:srgbClr val="808080"/>
                </a:solidFill>
                <a:latin typeface="Roboto Mono" charset="0"/>
                <a:ea typeface="Roboto Mono" charset="0"/>
                <a:cs typeface="Roboto Mono" charset="0"/>
              </a:rPr>
            </a:br>
            <a:r>
              <a:rPr lang="en-US" sz="1800" i="1" dirty="0">
                <a:solidFill>
                  <a:srgbClr val="808080"/>
                </a:solidFill>
                <a:latin typeface="Roboto Mono" charset="0"/>
                <a:ea typeface="Roboto Mono" charset="0"/>
                <a:cs typeface="Roboto Mono" charset="0"/>
              </a:rPr>
              <a:t>// </a:t>
            </a:r>
            <a:r>
              <a:rPr lang="en-US" sz="1800" i="1" dirty="0" err="1">
                <a:solidFill>
                  <a:srgbClr val="808080"/>
                </a:solidFill>
                <a:latin typeface="Roboto Mono" charset="0"/>
                <a:ea typeface="Roboto Mono" charset="0"/>
                <a:cs typeface="Roboto Mono" charset="0"/>
              </a:rPr>
              <a:t>observerB</a:t>
            </a:r>
            <a:r>
              <a:rPr lang="en-US" sz="1800" i="1" dirty="0">
                <a:solidFill>
                  <a:srgbClr val="808080"/>
                </a:solidFill>
                <a:latin typeface="Roboto Mono" charset="0"/>
                <a:ea typeface="Roboto Mono" charset="0"/>
                <a:cs typeface="Roboto Mono" charset="0"/>
              </a:rPr>
              <a:t>: 1</a:t>
            </a:r>
            <a:br>
              <a:rPr lang="en-US" sz="1800" i="1" dirty="0">
                <a:solidFill>
                  <a:srgbClr val="808080"/>
                </a:solidFill>
                <a:latin typeface="Roboto Mono" charset="0"/>
                <a:ea typeface="Roboto Mono" charset="0"/>
                <a:cs typeface="Roboto Mono" charset="0"/>
              </a:rPr>
            </a:br>
            <a:r>
              <a:rPr lang="en-US" sz="1800" i="1" dirty="0">
                <a:solidFill>
                  <a:srgbClr val="808080"/>
                </a:solidFill>
                <a:latin typeface="Roboto Mono" charset="0"/>
                <a:ea typeface="Roboto Mono" charset="0"/>
                <a:cs typeface="Roboto Mono" charset="0"/>
              </a:rPr>
              <a:t>// </a:t>
            </a:r>
            <a:r>
              <a:rPr lang="en-US" sz="1800" i="1" dirty="0" err="1">
                <a:solidFill>
                  <a:srgbClr val="808080"/>
                </a:solidFill>
                <a:latin typeface="Roboto Mono" charset="0"/>
                <a:ea typeface="Roboto Mono" charset="0"/>
                <a:cs typeface="Roboto Mono" charset="0"/>
              </a:rPr>
              <a:t>observerA</a:t>
            </a:r>
            <a:r>
              <a:rPr lang="en-US" sz="1800" i="1" dirty="0">
                <a:solidFill>
                  <a:srgbClr val="808080"/>
                </a:solidFill>
                <a:latin typeface="Roboto Mono" charset="0"/>
                <a:ea typeface="Roboto Mono" charset="0"/>
                <a:cs typeface="Roboto Mono" charset="0"/>
              </a:rPr>
              <a:t>: 2</a:t>
            </a:r>
            <a:br>
              <a:rPr lang="en-US" sz="1800" i="1" dirty="0">
                <a:solidFill>
                  <a:srgbClr val="808080"/>
                </a:solidFill>
                <a:latin typeface="Roboto Mono" charset="0"/>
                <a:ea typeface="Roboto Mono" charset="0"/>
                <a:cs typeface="Roboto Mono" charset="0"/>
              </a:rPr>
            </a:br>
            <a:r>
              <a:rPr lang="en-US" sz="1800" i="1" dirty="0">
                <a:solidFill>
                  <a:srgbClr val="808080"/>
                </a:solidFill>
                <a:latin typeface="Roboto Mono" charset="0"/>
                <a:ea typeface="Roboto Mono" charset="0"/>
                <a:cs typeface="Roboto Mono" charset="0"/>
              </a:rPr>
              <a:t>// </a:t>
            </a:r>
            <a:r>
              <a:rPr lang="en-US" sz="1800" i="1" dirty="0" err="1">
                <a:solidFill>
                  <a:srgbClr val="808080"/>
                </a:solidFill>
                <a:latin typeface="Roboto Mono" charset="0"/>
                <a:ea typeface="Roboto Mono" charset="0"/>
                <a:cs typeface="Roboto Mono" charset="0"/>
              </a:rPr>
              <a:t>observerB</a:t>
            </a:r>
            <a:r>
              <a:rPr lang="en-US" sz="1800" i="1" dirty="0">
                <a:solidFill>
                  <a:srgbClr val="808080"/>
                </a:solidFill>
                <a:latin typeface="Roboto Mono" charset="0"/>
                <a:ea typeface="Roboto Mono" charset="0"/>
                <a:cs typeface="Roboto Mono" charset="0"/>
              </a:rPr>
              <a:t>: </a:t>
            </a:r>
            <a:r>
              <a:rPr lang="en-US" sz="1800" i="1" dirty="0" smtClean="0">
                <a:solidFill>
                  <a:srgbClr val="808080"/>
                </a:solidFill>
                <a:latin typeface="Roboto Mono" charset="0"/>
                <a:ea typeface="Roboto Mono" charset="0"/>
                <a:cs typeface="Roboto Mono" charset="0"/>
              </a:rPr>
              <a:t>2</a:t>
            </a:r>
            <a:endParaRPr lang="en-US" sz="1800" dirty="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261</a:t>
            </a:fld>
            <a:endParaRPr lang="en-US" dirty="0"/>
          </a:p>
        </p:txBody>
      </p:sp>
    </p:spTree>
    <p:extLst>
      <p:ext uri="{BB962C8B-B14F-4D97-AF65-F5344CB8AC3E}">
        <p14:creationId xmlns:p14="http://schemas.microsoft.com/office/powerpoint/2010/main" val="1142046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Demo: Subjects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sz="1800" dirty="0" smtClean="0"/>
              <a:t>Instructor Only</a:t>
            </a:r>
          </a:p>
          <a:p>
            <a:r>
              <a:rPr lang="en-US" sz="1800" dirty="0" smtClean="0"/>
              <a:t>code/demos/</a:t>
            </a:r>
            <a:r>
              <a:rPr lang="en-US" sz="1800" dirty="0" err="1" smtClean="0"/>
              <a:t>rxjs</a:t>
            </a:r>
            <a:r>
              <a:rPr lang="en-US" sz="1800" dirty="0" smtClean="0"/>
              <a:t>-subjects</a:t>
            </a:r>
            <a:endParaRPr lang="en-US" sz="1800" dirty="0"/>
          </a:p>
          <a:p>
            <a:endParaRPr lang="en-US" sz="1800" b="1" dirty="0"/>
          </a:p>
          <a:p>
            <a:endParaRPr lang="en-US" sz="1800" b="1" dirty="0"/>
          </a:p>
          <a:p>
            <a:endParaRPr lang="en-US" sz="1800" b="1"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262</a:t>
            </a:fld>
            <a:endParaRPr lang="en-US" dirty="0"/>
          </a:p>
        </p:txBody>
      </p:sp>
    </p:spTree>
    <p:extLst>
      <p:ext uri="{BB962C8B-B14F-4D97-AF65-F5344CB8AC3E}">
        <p14:creationId xmlns:p14="http://schemas.microsoft.com/office/powerpoint/2010/main" val="8176987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Practical Application of </a:t>
            </a:r>
            <a:r>
              <a:rPr lang="en-US" dirty="0" err="1" smtClean="0"/>
              <a:t>RxJS</a:t>
            </a:r>
            <a:endParaRPr lang="en-US" dirty="0"/>
          </a:p>
        </p:txBody>
      </p:sp>
      <p:sp>
        <p:nvSpPr>
          <p:cNvPr id="3" name="Content Placeholder 2"/>
          <p:cNvSpPr>
            <a:spLocks noGrp="1"/>
          </p:cNvSpPr>
          <p:nvPr>
            <p:ph idx="1"/>
          </p:nvPr>
        </p:nvSpPr>
        <p:spPr/>
        <p:txBody>
          <a:bodyPr>
            <a:normAutofit/>
          </a:bodyPr>
          <a:lstStyle/>
          <a:p>
            <a:pPr marL="0" indent="0">
              <a:buNone/>
            </a:pPr>
            <a:r>
              <a:rPr lang="en-US" sz="1800" b="1" dirty="0" err="1">
                <a:solidFill>
                  <a:srgbClr val="000080"/>
                </a:solidFill>
                <a:latin typeface="Roboto Mono" charset="0"/>
                <a:ea typeface="Roboto Mono" charset="0"/>
                <a:cs typeface="Roboto Mono" charset="0"/>
              </a:rPr>
              <a:t>this</a:t>
            </a:r>
            <a:r>
              <a:rPr lang="en-US" sz="1800" dirty="0" err="1">
                <a:latin typeface="Roboto Mono" charset="0"/>
                <a:ea typeface="Roboto Mono" charset="0"/>
                <a:cs typeface="Roboto Mono" charset="0"/>
              </a:rPr>
              <a:t>.</a:t>
            </a:r>
            <a:r>
              <a:rPr lang="en-US" sz="1800" b="1" dirty="0" err="1">
                <a:solidFill>
                  <a:srgbClr val="660E7A"/>
                </a:solidFill>
                <a:latin typeface="Roboto Mono" charset="0"/>
                <a:ea typeface="Roboto Mono" charset="0"/>
                <a:cs typeface="Roboto Mono" charset="0"/>
              </a:rPr>
              <a:t>items</a:t>
            </a:r>
            <a:r>
              <a:rPr lang="en-US" sz="1800" b="1" dirty="0">
                <a:solidFill>
                  <a:srgbClr val="660E7A"/>
                </a:solidFill>
                <a:latin typeface="Roboto Mono" charset="0"/>
                <a:ea typeface="Roboto Mono" charset="0"/>
                <a:cs typeface="Roboto Mono" charset="0"/>
              </a:rPr>
              <a:t> </a:t>
            </a:r>
            <a:r>
              <a:rPr lang="en-US" sz="1800" dirty="0">
                <a:latin typeface="Roboto Mono" charset="0"/>
                <a:ea typeface="Roboto Mono" charset="0"/>
                <a:cs typeface="Roboto Mono" charset="0"/>
              </a:rPr>
              <a:t>= </a:t>
            </a:r>
            <a:r>
              <a:rPr lang="en-US" sz="1800" b="1" dirty="0" err="1">
                <a:solidFill>
                  <a:srgbClr val="000080"/>
                </a:solidFill>
                <a:latin typeface="Roboto Mono" charset="0"/>
                <a:ea typeface="Roboto Mono" charset="0"/>
                <a:cs typeface="Roboto Mono" charset="0"/>
              </a:rPr>
              <a:t>this</a:t>
            </a:r>
            <a:r>
              <a:rPr lang="en-US" sz="1800" dirty="0" err="1">
                <a:latin typeface="Roboto Mono" charset="0"/>
                <a:ea typeface="Roboto Mono" charset="0"/>
                <a:cs typeface="Roboto Mono" charset="0"/>
              </a:rPr>
              <a:t>.searchTermStream.</a:t>
            </a:r>
            <a:r>
              <a:rPr lang="en-US" sz="1800" dirty="0" err="1">
                <a:solidFill>
                  <a:srgbClr val="7A7A43"/>
                </a:solidFill>
                <a:latin typeface="Roboto Mono" charset="0"/>
                <a:ea typeface="Roboto Mono" charset="0"/>
                <a:cs typeface="Roboto Mono" charset="0"/>
              </a:rPr>
              <a:t>pipe</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i="1" dirty="0" err="1">
                <a:latin typeface="Roboto Mono" charset="0"/>
                <a:ea typeface="Roboto Mono" charset="0"/>
                <a:cs typeface="Roboto Mono" charset="0"/>
              </a:rPr>
              <a:t>debounceTime</a:t>
            </a:r>
            <a:r>
              <a:rPr lang="en-US" sz="1800" dirty="0">
                <a:latin typeface="Roboto Mono" charset="0"/>
                <a:ea typeface="Roboto Mono" charset="0"/>
                <a:cs typeface="Roboto Mono" charset="0"/>
              </a:rPr>
              <a:t>(</a:t>
            </a:r>
            <a:r>
              <a:rPr lang="en-US" sz="1800" dirty="0">
                <a:solidFill>
                  <a:srgbClr val="0000FF"/>
                </a:solidFill>
                <a:latin typeface="Roboto Mono" charset="0"/>
                <a:ea typeface="Roboto Mono" charset="0"/>
                <a:cs typeface="Roboto Mono" charset="0"/>
              </a:rPr>
              <a:t>300</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i="1" dirty="0" err="1">
                <a:latin typeface="Roboto Mono" charset="0"/>
                <a:ea typeface="Roboto Mono" charset="0"/>
                <a:cs typeface="Roboto Mono" charset="0"/>
              </a:rPr>
              <a:t>distinctUntilChanged</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i="1" dirty="0" err="1">
                <a:latin typeface="Roboto Mono" charset="0"/>
                <a:ea typeface="Roboto Mono" charset="0"/>
                <a:cs typeface="Roboto Mono" charset="0"/>
              </a:rPr>
              <a:t>switchMap</a:t>
            </a:r>
            <a:r>
              <a:rPr lang="en-US" sz="1800" dirty="0">
                <a:latin typeface="Roboto Mono" charset="0"/>
                <a:ea typeface="Roboto Mono" charset="0"/>
                <a:cs typeface="Roboto Mono" charset="0"/>
              </a:rPr>
              <a:t>((term: </a:t>
            </a:r>
            <a:r>
              <a:rPr lang="en-US" sz="1800" b="1" dirty="0">
                <a:solidFill>
                  <a:srgbClr val="000080"/>
                </a:solidFill>
                <a:latin typeface="Roboto Mono" charset="0"/>
                <a:ea typeface="Roboto Mono" charset="0"/>
                <a:cs typeface="Roboto Mono" charset="0"/>
              </a:rPr>
              <a:t>string</a:t>
            </a:r>
            <a:r>
              <a:rPr lang="en-US" sz="1800" dirty="0">
                <a:latin typeface="Roboto Mono" charset="0"/>
                <a:ea typeface="Roboto Mono" charset="0"/>
                <a:cs typeface="Roboto Mono" charset="0"/>
              </a:rPr>
              <a:t>) =&gt; </a:t>
            </a:r>
            <a:r>
              <a:rPr lang="en-US" sz="1800" b="1" dirty="0" err="1">
                <a:solidFill>
                  <a:srgbClr val="000080"/>
                </a:solidFill>
                <a:latin typeface="Roboto Mono" charset="0"/>
                <a:ea typeface="Roboto Mono" charset="0"/>
                <a:cs typeface="Roboto Mono" charset="0"/>
              </a:rPr>
              <a:t>this</a:t>
            </a:r>
            <a:r>
              <a:rPr lang="en-US" sz="1800" dirty="0" err="1">
                <a:latin typeface="Roboto Mono" charset="0"/>
                <a:ea typeface="Roboto Mono" charset="0"/>
                <a:cs typeface="Roboto Mono" charset="0"/>
              </a:rPr>
              <a:t>.wikipediaService.</a:t>
            </a:r>
            <a:r>
              <a:rPr lang="en-US" sz="1800" dirty="0" err="1">
                <a:solidFill>
                  <a:srgbClr val="7A7A43"/>
                </a:solidFill>
                <a:latin typeface="Roboto Mono" charset="0"/>
                <a:ea typeface="Roboto Mono" charset="0"/>
                <a:cs typeface="Roboto Mono" charset="0"/>
              </a:rPr>
              <a:t>search</a:t>
            </a:r>
            <a:r>
              <a:rPr lang="en-US" sz="1800" dirty="0">
                <a:latin typeface="Roboto Mono" charset="0"/>
                <a:ea typeface="Roboto Mono" charset="0"/>
                <a:cs typeface="Roboto Mono" charset="0"/>
              </a:rPr>
              <a:t>(term))</a:t>
            </a:r>
            <a:br>
              <a:rPr lang="en-US" sz="1800" dirty="0">
                <a:latin typeface="Roboto Mono" charset="0"/>
                <a:ea typeface="Roboto Mono" charset="0"/>
                <a:cs typeface="Roboto Mono" charset="0"/>
              </a:rPr>
            </a:br>
            <a:r>
              <a:rPr lang="en-US" sz="1800" dirty="0" smtClean="0">
                <a:latin typeface="Roboto Mono" charset="0"/>
                <a:ea typeface="Roboto Mono" charset="0"/>
                <a:cs typeface="Roboto Mono" charset="0"/>
              </a:rPr>
              <a:t>);</a:t>
            </a:r>
          </a:p>
          <a:p>
            <a:pPr marL="0" indent="0">
              <a:buNone/>
            </a:pPr>
            <a:endParaRPr lang="en-US" sz="1800" dirty="0">
              <a:latin typeface="Roboto Mono" charset="0"/>
              <a:ea typeface="Roboto Mono" charset="0"/>
              <a:cs typeface="Roboto Mono" charset="0"/>
            </a:endParaRPr>
          </a:p>
          <a:p>
            <a:r>
              <a:rPr lang="en-US" sz="2400" dirty="0" err="1" smtClean="0"/>
              <a:t>debounceTime</a:t>
            </a:r>
            <a:r>
              <a:rPr lang="en-US" sz="2400" dirty="0" smtClean="0"/>
              <a:t> </a:t>
            </a:r>
            <a:r>
              <a:rPr lang="en-US" sz="2400" dirty="0"/>
              <a:t>waits for the user to stop typing for at least 300 </a:t>
            </a:r>
            <a:r>
              <a:rPr lang="en-US" sz="2400" dirty="0" smtClean="0"/>
              <a:t>milliseconds</a:t>
            </a:r>
          </a:p>
          <a:p>
            <a:r>
              <a:rPr lang="en-US" sz="2400" dirty="0" err="1" smtClean="0"/>
              <a:t>distinctUntilChanged</a:t>
            </a:r>
            <a:r>
              <a:rPr lang="en-US" sz="2400" dirty="0" smtClean="0"/>
              <a:t> </a:t>
            </a:r>
            <a:r>
              <a:rPr lang="en-US" sz="2400" dirty="0"/>
              <a:t>ensures that the service is called only when the new search term is different from the previous search </a:t>
            </a:r>
            <a:r>
              <a:rPr lang="en-US" sz="2400" dirty="0" smtClean="0"/>
              <a:t>term</a:t>
            </a:r>
          </a:p>
          <a:p>
            <a:r>
              <a:rPr lang="en-US" sz="2400" dirty="0" err="1" smtClean="0"/>
              <a:t>switchMap</a:t>
            </a:r>
            <a:r>
              <a:rPr lang="en-US" sz="2400" dirty="0" smtClean="0"/>
              <a:t> </a:t>
            </a:r>
            <a:r>
              <a:rPr lang="en-US" sz="2400" dirty="0"/>
              <a:t>calls the </a:t>
            </a:r>
            <a:r>
              <a:rPr lang="en-US" sz="2400" dirty="0" err="1"/>
              <a:t>WikipediaService</a:t>
            </a:r>
            <a:r>
              <a:rPr lang="en-US" sz="2400" dirty="0"/>
              <a:t> with a fresh, </a:t>
            </a:r>
            <a:r>
              <a:rPr lang="en-US" sz="2400" dirty="0" err="1"/>
              <a:t>debounced</a:t>
            </a:r>
            <a:r>
              <a:rPr lang="en-US" sz="2400" dirty="0"/>
              <a:t> search term and coordinates the stream(s) of service </a:t>
            </a:r>
            <a:r>
              <a:rPr lang="en-US" sz="2400" dirty="0" smtClean="0"/>
              <a:t>response</a:t>
            </a:r>
            <a:r>
              <a:rPr lang="en-US" sz="1800" dirty="0"/>
              <a:t/>
            </a:r>
            <a:br>
              <a:rPr lang="en-US" sz="1800" dirty="0"/>
            </a:br>
            <a:endParaRPr lang="en-US" sz="1800" dirty="0">
              <a:latin typeface="Roboto Mono" charset="0"/>
              <a:ea typeface="Roboto Mono" charset="0"/>
              <a:cs typeface="Roboto Mono" charset="0"/>
            </a:endParaRPr>
          </a:p>
        </p:txBody>
      </p:sp>
      <p:cxnSp>
        <p:nvCxnSpPr>
          <p:cNvPr id="4" name="Straight Connector 3"/>
          <p:cNvCxnSpPr/>
          <p:nvPr/>
        </p:nvCxnSpPr>
        <p:spPr>
          <a:xfrm>
            <a:off x="838200" y="3378994"/>
            <a:ext cx="1051560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Slide Number Placeholder 4"/>
          <p:cNvSpPr>
            <a:spLocks noGrp="1"/>
          </p:cNvSpPr>
          <p:nvPr>
            <p:ph type="sldNum" sz="quarter" idx="12"/>
          </p:nvPr>
        </p:nvSpPr>
        <p:spPr/>
        <p:txBody>
          <a:bodyPr/>
          <a:lstStyle/>
          <a:p>
            <a:fld id="{E5454087-695C-AC43-AA7F-3C3895E55714}" type="slidenum">
              <a:rPr lang="en-US" smtClean="0"/>
              <a:t>263</a:t>
            </a:fld>
            <a:endParaRPr lang="en-US" dirty="0"/>
          </a:p>
        </p:txBody>
      </p:sp>
    </p:spTree>
    <p:extLst>
      <p:ext uri="{BB962C8B-B14F-4D97-AF65-F5344CB8AC3E}">
        <p14:creationId xmlns:p14="http://schemas.microsoft.com/office/powerpoint/2010/main" val="2085850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Demo: </a:t>
            </a:r>
            <a:r>
              <a:rPr lang="en-US" sz="4400" dirty="0"/>
              <a:t>Practical Application of </a:t>
            </a:r>
            <a:r>
              <a:rPr lang="en-US" sz="4400" dirty="0" err="1"/>
              <a:t>RxJS</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sz="1800" dirty="0" smtClean="0"/>
              <a:t>Instructor Only</a:t>
            </a:r>
          </a:p>
          <a:p>
            <a:r>
              <a:rPr lang="en-US" sz="1800" dirty="0" smtClean="0"/>
              <a:t>code/demos/</a:t>
            </a:r>
            <a:r>
              <a:rPr lang="en-US" sz="1800" dirty="0" err="1" smtClean="0"/>
              <a:t>rxjs</a:t>
            </a:r>
            <a:r>
              <a:rPr lang="en-US" sz="1800" dirty="0" smtClean="0"/>
              <a:t>-practical</a:t>
            </a:r>
            <a:endParaRPr lang="en-US" sz="1800" b="1" dirty="0"/>
          </a:p>
          <a:p>
            <a:endParaRPr lang="en-US" sz="1800" b="1" dirty="0"/>
          </a:p>
          <a:p>
            <a:endParaRPr lang="en-US" sz="1800" b="1"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264</a:t>
            </a:fld>
            <a:endParaRPr lang="en-US" dirty="0"/>
          </a:p>
        </p:txBody>
      </p:sp>
    </p:spTree>
    <p:extLst>
      <p:ext uri="{BB962C8B-B14F-4D97-AF65-F5344CB8AC3E}">
        <p14:creationId xmlns:p14="http://schemas.microsoft.com/office/powerpoint/2010/main" val="522245360"/>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EventEmitter</a:t>
            </a:r>
            <a:r>
              <a:rPr lang="en-US" dirty="0" smtClean="0"/>
              <a:t> or Observable</a:t>
            </a:r>
            <a:endParaRPr lang="en-US" dirty="0"/>
          </a:p>
        </p:txBody>
      </p:sp>
      <p:sp>
        <p:nvSpPr>
          <p:cNvPr id="3" name="Content Placeholder 2"/>
          <p:cNvSpPr>
            <a:spLocks noGrp="1"/>
          </p:cNvSpPr>
          <p:nvPr>
            <p:ph idx="1"/>
          </p:nvPr>
        </p:nvSpPr>
        <p:spPr/>
        <p:txBody>
          <a:bodyPr/>
          <a:lstStyle/>
          <a:p>
            <a:r>
              <a:rPr lang="en-US" dirty="0" smtClean="0"/>
              <a:t>Summary</a:t>
            </a:r>
          </a:p>
          <a:p>
            <a:pPr lvl="1"/>
            <a:r>
              <a:rPr lang="en-US" dirty="0" smtClean="0"/>
              <a:t>Use </a:t>
            </a:r>
            <a:r>
              <a:rPr lang="en-US" dirty="0" err="1" smtClean="0"/>
              <a:t>EventEmitter</a:t>
            </a:r>
            <a:r>
              <a:rPr lang="en-US" dirty="0" smtClean="0"/>
              <a:t> in Components</a:t>
            </a:r>
          </a:p>
          <a:p>
            <a:pPr lvl="1"/>
            <a:r>
              <a:rPr lang="en-US" dirty="0" smtClean="0"/>
              <a:t>Use some form of an Observable (Observable, Subject, </a:t>
            </a:r>
            <a:r>
              <a:rPr lang="en-US" dirty="0" err="1" smtClean="0"/>
              <a:t>BehaviorSubject</a:t>
            </a:r>
            <a:r>
              <a:rPr lang="en-US" dirty="0" smtClean="0"/>
              <a:t>) in Services</a:t>
            </a:r>
          </a:p>
          <a:p>
            <a:pPr lvl="1"/>
            <a:endParaRPr lang="en-US" dirty="0" smtClean="0"/>
          </a:p>
          <a:p>
            <a:r>
              <a:rPr lang="en-US" dirty="0" smtClean="0"/>
              <a:t>Explanation</a:t>
            </a:r>
          </a:p>
          <a:p>
            <a:pPr lvl="1" fontAlgn="base"/>
            <a:r>
              <a:rPr lang="en-US" dirty="0"/>
              <a:t>Do NOT count on </a:t>
            </a:r>
            <a:r>
              <a:rPr lang="en-US" dirty="0" err="1"/>
              <a:t>EventEmitter</a:t>
            </a:r>
            <a:r>
              <a:rPr lang="en-US" dirty="0"/>
              <a:t> continuing to be an </a:t>
            </a:r>
            <a:r>
              <a:rPr lang="en-US" dirty="0" smtClean="0"/>
              <a:t>Observable</a:t>
            </a:r>
            <a:endParaRPr lang="en-US" dirty="0"/>
          </a:p>
          <a:p>
            <a:pPr lvl="1" fontAlgn="base"/>
            <a:r>
              <a:rPr lang="en-US" dirty="0"/>
              <a:t>Do NOT count on those Observable operators being there in the </a:t>
            </a:r>
            <a:r>
              <a:rPr lang="en-US" dirty="0" smtClean="0"/>
              <a:t>future</a:t>
            </a:r>
          </a:p>
          <a:p>
            <a:pPr lvl="1" fontAlgn="base"/>
            <a:r>
              <a:rPr lang="en-US" dirty="0" smtClean="0"/>
              <a:t>Only call </a:t>
            </a:r>
            <a:r>
              <a:rPr lang="en-US" dirty="0" err="1" smtClean="0"/>
              <a:t>event.emit</a:t>
            </a:r>
            <a:r>
              <a:rPr lang="en-US" dirty="0" smtClean="0"/>
              <a:t>()</a:t>
            </a:r>
            <a:r>
              <a:rPr lang="is-IS" dirty="0" smtClean="0"/>
              <a:t>… </a:t>
            </a:r>
            <a:r>
              <a:rPr lang="en-US" dirty="0"/>
              <a:t>Don't defeat </a:t>
            </a:r>
            <a:r>
              <a:rPr lang="en-US" dirty="0" err="1"/>
              <a:t>angular's</a:t>
            </a:r>
            <a:r>
              <a:rPr lang="en-US" dirty="0"/>
              <a:t> abstraction</a:t>
            </a:r>
            <a:endParaRPr lang="en-US" dirty="0" smtClean="0"/>
          </a:p>
          <a:p>
            <a:pPr lvl="1" fontAlgn="base"/>
            <a:endParaRPr lang="en-US" dirty="0"/>
          </a:p>
          <a:p>
            <a:pPr lvl="1"/>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265</a:t>
            </a:fld>
            <a:endParaRPr lang="en-US" dirty="0"/>
          </a:p>
        </p:txBody>
      </p:sp>
    </p:spTree>
    <p:extLst>
      <p:ext uri="{BB962C8B-B14F-4D97-AF65-F5344CB8AC3E}">
        <p14:creationId xmlns:p14="http://schemas.microsoft.com/office/powerpoint/2010/main" val="922410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Observables and Reactive Programming</a:t>
            </a:r>
            <a:br>
              <a:rPr lang="en-US" dirty="0" smtClean="0"/>
            </a:br>
            <a:r>
              <a:rPr lang="en-US" sz="3200" dirty="0" smtClean="0">
                <a:solidFill>
                  <a:schemeClr val="accent1">
                    <a:lumMod val="75000"/>
                  </a:schemeClr>
                </a:solidFill>
              </a:rPr>
              <a:t>In Angular</a:t>
            </a:r>
            <a:endParaRPr lang="en-US" sz="3200" dirty="0">
              <a:solidFill>
                <a:schemeClr val="accent1">
                  <a:lumMod val="75000"/>
                </a:schemeClr>
              </a:solidFill>
            </a:endParaRPr>
          </a:p>
        </p:txBody>
      </p:sp>
      <p:sp>
        <p:nvSpPr>
          <p:cNvPr id="3" name="Content Placeholder 2"/>
          <p:cNvSpPr>
            <a:spLocks noGrp="1"/>
          </p:cNvSpPr>
          <p:nvPr>
            <p:ph idx="1"/>
          </p:nvPr>
        </p:nvSpPr>
        <p:spPr/>
        <p:txBody>
          <a:bodyPr>
            <a:normAutofit/>
          </a:bodyPr>
          <a:lstStyle/>
          <a:p>
            <a:r>
              <a:rPr lang="en-US" dirty="0" smtClean="0"/>
              <a:t>We can </a:t>
            </a:r>
            <a:r>
              <a:rPr lang="en-US" dirty="0"/>
              <a:t>structure our application to use Observables as the backbone of our data </a:t>
            </a:r>
            <a:r>
              <a:rPr lang="en-US" dirty="0" smtClean="0"/>
              <a:t>architecture</a:t>
            </a:r>
          </a:p>
          <a:p>
            <a:r>
              <a:rPr lang="en-US" dirty="0"/>
              <a:t>Using Observables to structure our data is called </a:t>
            </a:r>
            <a:r>
              <a:rPr lang="en-US" dirty="0" smtClean="0"/>
              <a:t>Reactive Programming</a:t>
            </a:r>
          </a:p>
          <a:p>
            <a:r>
              <a:rPr lang="en-US" dirty="0"/>
              <a:t>Reactive programming is programming with asynchronous data </a:t>
            </a:r>
            <a:r>
              <a:rPr lang="en-US" dirty="0" smtClean="0"/>
              <a:t>streams</a:t>
            </a:r>
          </a:p>
          <a:p>
            <a:r>
              <a:rPr lang="en-US" dirty="0"/>
              <a:t>Observables are the main data structure we use to implement Reactive Programming</a:t>
            </a:r>
            <a:r>
              <a:rPr lang="en-US" dirty="0" smtClean="0"/>
              <a:t>.</a:t>
            </a:r>
          </a:p>
        </p:txBody>
      </p:sp>
      <p:sp>
        <p:nvSpPr>
          <p:cNvPr id="4" name="Slide Number Placeholder 3"/>
          <p:cNvSpPr>
            <a:spLocks noGrp="1"/>
          </p:cNvSpPr>
          <p:nvPr>
            <p:ph type="sldNum" sz="quarter" idx="12"/>
          </p:nvPr>
        </p:nvSpPr>
        <p:spPr/>
        <p:txBody>
          <a:bodyPr/>
          <a:lstStyle/>
          <a:p>
            <a:fld id="{E5454087-695C-AC43-AA7F-3C3895E55714}" type="slidenum">
              <a:rPr lang="en-US" smtClean="0"/>
              <a:t>266</a:t>
            </a:fld>
            <a:endParaRPr lang="en-US" dirty="0"/>
          </a:p>
        </p:txBody>
      </p:sp>
    </p:spTree>
    <p:extLst>
      <p:ext uri="{BB962C8B-B14F-4D97-AF65-F5344CB8AC3E}">
        <p14:creationId xmlns:p14="http://schemas.microsoft.com/office/powerpoint/2010/main" val="1156113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Promises vs. Observables</a:t>
            </a:r>
            <a:endParaRPr lang="en-US" dirty="0"/>
          </a:p>
        </p:txBody>
      </p:sp>
      <p:sp>
        <p:nvSpPr>
          <p:cNvPr id="3" name="Text Placeholder 2"/>
          <p:cNvSpPr>
            <a:spLocks noGrp="1"/>
          </p:cNvSpPr>
          <p:nvPr>
            <p:ph type="body" idx="1"/>
          </p:nvPr>
        </p:nvSpPr>
        <p:spPr/>
        <p:txBody>
          <a:bodyPr/>
          <a:lstStyle/>
          <a:p>
            <a:r>
              <a:rPr lang="en-US" dirty="0" smtClean="0"/>
              <a:t>Promises</a:t>
            </a:r>
            <a:endParaRPr lang="en-US" dirty="0"/>
          </a:p>
        </p:txBody>
      </p:sp>
      <p:sp>
        <p:nvSpPr>
          <p:cNvPr id="4" name="Content Placeholder 3"/>
          <p:cNvSpPr>
            <a:spLocks noGrp="1"/>
          </p:cNvSpPr>
          <p:nvPr>
            <p:ph sz="half" idx="2"/>
          </p:nvPr>
        </p:nvSpPr>
        <p:spPr/>
        <p:txBody>
          <a:bodyPr/>
          <a:lstStyle/>
          <a:p>
            <a:r>
              <a:rPr lang="en-US" dirty="0" smtClean="0"/>
              <a:t>Returns single value</a:t>
            </a:r>
          </a:p>
          <a:p>
            <a:r>
              <a:rPr lang="en-US" dirty="0" smtClean="0"/>
              <a:t>Not cancellable</a:t>
            </a:r>
          </a:p>
          <a:p>
            <a:r>
              <a:rPr lang="en-US" dirty="0" smtClean="0"/>
              <a:t>Standard as of ES 2015</a:t>
            </a:r>
            <a:endParaRPr lang="en-US" dirty="0"/>
          </a:p>
        </p:txBody>
      </p:sp>
      <p:sp>
        <p:nvSpPr>
          <p:cNvPr id="5" name="Text Placeholder 4"/>
          <p:cNvSpPr>
            <a:spLocks noGrp="1"/>
          </p:cNvSpPr>
          <p:nvPr>
            <p:ph type="body" sz="quarter" idx="3"/>
          </p:nvPr>
        </p:nvSpPr>
        <p:spPr/>
        <p:txBody>
          <a:bodyPr/>
          <a:lstStyle/>
          <a:p>
            <a:r>
              <a:rPr lang="en-US" dirty="0" smtClean="0"/>
              <a:t>Observables</a:t>
            </a:r>
            <a:endParaRPr lang="en-US" dirty="0"/>
          </a:p>
        </p:txBody>
      </p:sp>
      <p:sp>
        <p:nvSpPr>
          <p:cNvPr id="6" name="Content Placeholder 5"/>
          <p:cNvSpPr>
            <a:spLocks noGrp="1"/>
          </p:cNvSpPr>
          <p:nvPr>
            <p:ph sz="quarter" idx="4"/>
          </p:nvPr>
        </p:nvSpPr>
        <p:spPr/>
        <p:txBody>
          <a:bodyPr>
            <a:normAutofit lnSpcReduction="10000"/>
          </a:bodyPr>
          <a:lstStyle/>
          <a:p>
            <a:r>
              <a:rPr lang="en-US" dirty="0" smtClean="0"/>
              <a:t>Returns </a:t>
            </a:r>
            <a:r>
              <a:rPr lang="en-US" dirty="0"/>
              <a:t>multiple values over time</a:t>
            </a:r>
          </a:p>
          <a:p>
            <a:r>
              <a:rPr lang="en-US" dirty="0" smtClean="0"/>
              <a:t>Cancellable</a:t>
            </a:r>
          </a:p>
          <a:p>
            <a:r>
              <a:rPr lang="en-US" dirty="0" smtClean="0"/>
              <a:t>Retry</a:t>
            </a:r>
          </a:p>
          <a:p>
            <a:r>
              <a:rPr lang="en-US" dirty="0" smtClean="0"/>
              <a:t>Supports </a:t>
            </a:r>
            <a:r>
              <a:rPr lang="en-US" dirty="0"/>
              <a:t>map, filter, reduce and similar operators</a:t>
            </a:r>
          </a:p>
          <a:p>
            <a:r>
              <a:rPr lang="en-US" dirty="0" smtClean="0"/>
              <a:t>Proposed </a:t>
            </a:r>
            <a:r>
              <a:rPr lang="en-US" dirty="0"/>
              <a:t>feature for </a:t>
            </a:r>
            <a:r>
              <a:rPr lang="en-US" dirty="0" smtClean="0"/>
              <a:t>ES 2016</a:t>
            </a:r>
            <a:endParaRPr lang="en-US" dirty="0"/>
          </a:p>
          <a:p>
            <a:pPr lvl="1"/>
            <a:r>
              <a:rPr lang="en-US" dirty="0" smtClean="0"/>
              <a:t>Angular uses </a:t>
            </a:r>
            <a:r>
              <a:rPr lang="en-US" dirty="0"/>
              <a:t>Reactive Extensions (</a:t>
            </a:r>
            <a:r>
              <a:rPr lang="en-US" dirty="0" err="1"/>
              <a:t>RxJS</a:t>
            </a:r>
            <a:r>
              <a:rPr lang="en-US" dirty="0" smtClean="0"/>
              <a:t>)</a:t>
            </a:r>
            <a:endParaRPr lang="en-US" dirty="0"/>
          </a:p>
        </p:txBody>
      </p:sp>
      <p:sp>
        <p:nvSpPr>
          <p:cNvPr id="7" name="Slide Number Placeholder 6"/>
          <p:cNvSpPr>
            <a:spLocks noGrp="1"/>
          </p:cNvSpPr>
          <p:nvPr>
            <p:ph type="sldNum" sz="quarter" idx="12"/>
          </p:nvPr>
        </p:nvSpPr>
        <p:spPr/>
        <p:txBody>
          <a:bodyPr/>
          <a:lstStyle/>
          <a:p>
            <a:fld id="{323DE9B6-CD69-2240-8AAD-0E79682D9385}" type="slidenum">
              <a:rPr lang="en-US" smtClean="0"/>
              <a:t>267</a:t>
            </a:fld>
            <a:endParaRPr lang="en-US" dirty="0"/>
          </a:p>
        </p:txBody>
      </p:sp>
    </p:spTree>
    <p:extLst>
      <p:ext uri="{BB962C8B-B14F-4D97-AF65-F5344CB8AC3E}">
        <p14:creationId xmlns:p14="http://schemas.microsoft.com/office/powerpoint/2010/main" val="1887743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4" end="4"/>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5637212" cy="1600200"/>
          </a:xfrm>
        </p:spPr>
        <p:txBody>
          <a:bodyPr>
            <a:normAutofit fontScale="90000"/>
          </a:bodyPr>
          <a:lstStyle/>
          <a:p>
            <a:r>
              <a:rPr lang="en-US" sz="4400" dirty="0" smtClean="0"/>
              <a:t>Who is Behind </a:t>
            </a:r>
            <a:r>
              <a:rPr lang="en-US" sz="4400" dirty="0" err="1" smtClean="0"/>
              <a:t>TypeScript</a:t>
            </a:r>
            <a:r>
              <a:rPr lang="en-US" sz="4400" dirty="0" smtClean="0"/>
              <a:t>?</a:t>
            </a:r>
            <a:r>
              <a:rPr lang="en-US" dirty="0" smtClean="0"/>
              <a:t/>
            </a:r>
            <a:br>
              <a:rPr lang="en-US" dirty="0" smtClean="0"/>
            </a:br>
            <a:endParaRPr lang="en-US" dirty="0"/>
          </a:p>
        </p:txBody>
      </p:sp>
      <p:sp>
        <p:nvSpPr>
          <p:cNvPr id="4" name="Text Placeholder 3"/>
          <p:cNvSpPr>
            <a:spLocks noGrp="1"/>
          </p:cNvSpPr>
          <p:nvPr>
            <p:ph type="body" sz="half" idx="2"/>
          </p:nvPr>
        </p:nvSpPr>
        <p:spPr/>
        <p:txBody>
          <a:bodyPr/>
          <a:lstStyle/>
          <a:p>
            <a:r>
              <a:rPr lang="en-US" sz="2800" dirty="0"/>
              <a:t>Anders Hejlsberg</a:t>
            </a:r>
            <a:r>
              <a:rPr lang="en-US" sz="2000" dirty="0"/>
              <a:t>	</a:t>
            </a:r>
          </a:p>
          <a:p>
            <a:r>
              <a:rPr lang="en-US" sz="2000" dirty="0" smtClean="0"/>
              <a:t>Core </a:t>
            </a:r>
            <a:r>
              <a:rPr lang="en-US" sz="2000" dirty="0"/>
              <a:t>developer of TypeScript</a:t>
            </a:r>
          </a:p>
          <a:p>
            <a:r>
              <a:rPr lang="en-US" sz="2000" dirty="0"/>
              <a:t>Microsoft technical fellow</a:t>
            </a:r>
          </a:p>
          <a:p>
            <a:r>
              <a:rPr lang="en-US" sz="2000" dirty="0"/>
              <a:t>Lead architect C#</a:t>
            </a:r>
          </a:p>
          <a:p>
            <a:r>
              <a:rPr lang="en-US" sz="2000" dirty="0"/>
              <a:t>Original author Turbo Pascal: Delphi</a:t>
            </a:r>
          </a:p>
          <a:p>
            <a:endParaRPr lang="en-US" dirty="0" smtClean="0"/>
          </a:p>
          <a:p>
            <a:endParaRPr lang="en-US" dirty="0"/>
          </a:p>
        </p:txBody>
      </p:sp>
      <p:sp>
        <p:nvSpPr>
          <p:cNvPr id="6" name="TextBox 5"/>
          <p:cNvSpPr txBox="1"/>
          <p:nvPr/>
        </p:nvSpPr>
        <p:spPr>
          <a:xfrm>
            <a:off x="6604000" y="4980215"/>
            <a:ext cx="3363685" cy="307777"/>
          </a:xfrm>
          <a:prstGeom prst="rect">
            <a:avLst/>
          </a:prstGeom>
          <a:noFill/>
        </p:spPr>
        <p:txBody>
          <a:bodyPr wrap="square" rtlCol="0">
            <a:spAutoFit/>
          </a:bodyPr>
          <a:lstStyle/>
          <a:p>
            <a:r>
              <a:rPr lang="en-US" sz="1400" dirty="0">
                <a:solidFill>
                  <a:schemeClr val="accent3"/>
                </a:solidFill>
              </a:rPr>
              <a:t>Image from Wikimedia Commons</a:t>
            </a:r>
          </a:p>
        </p:txBody>
      </p:sp>
      <p:pic>
        <p:nvPicPr>
          <p:cNvPr id="3" name="Picture 2"/>
          <p:cNvPicPr>
            <a:picLocks noChangeAspect="1"/>
          </p:cNvPicPr>
          <p:nvPr/>
        </p:nvPicPr>
        <p:blipFill>
          <a:blip r:embed="rId3"/>
          <a:stretch>
            <a:fillRect/>
          </a:stretch>
        </p:blipFill>
        <p:spPr>
          <a:xfrm>
            <a:off x="6604000" y="1079500"/>
            <a:ext cx="2794000" cy="3810000"/>
          </a:xfrm>
          <a:prstGeom prst="rect">
            <a:avLst/>
          </a:prstGeom>
        </p:spPr>
      </p:pic>
      <p:sp>
        <p:nvSpPr>
          <p:cNvPr id="5" name="Slide Number Placeholder 4"/>
          <p:cNvSpPr>
            <a:spLocks noGrp="1"/>
          </p:cNvSpPr>
          <p:nvPr>
            <p:ph type="sldNum" sz="quarter" idx="12"/>
          </p:nvPr>
        </p:nvSpPr>
        <p:spPr/>
        <p:txBody>
          <a:bodyPr/>
          <a:lstStyle/>
          <a:p>
            <a:fld id="{323DE9B6-CD69-2240-8AAD-0E79682D9385}" type="slidenum">
              <a:rPr lang="en-US" smtClean="0"/>
              <a:t>27</a:t>
            </a:fld>
            <a:endParaRPr lang="en-US" dirty="0"/>
          </a:p>
        </p:txBody>
      </p:sp>
    </p:spTree>
    <p:extLst>
      <p:ext uri="{BB962C8B-B14F-4D97-AF65-F5344CB8AC3E}">
        <p14:creationId xmlns:p14="http://schemas.microsoft.com/office/powerpoint/2010/main" val="1777759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TypeScript</a:t>
            </a:r>
            <a:endParaRPr lang="en-US" dirty="0"/>
          </a:p>
        </p:txBody>
      </p:sp>
      <p:sp>
        <p:nvSpPr>
          <p:cNvPr id="3" name="Content Placeholder 2"/>
          <p:cNvSpPr>
            <a:spLocks noGrp="1"/>
          </p:cNvSpPr>
          <p:nvPr>
            <p:ph idx="1"/>
          </p:nvPr>
        </p:nvSpPr>
        <p:spPr>
          <a:ln>
            <a:solidFill>
              <a:schemeClr val="accent3">
                <a:lumMod val="75000"/>
              </a:schemeClr>
            </a:solidFill>
          </a:ln>
        </p:spPr>
        <p:txBody>
          <a:bodyPr>
            <a:normAutofit/>
          </a:bodyPr>
          <a:lstStyle/>
          <a:p>
            <a:pPr marL="0" indent="0">
              <a:buNone/>
            </a:pPr>
            <a:r>
              <a:rPr lang="en-US" sz="1800" b="1" dirty="0">
                <a:ea typeface="Roboto Mono" charset="0"/>
                <a:cs typeface="Roboto Mono" charset="0"/>
              </a:rPr>
              <a:t>Global</a:t>
            </a:r>
          </a:p>
          <a:p>
            <a:pPr marL="0" indent="0">
              <a:buNone/>
            </a:pP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install -g typescript</a:t>
            </a:r>
          </a:p>
          <a:p>
            <a:pPr marL="0" indent="0">
              <a:buNone/>
            </a:pPr>
            <a:endParaRPr lang="en-US" sz="1800" dirty="0">
              <a:latin typeface="Roboto Mono" charset="0"/>
              <a:ea typeface="Roboto Mono" charset="0"/>
              <a:cs typeface="Roboto Mono" charset="0"/>
            </a:endParaRPr>
          </a:p>
          <a:p>
            <a:pPr marL="0" indent="0">
              <a:buNone/>
            </a:pPr>
            <a:r>
              <a:rPr lang="en-US" sz="1800" b="1" dirty="0">
                <a:ea typeface="Roboto Mono" charset="0"/>
                <a:cs typeface="Roboto Mono" charset="0"/>
              </a:rPr>
              <a:t>Local</a:t>
            </a:r>
          </a:p>
          <a:p>
            <a:pPr marL="0" indent="0">
              <a:buNone/>
            </a:pP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init</a:t>
            </a:r>
            <a:r>
              <a:rPr lang="en-US" sz="1800" dirty="0">
                <a:latin typeface="Roboto Mono" charset="0"/>
                <a:ea typeface="Roboto Mono" charset="0"/>
                <a:cs typeface="Roboto Mono" charset="0"/>
              </a:rPr>
              <a:t> //creates </a:t>
            </a:r>
            <a:r>
              <a:rPr lang="en-US" sz="1800" dirty="0" err="1">
                <a:latin typeface="Roboto Mono" charset="0"/>
                <a:ea typeface="Roboto Mono" charset="0"/>
                <a:cs typeface="Roboto Mono" charset="0"/>
              </a:rPr>
              <a:t>package.json</a:t>
            </a:r>
            <a:endParaRPr lang="en-US" sz="1800" dirty="0">
              <a:latin typeface="Roboto Mono" charset="0"/>
              <a:ea typeface="Roboto Mono" charset="0"/>
              <a:cs typeface="Roboto Mono" charset="0"/>
            </a:endParaRPr>
          </a:p>
          <a:p>
            <a:pPr marL="0" indent="0">
              <a:buNone/>
            </a:pP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install typescript --save-dev //saves version to </a:t>
            </a:r>
            <a:r>
              <a:rPr lang="en-US" sz="1800" dirty="0" err="1">
                <a:latin typeface="Roboto Mono" charset="0"/>
                <a:ea typeface="Roboto Mono" charset="0"/>
                <a:cs typeface="Roboto Mono" charset="0"/>
              </a:rPr>
              <a:t>package.json</a:t>
            </a:r>
            <a:endParaRPr lang="en-US" sz="1800" dirty="0">
              <a:latin typeface="Roboto Mono" charset="0"/>
              <a:ea typeface="Roboto Mono" charset="0"/>
              <a:cs typeface="Roboto Mono" charset="0"/>
            </a:endParaRPr>
          </a:p>
          <a:p>
            <a:pPr marL="0" indent="0">
              <a:buNone/>
            </a:pPr>
            <a:r>
              <a:rPr lang="en-US" sz="1800" dirty="0">
                <a:latin typeface="Roboto Mono" charset="0"/>
                <a:ea typeface="Roboto Mono" charset="0"/>
                <a:cs typeface="Roboto Mono" charset="0"/>
              </a:rPr>
              <a:t>//To ensure you’re getting local version run using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scripts</a:t>
            </a:r>
          </a:p>
          <a:p>
            <a:pPr marL="0" indent="0">
              <a:buNone/>
            </a:pPr>
            <a:endParaRPr lang="en-US" sz="1800" dirty="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28</a:t>
            </a:fld>
            <a:endParaRPr lang="en-US" dirty="0"/>
          </a:p>
        </p:txBody>
      </p:sp>
    </p:spTree>
    <p:extLst>
      <p:ext uri="{BB962C8B-B14F-4D97-AF65-F5344CB8AC3E}">
        <p14:creationId xmlns:p14="http://schemas.microsoft.com/office/powerpoint/2010/main" val="1486262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Configuring TypeScript</a:t>
            </a:r>
            <a:endParaRPr lang="en-US" dirty="0"/>
          </a:p>
        </p:txBody>
      </p:sp>
      <p:sp>
        <p:nvSpPr>
          <p:cNvPr id="3" name="Content Placeholder 2"/>
          <p:cNvSpPr>
            <a:spLocks noGrp="1"/>
          </p:cNvSpPr>
          <p:nvPr>
            <p:ph idx="1"/>
          </p:nvPr>
        </p:nvSpPr>
        <p:spPr>
          <a:ln>
            <a:solidFill>
              <a:schemeClr val="accent3"/>
            </a:solidFill>
          </a:ln>
        </p:spPr>
        <p:txBody>
          <a:bodyPr>
            <a:normAutofit/>
          </a:bodyPr>
          <a:lstStyle/>
          <a:p>
            <a:pPr marL="0" indent="0">
              <a:buNone/>
            </a:pPr>
            <a:r>
              <a:rPr lang="en-US" sz="1800" dirty="0">
                <a:latin typeface="Roboto Mono" charset="0"/>
                <a:ea typeface="Roboto Mono" charset="0"/>
                <a:cs typeface="Roboto Mono" charset="0"/>
              </a:rPr>
              <a:t>tsc --</a:t>
            </a:r>
            <a:r>
              <a:rPr lang="en-US" sz="1800" dirty="0" err="1">
                <a:latin typeface="Roboto Mono" charset="0"/>
                <a:ea typeface="Roboto Mono" charset="0"/>
                <a:cs typeface="Roboto Mono" charset="0"/>
              </a:rPr>
              <a:t>init</a:t>
            </a:r>
            <a:endParaRPr lang="en-US" sz="1800" dirty="0">
              <a:latin typeface="Roboto Mono" charset="0"/>
              <a:ea typeface="Roboto Mono" charset="0"/>
              <a:cs typeface="Roboto Mono" charset="0"/>
            </a:endParaRPr>
          </a:p>
          <a:p>
            <a:pPr marL="0" indent="0">
              <a:buNone/>
            </a:pPr>
            <a:r>
              <a:rPr lang="en-US" sz="1800" dirty="0">
                <a:latin typeface="Roboto Mono" charset="0"/>
                <a:ea typeface="Roboto Mono" charset="0"/>
                <a:cs typeface="Roboto Mono" charset="0"/>
              </a:rPr>
              <a:t>message TS6071: Successfully created a </a:t>
            </a:r>
            <a:r>
              <a:rPr lang="en-US" sz="1800" dirty="0" err="1">
                <a:latin typeface="Roboto Mono" charset="0"/>
                <a:ea typeface="Roboto Mono" charset="0"/>
                <a:cs typeface="Roboto Mono" charset="0"/>
              </a:rPr>
              <a:t>tsconfig.json</a:t>
            </a:r>
            <a:r>
              <a:rPr lang="en-US" sz="1800" dirty="0">
                <a:latin typeface="Roboto Mono" charset="0"/>
                <a:ea typeface="Roboto Mono" charset="0"/>
                <a:cs typeface="Roboto Mono" charset="0"/>
              </a:rPr>
              <a:t> file.</a:t>
            </a:r>
          </a:p>
          <a:p>
            <a:pPr marL="0" indent="0">
              <a:buNone/>
            </a:pPr>
            <a:endParaRPr lang="en-US" sz="1800" dirty="0">
              <a:latin typeface="Roboto Mono" charset="0"/>
              <a:ea typeface="Roboto Mono" charset="0"/>
              <a:cs typeface="Roboto Mono" charset="0"/>
            </a:endParaRPr>
          </a:p>
          <a:p>
            <a:pPr marL="0" indent="0">
              <a:buNone/>
            </a:pPr>
            <a:r>
              <a:rPr lang="en-US" sz="1800" dirty="0">
                <a:latin typeface="Roboto Mono" charset="0"/>
                <a:ea typeface="Roboto Mono" charset="0"/>
                <a:cs typeface="Roboto Mono" charset="0"/>
              </a:rPr>
              <a:t>//default </a:t>
            </a:r>
            <a:r>
              <a:rPr lang="en-US" sz="1800" dirty="0" err="1">
                <a:latin typeface="Roboto Mono" charset="0"/>
                <a:ea typeface="Roboto Mono" charset="0"/>
                <a:cs typeface="Roboto Mono" charset="0"/>
              </a:rPr>
              <a:t>tsconfig.json</a:t>
            </a:r>
            <a:endParaRPr lang="en-US" sz="1800" dirty="0">
              <a:latin typeface="Roboto Mono" charset="0"/>
              <a:ea typeface="Roboto Mono" charset="0"/>
              <a:cs typeface="Roboto Mono" charset="0"/>
            </a:endParaRPr>
          </a:p>
          <a:p>
            <a:pPr marL="0" indent="0">
              <a:buNone/>
            </a:pP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a:t>
            </a:r>
            <a:r>
              <a:rPr lang="en-US" sz="1800" b="1" dirty="0" err="1">
                <a:solidFill>
                  <a:srgbClr val="660E7A"/>
                </a:solidFill>
                <a:latin typeface="Roboto Mono" charset="0"/>
                <a:ea typeface="Roboto Mono" charset="0"/>
                <a:cs typeface="Roboto Mono" charset="0"/>
              </a:rPr>
              <a:t>compilerOptions</a:t>
            </a:r>
            <a:r>
              <a:rPr lang="en-US" sz="1800" b="1" dirty="0">
                <a:solidFill>
                  <a:srgbClr val="660E7A"/>
                </a:solidFill>
                <a:latin typeface="Roboto Mono" charset="0"/>
                <a:ea typeface="Roboto Mono" charset="0"/>
                <a:cs typeface="Roboto Mono" charset="0"/>
              </a:rPr>
              <a:t>"</a:t>
            </a:r>
            <a:r>
              <a:rPr lang="en-US" sz="1800" dirty="0">
                <a:latin typeface="Roboto Mono" charset="0"/>
                <a:ea typeface="Roboto Mono" charset="0"/>
                <a:cs typeface="Roboto Mono" charset="0"/>
              </a:rPr>
              <a:t>: </a:t>
            </a:r>
            <a:r>
              <a:rPr lang="en-US" sz="1800" dirty="0" smtClean="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"target"</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"es5</a:t>
            </a:r>
            <a:r>
              <a:rPr lang="en-US" sz="1800" b="1" dirty="0" smtClean="0">
                <a:solidFill>
                  <a:srgbClr val="008000"/>
                </a:solidFill>
                <a:latin typeface="Roboto Mono" charset="0"/>
                <a:ea typeface="Roboto Mono" charset="0"/>
                <a:cs typeface="Roboto Mono" charset="0"/>
              </a:rPr>
              <a:t>"</a:t>
            </a:r>
            <a:r>
              <a:rPr lang="en-US" sz="1800" dirty="0" smtClean="0">
                <a:latin typeface="Roboto Mono" charset="0"/>
                <a:ea typeface="Roboto Mono" charset="0"/>
                <a:cs typeface="Roboto Mono" charset="0"/>
              </a:rPr>
              <a:t>,</a:t>
            </a:r>
          </a:p>
          <a:p>
            <a:pPr marL="0" indent="0">
              <a:buNone/>
            </a:pPr>
            <a:r>
              <a:rPr lang="en-US" sz="1800" b="1" dirty="0" smtClean="0">
                <a:solidFill>
                  <a:srgbClr val="000080"/>
                </a:solidFill>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
            </a:r>
            <a:br>
              <a:rPr lang="en-US" sz="1800" b="1" dirty="0">
                <a:solidFill>
                  <a:srgbClr val="000080"/>
                </a:solidFill>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    </a:t>
            </a:r>
            <a:r>
              <a:rPr lang="en-US" sz="1800" dirty="0" smtClean="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p>
        </p:txBody>
      </p:sp>
      <p:sp>
        <p:nvSpPr>
          <p:cNvPr id="4" name="Slide Number Placeholder 3"/>
          <p:cNvSpPr>
            <a:spLocks noGrp="1"/>
          </p:cNvSpPr>
          <p:nvPr>
            <p:ph type="sldNum" sz="quarter" idx="12"/>
          </p:nvPr>
        </p:nvSpPr>
        <p:spPr/>
        <p:txBody>
          <a:bodyPr/>
          <a:lstStyle/>
          <a:p>
            <a:fld id="{E5454087-695C-AC43-AA7F-3C3895E55714}" type="slidenum">
              <a:rPr lang="en-US" smtClean="0"/>
              <a:t>29</a:t>
            </a:fld>
            <a:endParaRPr lang="en-US" dirty="0"/>
          </a:p>
        </p:txBody>
      </p:sp>
    </p:spTree>
    <p:extLst>
      <p:ext uri="{BB962C8B-B14F-4D97-AF65-F5344CB8AC3E}">
        <p14:creationId xmlns:p14="http://schemas.microsoft.com/office/powerpoint/2010/main" val="1534245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Installing Dependencies</a:t>
            </a:r>
            <a:endParaRPr lang="en-US" sz="4800" dirty="0"/>
          </a:p>
        </p:txBody>
      </p:sp>
      <p:sp>
        <p:nvSpPr>
          <p:cNvPr id="3" name="Text Placeholder 2"/>
          <p:cNvSpPr>
            <a:spLocks noGrp="1"/>
          </p:cNvSpPr>
          <p:nvPr>
            <p:ph type="body" idx="1"/>
          </p:nvPr>
        </p:nvSpPr>
        <p:spPr/>
        <p:txBody>
          <a:bodyPr/>
          <a:lstStyle/>
          <a:p>
            <a:r>
              <a:rPr lang="en-US" dirty="0" smtClean="0"/>
              <a:t>Package manager</a:t>
            </a:r>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3</a:t>
            </a:fld>
            <a:endParaRPr lang="en-US" dirty="0"/>
          </a:p>
        </p:txBody>
      </p:sp>
    </p:spTree>
    <p:extLst>
      <p:ext uri="{BB962C8B-B14F-4D97-AF65-F5344CB8AC3E}">
        <p14:creationId xmlns:p14="http://schemas.microsoft.com/office/powerpoint/2010/main" val="112535063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Compiling with TypeScript</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a:bodyPr>
          <a:lstStyle/>
          <a:p>
            <a:pPr marL="0" indent="0">
              <a:buNone/>
            </a:pPr>
            <a:r>
              <a:rPr lang="en-US" sz="1800" dirty="0">
                <a:latin typeface="Roboto Mono" charset="0"/>
                <a:ea typeface="Roboto Mono" charset="0"/>
                <a:cs typeface="Roboto Mono" charset="0"/>
              </a:rPr>
              <a:t>tsc</a:t>
            </a:r>
          </a:p>
          <a:p>
            <a:pPr marL="0" indent="0">
              <a:buNone/>
            </a:pPr>
            <a:r>
              <a:rPr lang="en-US" sz="1800" dirty="0">
                <a:latin typeface="Roboto Mono" charset="0"/>
                <a:ea typeface="Roboto Mono" charset="0"/>
                <a:cs typeface="Roboto Mono" charset="0"/>
              </a:rPr>
              <a:t>//OR</a:t>
            </a:r>
          </a:p>
          <a:p>
            <a:pPr marL="0" indent="0">
              <a:buNone/>
            </a:pPr>
            <a:r>
              <a:rPr lang="en-US" sz="1800" dirty="0">
                <a:latin typeface="Roboto Mono" charset="0"/>
                <a:ea typeface="Roboto Mono" charset="0"/>
                <a:cs typeface="Roboto Mono" charset="0"/>
              </a:rPr>
              <a:t>tsc --watch</a:t>
            </a:r>
          </a:p>
          <a:p>
            <a:pPr marL="0" indent="0">
              <a:buNone/>
            </a:pPr>
            <a:endParaRPr lang="en-US" sz="1800" dirty="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30</a:t>
            </a:fld>
            <a:endParaRPr lang="en-US" dirty="0"/>
          </a:p>
        </p:txBody>
      </p:sp>
    </p:spTree>
    <p:extLst>
      <p:ext uri="{BB962C8B-B14F-4D97-AF65-F5344CB8AC3E}">
        <p14:creationId xmlns:p14="http://schemas.microsoft.com/office/powerpoint/2010/main" val="55707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JavaScript is valid TypeScript</a:t>
            </a:r>
            <a:endParaRPr lang="en-US" dirty="0"/>
          </a:p>
        </p:txBody>
      </p:sp>
      <p:sp>
        <p:nvSpPr>
          <p:cNvPr id="3" name="Content Placeholder 2"/>
          <p:cNvSpPr>
            <a:spLocks noGrp="1"/>
          </p:cNvSpPr>
          <p:nvPr>
            <p:ph idx="1"/>
          </p:nvPr>
        </p:nvSpPr>
        <p:spPr>
          <a:xfrm>
            <a:off x="838200" y="1825625"/>
            <a:ext cx="10515600" cy="1178832"/>
          </a:xfrm>
        </p:spPr>
        <p:txBody>
          <a:bodyPr/>
          <a:lstStyle/>
          <a:p>
            <a:pPr marL="0" indent="0">
              <a:lnSpc>
                <a:spcPct val="100000"/>
              </a:lnSpc>
              <a:spcBef>
                <a:spcPts val="0"/>
              </a:spcBef>
              <a:buNone/>
            </a:pPr>
            <a:r>
              <a:rPr lang="en-US" dirty="0" smtClean="0"/>
              <a:t>Q: What would be the output of the following JavaScript code run through the </a:t>
            </a:r>
            <a:r>
              <a:rPr lang="en-US" dirty="0" err="1" smtClean="0"/>
              <a:t>TypeScript</a:t>
            </a:r>
            <a:r>
              <a:rPr lang="en-US" dirty="0"/>
              <a:t> </a:t>
            </a:r>
            <a:r>
              <a:rPr lang="en-US" dirty="0" smtClean="0"/>
              <a:t>compiler?</a:t>
            </a:r>
          </a:p>
        </p:txBody>
      </p:sp>
      <p:sp>
        <p:nvSpPr>
          <p:cNvPr id="6" name="TextBox 5"/>
          <p:cNvSpPr txBox="1"/>
          <p:nvPr/>
        </p:nvSpPr>
        <p:spPr>
          <a:xfrm>
            <a:off x="838200" y="3161733"/>
            <a:ext cx="10515600" cy="1477328"/>
          </a:xfrm>
          <a:prstGeom prst="rect">
            <a:avLst/>
          </a:prstGeom>
          <a:noFill/>
          <a:ln>
            <a:solidFill>
              <a:schemeClr val="accent3"/>
            </a:solidFill>
          </a:ln>
        </p:spPr>
        <p:txBody>
          <a:bodyPr wrap="square" rtlCol="0">
            <a:spAutoFit/>
          </a:bodyPr>
          <a:lstStyle/>
          <a:p>
            <a:r>
              <a:rPr lang="en-US" b="1" dirty="0">
                <a:solidFill>
                  <a:srgbClr val="000080"/>
                </a:solidFill>
                <a:latin typeface="Roboto Mono" charset="0"/>
                <a:ea typeface="Roboto Mono" charset="0"/>
                <a:cs typeface="Roboto Mono" charset="0"/>
              </a:rPr>
              <a:t>function </a:t>
            </a:r>
            <a:r>
              <a:rPr lang="en-US" i="1" dirty="0">
                <a:latin typeface="Roboto Mono" charset="0"/>
                <a:ea typeface="Roboto Mono" charset="0"/>
                <a:cs typeface="Roboto Mono" charset="0"/>
              </a:rPr>
              <a:t>greeter</a:t>
            </a:r>
            <a:r>
              <a:rPr lang="en-US" dirty="0">
                <a:latin typeface="Roboto Mono" charset="0"/>
                <a:ea typeface="Roboto Mono" charset="0"/>
                <a:cs typeface="Roboto Mono" charset="0"/>
              </a:rPr>
              <a:t>(name) {</a:t>
            </a:r>
            <a:br>
              <a:rPr lang="en-US" dirty="0">
                <a:latin typeface="Roboto Mono" charset="0"/>
                <a:ea typeface="Roboto Mono" charset="0"/>
                <a:cs typeface="Roboto Mono" charset="0"/>
              </a:rPr>
            </a:br>
            <a:r>
              <a:rPr lang="en-US" dirty="0">
                <a:latin typeface="Roboto Mono" charset="0"/>
                <a:ea typeface="Roboto Mono" charset="0"/>
                <a:cs typeface="Roboto Mono" charset="0"/>
              </a:rPr>
              <a:t>    </a:t>
            </a:r>
            <a:r>
              <a:rPr lang="en-US" b="1" dirty="0">
                <a:solidFill>
                  <a:srgbClr val="000080"/>
                </a:solidFill>
                <a:latin typeface="Roboto Mono" charset="0"/>
                <a:ea typeface="Roboto Mono" charset="0"/>
                <a:cs typeface="Roboto Mono" charset="0"/>
              </a:rPr>
              <a:t>return </a:t>
            </a:r>
            <a:r>
              <a:rPr lang="en-US" b="1" dirty="0">
                <a:solidFill>
                  <a:srgbClr val="008000"/>
                </a:solidFill>
                <a:latin typeface="Roboto Mono" charset="0"/>
                <a:ea typeface="Roboto Mono" charset="0"/>
                <a:cs typeface="Roboto Mono" charset="0"/>
              </a:rPr>
              <a:t>"Hello " </a:t>
            </a:r>
            <a:r>
              <a:rPr lang="en-US" dirty="0">
                <a:latin typeface="Roboto Mono" charset="0"/>
                <a:ea typeface="Roboto Mono" charset="0"/>
                <a:cs typeface="Roboto Mono" charset="0"/>
              </a:rPr>
              <a:t>+ name;</a:t>
            </a:r>
            <a:br>
              <a:rPr lang="en-US" dirty="0">
                <a:latin typeface="Roboto Mono" charset="0"/>
                <a:ea typeface="Roboto Mono" charset="0"/>
                <a:cs typeface="Roboto Mono" charset="0"/>
              </a:rPr>
            </a:br>
            <a:r>
              <a:rPr lang="en-US" dirty="0" smtClean="0">
                <a:latin typeface="Roboto Mono" charset="0"/>
                <a:ea typeface="Roboto Mono" charset="0"/>
                <a:cs typeface="Roboto Mono" charset="0"/>
              </a:rPr>
              <a:t>}</a:t>
            </a:r>
          </a:p>
          <a:p>
            <a:r>
              <a:rPr lang="en-US" dirty="0">
                <a:latin typeface="Roboto Mono" charset="0"/>
                <a:ea typeface="Roboto Mono" charset="0"/>
                <a:cs typeface="Roboto Mono" charset="0"/>
              </a:rPr>
              <a:t/>
            </a:r>
            <a:br>
              <a:rPr lang="en-US" dirty="0">
                <a:latin typeface="Roboto Mono" charset="0"/>
                <a:ea typeface="Roboto Mono" charset="0"/>
                <a:cs typeface="Roboto Mono" charset="0"/>
              </a:rPr>
            </a:br>
            <a:r>
              <a:rPr lang="en-US" dirty="0" err="1">
                <a:latin typeface="Roboto Mono" charset="0"/>
                <a:ea typeface="Roboto Mono" charset="0"/>
                <a:cs typeface="Roboto Mono" charset="0"/>
              </a:rPr>
              <a:t>console.</a:t>
            </a:r>
            <a:r>
              <a:rPr lang="en-US" dirty="0" err="1">
                <a:solidFill>
                  <a:srgbClr val="7A7A43"/>
                </a:solidFill>
                <a:latin typeface="Roboto Mono" charset="0"/>
                <a:ea typeface="Roboto Mono" charset="0"/>
                <a:cs typeface="Roboto Mono" charset="0"/>
              </a:rPr>
              <a:t>log</a:t>
            </a:r>
            <a:r>
              <a:rPr lang="en-US" dirty="0">
                <a:latin typeface="Roboto Mono" charset="0"/>
                <a:ea typeface="Roboto Mono" charset="0"/>
                <a:cs typeface="Roboto Mono" charset="0"/>
              </a:rPr>
              <a:t>(</a:t>
            </a:r>
            <a:r>
              <a:rPr lang="en-US" i="1" dirty="0">
                <a:latin typeface="Roboto Mono" charset="0"/>
                <a:ea typeface="Roboto Mono" charset="0"/>
                <a:cs typeface="Roboto Mono" charset="0"/>
              </a:rPr>
              <a:t>greeter</a:t>
            </a:r>
            <a:r>
              <a:rPr lang="en-US" dirty="0">
                <a:latin typeface="Roboto Mono" charset="0"/>
                <a:ea typeface="Roboto Mono" charset="0"/>
                <a:cs typeface="Roboto Mono" charset="0"/>
              </a:rPr>
              <a:t>(</a:t>
            </a:r>
            <a:r>
              <a:rPr lang="en-US" b="1" dirty="0">
                <a:solidFill>
                  <a:srgbClr val="008000"/>
                </a:solidFill>
                <a:latin typeface="Roboto Mono" charset="0"/>
                <a:ea typeface="Roboto Mono" charset="0"/>
                <a:cs typeface="Roboto Mono" charset="0"/>
              </a:rPr>
              <a:t>"Anders"</a:t>
            </a:r>
            <a:r>
              <a:rPr lang="en-US" dirty="0">
                <a:latin typeface="Roboto Mono" charset="0"/>
                <a:ea typeface="Roboto Mono" charset="0"/>
                <a:cs typeface="Roboto Mono" charset="0"/>
              </a:rPr>
              <a:t>));</a:t>
            </a:r>
          </a:p>
        </p:txBody>
      </p:sp>
      <p:sp>
        <p:nvSpPr>
          <p:cNvPr id="5" name="Content Placeholder 2"/>
          <p:cNvSpPr txBox="1">
            <a:spLocks/>
          </p:cNvSpPr>
          <p:nvPr/>
        </p:nvSpPr>
        <p:spPr>
          <a:xfrm>
            <a:off x="838200" y="4803504"/>
            <a:ext cx="10515600" cy="1178832"/>
          </a:xfrm>
          <a:prstGeom prst="rect">
            <a:avLst/>
          </a:prstGeom>
        </p:spPr>
        <p:txBody>
          <a:bodyPr vert="horz" lIns="91440" tIns="45720" rIns="91440" bIns="45720" rtlCol="0">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dirty="0" smtClean="0"/>
              <a:t>A: The same code.</a:t>
            </a:r>
          </a:p>
        </p:txBody>
      </p:sp>
      <p:sp>
        <p:nvSpPr>
          <p:cNvPr id="4" name="Slide Number Placeholder 3"/>
          <p:cNvSpPr>
            <a:spLocks noGrp="1"/>
          </p:cNvSpPr>
          <p:nvPr>
            <p:ph type="sldNum" sz="quarter" idx="12"/>
          </p:nvPr>
        </p:nvSpPr>
        <p:spPr/>
        <p:txBody>
          <a:bodyPr/>
          <a:lstStyle/>
          <a:p>
            <a:fld id="{E5454087-695C-AC43-AA7F-3C3895E55714}" type="slidenum">
              <a:rPr lang="en-US" smtClean="0"/>
              <a:t>31</a:t>
            </a:fld>
            <a:endParaRPr lang="en-US" dirty="0"/>
          </a:p>
        </p:txBody>
      </p:sp>
    </p:spTree>
    <p:extLst>
      <p:ext uri="{BB962C8B-B14F-4D97-AF65-F5344CB8AC3E}">
        <p14:creationId xmlns:p14="http://schemas.microsoft.com/office/powerpoint/2010/main" val="1294200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 Annotations</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a:bodyPr>
          <a:lstStyle/>
          <a:p>
            <a:pPr marL="0" indent="0">
              <a:lnSpc>
                <a:spcPct val="100000"/>
              </a:lnSpc>
              <a:spcBef>
                <a:spcPts val="0"/>
              </a:spcBef>
              <a:buNone/>
            </a:pPr>
            <a:r>
              <a:rPr lang="en-US" sz="1800" b="1" dirty="0">
                <a:solidFill>
                  <a:srgbClr val="000080"/>
                </a:solidFill>
                <a:latin typeface="Roboto Mono" charset="0"/>
                <a:ea typeface="Roboto Mono" charset="0"/>
                <a:cs typeface="Roboto Mono" charset="0"/>
              </a:rPr>
              <a:t>function </a:t>
            </a:r>
            <a:r>
              <a:rPr lang="en-US" sz="1800" i="1" dirty="0">
                <a:latin typeface="Roboto Mono" charset="0"/>
                <a:ea typeface="Roboto Mono" charset="0"/>
                <a:cs typeface="Roboto Mono" charset="0"/>
              </a:rPr>
              <a:t>greeter</a:t>
            </a:r>
            <a:r>
              <a:rPr lang="en-US" sz="1800" dirty="0">
                <a:latin typeface="Roboto Mono" charset="0"/>
                <a:ea typeface="Roboto Mono" charset="0"/>
                <a:cs typeface="Roboto Mono" charset="0"/>
              </a:rPr>
              <a:t>(name: </a:t>
            </a:r>
            <a:r>
              <a:rPr lang="en-US" sz="1800" b="1" dirty="0">
                <a:solidFill>
                  <a:srgbClr val="000080"/>
                </a:solidFill>
                <a:latin typeface="Roboto Mono" charset="0"/>
                <a:ea typeface="Roboto Mono" charset="0"/>
                <a:cs typeface="Roboto Mono" charset="0"/>
              </a:rPr>
              <a:t>string</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return </a:t>
            </a:r>
            <a:r>
              <a:rPr lang="en-US" sz="1800" b="1" dirty="0">
                <a:solidFill>
                  <a:srgbClr val="008000"/>
                </a:solidFill>
                <a:latin typeface="Roboto Mono" charset="0"/>
                <a:ea typeface="Roboto Mono" charset="0"/>
                <a:cs typeface="Roboto Mono" charset="0"/>
              </a:rPr>
              <a:t>"Hello " </a:t>
            </a:r>
            <a:r>
              <a:rPr lang="en-US" sz="1800" dirty="0">
                <a:latin typeface="Roboto Mono" charset="0"/>
                <a:ea typeface="Roboto Mono" charset="0"/>
                <a:cs typeface="Roboto Mono" charset="0"/>
              </a:rPr>
              <a:t>+ name;</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err="1">
                <a:latin typeface="Roboto Mono" charset="0"/>
                <a:ea typeface="Roboto Mono" charset="0"/>
                <a:cs typeface="Roboto Mono" charset="0"/>
              </a:rPr>
              <a:t>console.</a:t>
            </a:r>
            <a:r>
              <a:rPr lang="en-US" sz="1800" dirty="0" err="1">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a:t>
            </a:r>
            <a:r>
              <a:rPr lang="en-US" sz="1800" i="1" dirty="0">
                <a:latin typeface="Roboto Mono" charset="0"/>
                <a:ea typeface="Roboto Mono" charset="0"/>
                <a:cs typeface="Roboto Mono" charset="0"/>
              </a:rPr>
              <a:t>greeter</a:t>
            </a:r>
            <a:r>
              <a:rPr lang="en-US" sz="1800" dirty="0">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"Anders</a:t>
            </a:r>
            <a:r>
              <a:rPr lang="en-US" sz="1800" b="1" dirty="0" smtClean="0">
                <a:solidFill>
                  <a:srgbClr val="008000"/>
                </a:solidFill>
                <a:latin typeface="Roboto Mono" charset="0"/>
                <a:ea typeface="Roboto Mono" charset="0"/>
                <a:cs typeface="Roboto Mono" charset="0"/>
              </a:rPr>
              <a:t>"</a:t>
            </a:r>
            <a:r>
              <a:rPr lang="en-US" sz="1800" dirty="0" smtClean="0">
                <a:latin typeface="Roboto Mono" charset="0"/>
                <a:ea typeface="Roboto Mono" charset="0"/>
                <a:cs typeface="Roboto Mono" charset="0"/>
              </a:rPr>
              <a:t>));</a:t>
            </a:r>
            <a:endParaRPr lang="en-US" sz="1800" dirty="0">
              <a:latin typeface="Roboto Mono" charset="0"/>
              <a:ea typeface="Roboto Mono" charset="0"/>
              <a:cs typeface="Roboto Mono" charset="0"/>
            </a:endParaRPr>
          </a:p>
        </p:txBody>
      </p:sp>
      <p:sp>
        <p:nvSpPr>
          <p:cNvPr id="5" name="Left Arrow 4"/>
          <p:cNvSpPr/>
          <p:nvPr/>
        </p:nvSpPr>
        <p:spPr>
          <a:xfrm rot="19308005">
            <a:off x="4707826" y="1504547"/>
            <a:ext cx="527227" cy="37228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E5454087-695C-AC43-AA7F-3C3895E55714}" type="slidenum">
              <a:rPr lang="en-US" smtClean="0"/>
              <a:t>32</a:t>
            </a:fld>
            <a:endParaRPr lang="en-US" dirty="0"/>
          </a:p>
        </p:txBody>
      </p:sp>
    </p:spTree>
    <p:extLst>
      <p:ext uri="{BB962C8B-B14F-4D97-AF65-F5344CB8AC3E}">
        <p14:creationId xmlns:p14="http://schemas.microsoft.com/office/powerpoint/2010/main" val="2836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Lab</a:t>
            </a:r>
            <a:r>
              <a:rPr lang="en-US" sz="4400" dirty="0"/>
              <a:t/>
            </a:r>
            <a:br>
              <a:rPr lang="en-US" sz="4400" dirty="0"/>
            </a:br>
            <a:r>
              <a:rPr lang="en-US" sz="2400" dirty="0"/>
              <a:t>Node Package Manager (</a:t>
            </a:r>
            <a:r>
              <a:rPr lang="en-US" sz="2400" dirty="0" err="1"/>
              <a:t>npm</a:t>
            </a:r>
            <a:r>
              <a:rPr lang="en-US" sz="2400" dirty="0" smtClean="0"/>
              <a:t>) &amp; </a:t>
            </a:r>
            <a:r>
              <a:rPr lang="en-US" sz="2400" dirty="0" err="1" smtClean="0"/>
              <a:t>TypeScript</a:t>
            </a:r>
            <a:endParaRPr lang="en-US" sz="2400" dirty="0"/>
          </a:p>
        </p:txBody>
      </p:sp>
      <p:sp>
        <p:nvSpPr>
          <p:cNvPr id="3" name="Text Placeholder 2"/>
          <p:cNvSpPr>
            <a:spLocks noGrp="1"/>
          </p:cNvSpPr>
          <p:nvPr>
            <p:ph type="body" idx="1"/>
          </p:nvPr>
        </p:nvSpPr>
        <p:spPr>
          <a:xfrm>
            <a:off x="831851" y="4562477"/>
            <a:ext cx="10515600" cy="1527175"/>
          </a:xfrm>
        </p:spPr>
        <p:txBody>
          <a:bodyPr>
            <a:normAutofit/>
          </a:bodyPr>
          <a:lstStyle/>
          <a:p>
            <a:r>
              <a:rPr lang="en-US" sz="2000" dirty="0" smtClean="0"/>
              <a:t>Open </a:t>
            </a:r>
            <a:r>
              <a:rPr lang="en-US" sz="2000" b="1" dirty="0" err="1" smtClean="0"/>
              <a:t>TypeScriptLabManual.pdf</a:t>
            </a:r>
            <a:r>
              <a:rPr lang="en-US" sz="2000" b="1" dirty="0" smtClean="0"/>
              <a:t> </a:t>
            </a:r>
            <a:r>
              <a:rPr lang="en-US" sz="2000" dirty="0" smtClean="0"/>
              <a:t> and follow the directions to do the following sections:</a:t>
            </a:r>
          </a:p>
          <a:p>
            <a:r>
              <a:rPr lang="en-US" sz="2000" dirty="0" smtClean="0"/>
              <a:t>Run </a:t>
            </a:r>
            <a:r>
              <a:rPr lang="en-US" sz="2000" dirty="0" err="1" smtClean="0"/>
              <a:t>TypeScript</a:t>
            </a:r>
            <a:endParaRPr lang="en-US" sz="2000" dirty="0" smtClean="0"/>
          </a:p>
          <a:p>
            <a:r>
              <a:rPr lang="en-US" sz="2000" dirty="0" smtClean="0"/>
              <a:t>Type Annotations</a:t>
            </a:r>
          </a:p>
          <a:p>
            <a:pPr marL="285750" indent="-285750">
              <a:buFont typeface="Arial" charset="0"/>
              <a:buChar char="•"/>
            </a:pPr>
            <a:endParaRPr lang="en-US" sz="1800"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33</a:t>
            </a:fld>
            <a:endParaRPr lang="en-US" dirty="0"/>
          </a:p>
        </p:txBody>
      </p:sp>
    </p:spTree>
    <p:extLst>
      <p:ext uri="{BB962C8B-B14F-4D97-AF65-F5344CB8AC3E}">
        <p14:creationId xmlns:p14="http://schemas.microsoft.com/office/powerpoint/2010/main" val="33844717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9186"/>
            <a:ext cx="10515600" cy="1120775"/>
          </a:xfrm>
        </p:spPr>
        <p:txBody>
          <a:bodyPr/>
          <a:lstStyle/>
          <a:p>
            <a:r>
              <a:rPr lang="en-US" dirty="0" smtClean="0"/>
              <a:t>ES2015 Classes</a:t>
            </a:r>
            <a:endParaRPr lang="en-US" dirty="0"/>
          </a:p>
        </p:txBody>
      </p:sp>
      <p:sp>
        <p:nvSpPr>
          <p:cNvPr id="3" name="Content Placeholder 2"/>
          <p:cNvSpPr>
            <a:spLocks noGrp="1"/>
          </p:cNvSpPr>
          <p:nvPr>
            <p:ph idx="1"/>
          </p:nvPr>
        </p:nvSpPr>
        <p:spPr>
          <a:xfrm>
            <a:off x="838200" y="1485905"/>
            <a:ext cx="10515600" cy="4691063"/>
          </a:xfrm>
        </p:spPr>
        <p:txBody>
          <a:bodyPr>
            <a:normAutofit/>
          </a:bodyPr>
          <a:lstStyle/>
          <a:p>
            <a:pPr marL="0" indent="0">
              <a:buNone/>
            </a:pPr>
            <a:endParaRPr lang="en-US" b="1" dirty="0"/>
          </a:p>
          <a:p>
            <a:pPr marL="0" indent="0">
              <a:buNone/>
            </a:pPr>
            <a:r>
              <a:rPr lang="en-US" sz="2300" dirty="0">
                <a:latin typeface="Roboto Mono" charset="0"/>
                <a:ea typeface="Roboto Mono" charset="0"/>
                <a:cs typeface="Roboto Mono" charset="0"/>
              </a:rPr>
              <a:t/>
            </a:r>
            <a:br>
              <a:rPr lang="en-US" sz="2300" dirty="0">
                <a:latin typeface="Roboto Mono" charset="0"/>
                <a:ea typeface="Roboto Mono" charset="0"/>
                <a:cs typeface="Roboto Mono" charset="0"/>
              </a:rPr>
            </a:br>
            <a:r>
              <a:rPr lang="en-US" dirty="0"/>
              <a:t/>
            </a:r>
            <a:br>
              <a:rPr lang="en-US" dirty="0"/>
            </a:br>
            <a:endParaRPr lang="en-US" dirty="0" smtClean="0"/>
          </a:p>
          <a:p>
            <a:endParaRPr lang="en-US" dirty="0"/>
          </a:p>
        </p:txBody>
      </p:sp>
      <p:sp>
        <p:nvSpPr>
          <p:cNvPr id="5" name="TextBox 4"/>
          <p:cNvSpPr txBox="1"/>
          <p:nvPr/>
        </p:nvSpPr>
        <p:spPr>
          <a:xfrm>
            <a:off x="838203" y="1094019"/>
            <a:ext cx="10771415" cy="5016758"/>
          </a:xfrm>
          <a:prstGeom prst="rect">
            <a:avLst/>
          </a:prstGeom>
          <a:noFill/>
          <a:ln>
            <a:solidFill>
              <a:schemeClr val="accent3"/>
            </a:solidFill>
          </a:ln>
        </p:spPr>
        <p:txBody>
          <a:bodyPr wrap="square" rtlCol="0">
            <a:spAutoFit/>
          </a:bodyPr>
          <a:lstStyle/>
          <a:p>
            <a:r>
              <a:rPr lang="en-US" sz="1600" b="1" dirty="0">
                <a:solidFill>
                  <a:srgbClr val="000080"/>
                </a:solidFill>
                <a:latin typeface="Roboto Mono" charset="0"/>
                <a:ea typeface="Roboto Mono" charset="0"/>
                <a:cs typeface="Roboto Mono" charset="0"/>
              </a:rPr>
              <a:t>class </a:t>
            </a:r>
            <a:r>
              <a:rPr lang="en-US" sz="1600" dirty="0">
                <a:latin typeface="Roboto Mono" charset="0"/>
                <a:ea typeface="Roboto Mono" charset="0"/>
                <a:cs typeface="Roboto Mono" charset="0"/>
              </a:rPr>
              <a:t>Student{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smtClean="0">
                <a:solidFill>
                  <a:srgbClr val="000080"/>
                </a:solidFill>
                <a:latin typeface="Roboto Mono" charset="0"/>
                <a:ea typeface="Roboto Mono" charset="0"/>
                <a:cs typeface="Roboto Mono" charset="0"/>
              </a:rPr>
              <a:t>   public </a:t>
            </a:r>
            <a:r>
              <a:rPr lang="en-US" sz="1600" b="1" dirty="0" err="1" smtClean="0">
                <a:solidFill>
                  <a:srgbClr val="660E7A"/>
                </a:solidFill>
                <a:latin typeface="Roboto Mono" charset="0"/>
                <a:ea typeface="Roboto Mono" charset="0"/>
                <a:cs typeface="Roboto Mono" charset="0"/>
              </a:rPr>
              <a:t>firstName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660E7A"/>
                </a:solidFill>
                <a:latin typeface="Roboto Mono" charset="0"/>
                <a:ea typeface="Roboto Mono" charset="0"/>
                <a:cs typeface="Roboto Mono" charset="0"/>
              </a:rPr>
              <a:t>middleInitial</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660E7A"/>
                </a:solidFill>
                <a:latin typeface="Roboto Mono" charset="0"/>
                <a:ea typeface="Roboto Mono" charset="0"/>
                <a:cs typeface="Roboto Mono" charset="0"/>
              </a:rPr>
              <a:t>lastName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constructor</a:t>
            </a:r>
            <a:r>
              <a:rPr lang="en-US" sz="1600" dirty="0">
                <a:latin typeface="Roboto Mono" charset="0"/>
                <a:ea typeface="Roboto Mono" charset="0"/>
                <a:cs typeface="Roboto Mono" charset="0"/>
              </a:rPr>
              <a:t>(</a:t>
            </a:r>
            <a:r>
              <a:rPr lang="en-US" sz="1600" dirty="0" err="1">
                <a:latin typeface="Roboto Mono" charset="0"/>
                <a:ea typeface="Roboto Mono" charset="0"/>
                <a:cs typeface="Roboto Mono" charset="0"/>
              </a:rPr>
              <a:t>firstName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middleInitial</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lastName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smtClean="0">
                <a:latin typeface="Roboto Mono" charset="0"/>
                <a:ea typeface="Roboto Mono" charset="0"/>
                <a:cs typeface="Roboto Mono" charset="0"/>
              </a:rPr>
              <a:t>){</a:t>
            </a:r>
            <a:br>
              <a:rPr lang="en-US" sz="1600" dirty="0" smtClean="0">
                <a:latin typeface="Roboto Mono" charset="0"/>
                <a:ea typeface="Roboto Mono" charset="0"/>
                <a:cs typeface="Roboto Mono" charset="0"/>
              </a:rPr>
            </a:b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smtClean="0">
                <a:solidFill>
                  <a:srgbClr val="000080"/>
                </a:solidFill>
                <a:latin typeface="Roboto Mono" charset="0"/>
                <a:ea typeface="Roboto Mono" charset="0"/>
                <a:cs typeface="Roboto Mono" charset="0"/>
              </a:rPr>
              <a:t>this</a:t>
            </a:r>
            <a:r>
              <a:rPr lang="en-US" sz="1600" dirty="0" err="1" smtClean="0">
                <a:latin typeface="Roboto Mono" charset="0"/>
                <a:ea typeface="Roboto Mono" charset="0"/>
                <a:cs typeface="Roboto Mono" charset="0"/>
              </a:rPr>
              <a:t>.</a:t>
            </a:r>
            <a:r>
              <a:rPr lang="en-US" sz="1600" b="1" dirty="0" err="1" smtClean="0">
                <a:solidFill>
                  <a:srgbClr val="660E7A"/>
                </a:solidFill>
                <a:latin typeface="Roboto Mono" charset="0"/>
                <a:ea typeface="Roboto Mono" charset="0"/>
                <a:cs typeface="Roboto Mono" charset="0"/>
              </a:rPr>
              <a:t>firstName</a:t>
            </a:r>
            <a:r>
              <a:rPr lang="en-US" sz="1600" b="1" dirty="0" smtClean="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firstName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000080"/>
                </a:solidFill>
                <a:latin typeface="Roboto Mono" charset="0"/>
                <a:ea typeface="Roboto Mono" charset="0"/>
                <a:cs typeface="Roboto Mono" charset="0"/>
              </a:rPr>
              <a:t>this</a:t>
            </a:r>
            <a:r>
              <a:rPr lang="en-US" sz="1600" dirty="0" err="1">
                <a:latin typeface="Roboto Mono" charset="0"/>
                <a:ea typeface="Roboto Mono" charset="0"/>
                <a:cs typeface="Roboto Mono" charset="0"/>
              </a:rPr>
              <a:t>.</a:t>
            </a:r>
            <a:r>
              <a:rPr lang="en-US" sz="1600" b="1" dirty="0" err="1">
                <a:solidFill>
                  <a:srgbClr val="660E7A"/>
                </a:solidFill>
                <a:latin typeface="Roboto Mono" charset="0"/>
                <a:ea typeface="Roboto Mono" charset="0"/>
                <a:cs typeface="Roboto Mono" charset="0"/>
              </a:rPr>
              <a:t>middleInitial</a:t>
            </a:r>
            <a:r>
              <a:rPr lang="en-US" sz="1600" b="1" dirty="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middleInitial</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000080"/>
                </a:solidFill>
                <a:latin typeface="Roboto Mono" charset="0"/>
                <a:ea typeface="Roboto Mono" charset="0"/>
                <a:cs typeface="Roboto Mono" charset="0"/>
              </a:rPr>
              <a:t>this</a:t>
            </a:r>
            <a:r>
              <a:rPr lang="en-US" sz="1600" dirty="0" err="1">
                <a:latin typeface="Roboto Mono" charset="0"/>
                <a:ea typeface="Roboto Mono" charset="0"/>
                <a:cs typeface="Roboto Mono" charset="0"/>
              </a:rPr>
              <a:t>.</a:t>
            </a:r>
            <a:r>
              <a:rPr lang="en-US" sz="1600" b="1" dirty="0" err="1">
                <a:solidFill>
                  <a:srgbClr val="660E7A"/>
                </a:solidFill>
                <a:latin typeface="Roboto Mono" charset="0"/>
                <a:ea typeface="Roboto Mono" charset="0"/>
                <a:cs typeface="Roboto Mono" charset="0"/>
              </a:rPr>
              <a:t>lastName</a:t>
            </a:r>
            <a:r>
              <a:rPr lang="en-US" sz="1600" b="1" dirty="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lastName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err="1">
                <a:solidFill>
                  <a:srgbClr val="7A7A43"/>
                </a:solidFill>
                <a:latin typeface="Roboto Mono" charset="0"/>
                <a:ea typeface="Roboto Mono" charset="0"/>
                <a:cs typeface="Roboto Mono" charset="0"/>
              </a:rPr>
              <a:t>getFullName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return </a:t>
            </a:r>
            <a:r>
              <a:rPr lang="en-US" sz="1600" b="1" dirty="0" err="1">
                <a:solidFill>
                  <a:srgbClr val="000080"/>
                </a:solidFill>
                <a:latin typeface="Roboto Mono" charset="0"/>
                <a:ea typeface="Roboto Mono" charset="0"/>
                <a:cs typeface="Roboto Mono" charset="0"/>
              </a:rPr>
              <a:t>this</a:t>
            </a:r>
            <a:r>
              <a:rPr lang="en-US" sz="1600" dirty="0" err="1">
                <a:latin typeface="Roboto Mono" charset="0"/>
                <a:ea typeface="Roboto Mono" charset="0"/>
                <a:cs typeface="Roboto Mono" charset="0"/>
              </a:rPr>
              <a:t>.</a:t>
            </a:r>
            <a:r>
              <a:rPr lang="en-US" sz="1600" b="1" dirty="0" err="1">
                <a:solidFill>
                  <a:srgbClr val="660E7A"/>
                </a:solidFill>
                <a:latin typeface="Roboto Mono" charset="0"/>
                <a:ea typeface="Roboto Mono" charset="0"/>
                <a:cs typeface="Roboto Mono" charset="0"/>
              </a:rPr>
              <a:t>firstName</a:t>
            </a:r>
            <a:r>
              <a:rPr lang="en-US" sz="1600" b="1" dirty="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 " </a:t>
            </a:r>
            <a:r>
              <a:rPr lang="en-US" sz="1600" dirty="0" smtClean="0">
                <a:latin typeface="Roboto Mono" charset="0"/>
                <a:ea typeface="Roboto Mono" charset="0"/>
                <a:cs typeface="Roboto Mono" charset="0"/>
              </a:rPr>
              <a:t>+</a:t>
            </a:r>
            <a:r>
              <a:rPr lang="en-US" sz="1600" dirty="0">
                <a:latin typeface="Roboto Mono" charset="0"/>
                <a:ea typeface="Roboto Mono" charset="0"/>
                <a:cs typeface="Roboto Mono" charset="0"/>
              </a:rPr>
              <a:t> </a:t>
            </a:r>
            <a:r>
              <a:rPr lang="en-US" sz="1600" b="1" dirty="0" err="1" smtClean="0">
                <a:solidFill>
                  <a:srgbClr val="000080"/>
                </a:solidFill>
                <a:latin typeface="Roboto Mono" charset="0"/>
                <a:ea typeface="Roboto Mono" charset="0"/>
                <a:cs typeface="Roboto Mono" charset="0"/>
              </a:rPr>
              <a:t>this</a:t>
            </a:r>
            <a:r>
              <a:rPr lang="en-US" sz="1600" dirty="0" err="1" smtClean="0">
                <a:latin typeface="Roboto Mono" charset="0"/>
                <a:ea typeface="Roboto Mono" charset="0"/>
                <a:cs typeface="Roboto Mono" charset="0"/>
              </a:rPr>
              <a:t>.</a:t>
            </a:r>
            <a:r>
              <a:rPr lang="en-US" sz="1600" b="1" dirty="0" err="1" smtClean="0">
                <a:solidFill>
                  <a:srgbClr val="660E7A"/>
                </a:solidFill>
                <a:latin typeface="Roboto Mono" charset="0"/>
                <a:ea typeface="Roboto Mono" charset="0"/>
                <a:cs typeface="Roboto Mono" charset="0"/>
              </a:rPr>
              <a:t>middleInitial</a:t>
            </a:r>
            <a:r>
              <a:rPr lang="en-US" sz="1600" b="1" dirty="0" smtClean="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b="1" dirty="0" smtClean="0">
                <a:solidFill>
                  <a:srgbClr val="008000"/>
                </a:solidFill>
                <a:latin typeface="Roboto Mono" charset="0"/>
                <a:ea typeface="Roboto Mono" charset="0"/>
                <a:cs typeface="Roboto Mono" charset="0"/>
              </a:rPr>
              <a:t>". " </a:t>
            </a:r>
            <a:r>
              <a:rPr lang="en-US" sz="1600" dirty="0" smtClean="0">
                <a:latin typeface="Roboto Mono" charset="0"/>
                <a:ea typeface="Roboto Mono" charset="0"/>
                <a:cs typeface="Roboto Mono" charset="0"/>
              </a:rPr>
              <a:t>+ </a:t>
            </a:r>
            <a:r>
              <a:rPr lang="en-US" sz="1600" b="1" dirty="0" err="1" smtClean="0">
                <a:solidFill>
                  <a:srgbClr val="000080"/>
                </a:solidFill>
                <a:latin typeface="Roboto Mono" charset="0"/>
                <a:ea typeface="Roboto Mono" charset="0"/>
                <a:cs typeface="Roboto Mono" charset="0"/>
              </a:rPr>
              <a:t>this</a:t>
            </a:r>
            <a:r>
              <a:rPr lang="en-US" sz="1600" dirty="0" err="1" smtClean="0">
                <a:latin typeface="Roboto Mono" charset="0"/>
                <a:ea typeface="Roboto Mono" charset="0"/>
                <a:cs typeface="Roboto Mono" charset="0"/>
              </a:rPr>
              <a:t>.</a:t>
            </a:r>
            <a:r>
              <a:rPr lang="en-US" sz="1600" b="1" dirty="0" err="1" smtClean="0">
                <a:solidFill>
                  <a:srgbClr val="660E7A"/>
                </a:solidFill>
                <a:latin typeface="Roboto Mono" charset="0"/>
                <a:ea typeface="Roboto Mono" charset="0"/>
                <a:cs typeface="Roboto Mono" charset="0"/>
              </a:rPr>
              <a:t>lastName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endParaRPr lang="en-US" sz="1600" dirty="0">
              <a:latin typeface="Roboto Mono" charset="0"/>
              <a:ea typeface="Roboto Mono" charset="0"/>
              <a:cs typeface="Roboto Mono" charset="0"/>
            </a:endParaRPr>
          </a:p>
        </p:txBody>
      </p:sp>
      <p:sp>
        <p:nvSpPr>
          <p:cNvPr id="4" name="Left Arrow 3"/>
          <p:cNvSpPr/>
          <p:nvPr/>
        </p:nvSpPr>
        <p:spPr>
          <a:xfrm rot="19114612">
            <a:off x="1098184" y="755553"/>
            <a:ext cx="637136" cy="37109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Left Arrow 5"/>
          <p:cNvSpPr/>
          <p:nvPr/>
        </p:nvSpPr>
        <p:spPr>
          <a:xfrm>
            <a:off x="4627245" y="1305875"/>
            <a:ext cx="3339466" cy="444738"/>
          </a:xfrm>
          <a:prstGeom prst="leftArrow">
            <a:avLst>
              <a:gd name="adj1" fmla="val 7056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Property: public is the default</a:t>
            </a:r>
            <a:endParaRPr lang="en-US" dirty="0"/>
          </a:p>
        </p:txBody>
      </p:sp>
      <p:sp>
        <p:nvSpPr>
          <p:cNvPr id="7" name="Left Arrow 6"/>
          <p:cNvSpPr/>
          <p:nvPr/>
        </p:nvSpPr>
        <p:spPr>
          <a:xfrm>
            <a:off x="5476875" y="2230708"/>
            <a:ext cx="1804035" cy="444738"/>
          </a:xfrm>
          <a:prstGeom prst="leftArrow">
            <a:avLst>
              <a:gd name="adj1" fmla="val 7056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Constructor</a:t>
            </a:r>
            <a:endParaRPr lang="en-US" dirty="0"/>
          </a:p>
        </p:txBody>
      </p:sp>
      <p:sp>
        <p:nvSpPr>
          <p:cNvPr id="8" name="TextBox 7"/>
          <p:cNvSpPr txBox="1"/>
          <p:nvPr/>
        </p:nvSpPr>
        <p:spPr>
          <a:xfrm>
            <a:off x="838200" y="5066655"/>
            <a:ext cx="10771415" cy="1077218"/>
          </a:xfrm>
          <a:prstGeom prst="rect">
            <a:avLst/>
          </a:prstGeom>
          <a:noFill/>
          <a:ln>
            <a:noFill/>
          </a:ln>
        </p:spPr>
        <p:txBody>
          <a:bodyPr wrap="square" rtlCol="0">
            <a:spAutoFit/>
          </a:bodyPr>
          <a:lstStyle/>
          <a:p>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b="1" dirty="0">
                <a:solidFill>
                  <a:srgbClr val="000080"/>
                </a:solidFill>
                <a:latin typeface="Roboto Mono" charset="0"/>
                <a:ea typeface="Roboto Mono" charset="0"/>
                <a:cs typeface="Roboto Mono" charset="0"/>
              </a:rPr>
              <a:t>let </a:t>
            </a:r>
            <a:r>
              <a:rPr lang="en-US" sz="1600" dirty="0">
                <a:solidFill>
                  <a:srgbClr val="458383"/>
                </a:solidFill>
                <a:latin typeface="Roboto Mono" charset="0"/>
                <a:ea typeface="Roboto Mono" charset="0"/>
                <a:cs typeface="Roboto Mono" charset="0"/>
              </a:rPr>
              <a:t>student </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new </a:t>
            </a:r>
            <a:r>
              <a:rPr lang="en-US" sz="1600" dirty="0">
                <a:latin typeface="Roboto Mono" charset="0"/>
                <a:ea typeface="Roboto Mono" charset="0"/>
                <a:cs typeface="Roboto Mono" charset="0"/>
              </a:rPr>
              <a:t>Student(</a:t>
            </a:r>
            <a:r>
              <a:rPr lang="en-US" sz="1600" b="1" dirty="0">
                <a:solidFill>
                  <a:srgbClr val="008000"/>
                </a:solidFill>
                <a:latin typeface="Roboto Mono" charset="0"/>
                <a:ea typeface="Roboto Mono" charset="0"/>
                <a:cs typeface="Roboto Mono" charset="0"/>
              </a:rPr>
              <a:t>"John"</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"D"</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"Rockefeller"</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b="1" i="1" dirty="0" err="1">
                <a:solidFill>
                  <a:srgbClr val="660E7A"/>
                </a:solidFill>
                <a:latin typeface="Roboto Mono" charset="0"/>
                <a:ea typeface="Roboto Mono" charset="0"/>
                <a:cs typeface="Roboto Mono" charset="0"/>
              </a:rPr>
              <a:t>console</a:t>
            </a:r>
            <a:r>
              <a:rPr lang="en-US" sz="1600" dirty="0" err="1">
                <a:latin typeface="Roboto Mono" charset="0"/>
                <a:ea typeface="Roboto Mono" charset="0"/>
                <a:cs typeface="Roboto Mono" charset="0"/>
              </a:rPr>
              <a:t>.</a:t>
            </a:r>
            <a:r>
              <a:rPr lang="en-US" sz="1600" dirty="0" err="1">
                <a:solidFill>
                  <a:srgbClr val="7A7A43"/>
                </a:solidFill>
                <a:latin typeface="Roboto Mono" charset="0"/>
                <a:ea typeface="Roboto Mono" charset="0"/>
                <a:cs typeface="Roboto Mono" charset="0"/>
              </a:rPr>
              <a:t>log</a:t>
            </a:r>
            <a:r>
              <a:rPr lang="en-US" sz="1600" dirty="0">
                <a:latin typeface="Roboto Mono" charset="0"/>
                <a:ea typeface="Roboto Mono" charset="0"/>
                <a:cs typeface="Roboto Mono" charset="0"/>
              </a:rPr>
              <a:t>(</a:t>
            </a:r>
            <a:r>
              <a:rPr lang="en-US" sz="1600" dirty="0" err="1">
                <a:solidFill>
                  <a:srgbClr val="458383"/>
                </a:solidFill>
                <a:latin typeface="Roboto Mono" charset="0"/>
                <a:ea typeface="Roboto Mono" charset="0"/>
                <a:cs typeface="Roboto Mono" charset="0"/>
              </a:rPr>
              <a:t>student</a:t>
            </a:r>
            <a:r>
              <a:rPr lang="en-US" sz="1600" dirty="0" err="1">
                <a:latin typeface="Roboto Mono" charset="0"/>
                <a:ea typeface="Roboto Mono" charset="0"/>
                <a:cs typeface="Roboto Mono" charset="0"/>
              </a:rPr>
              <a:t>.</a:t>
            </a:r>
            <a:r>
              <a:rPr lang="en-US" sz="1600" dirty="0" err="1">
                <a:solidFill>
                  <a:srgbClr val="7A7A43"/>
                </a:solidFill>
                <a:latin typeface="Roboto Mono" charset="0"/>
                <a:ea typeface="Roboto Mono" charset="0"/>
                <a:cs typeface="Roboto Mono" charset="0"/>
              </a:rPr>
              <a:t>getFullName</a:t>
            </a:r>
            <a:r>
              <a:rPr lang="en-US" sz="1600" dirty="0">
                <a:latin typeface="Roboto Mono" charset="0"/>
                <a:ea typeface="Roboto Mono" charset="0"/>
                <a:cs typeface="Roboto Mono" charset="0"/>
              </a:rPr>
              <a:t>());</a:t>
            </a:r>
          </a:p>
        </p:txBody>
      </p:sp>
      <p:sp>
        <p:nvSpPr>
          <p:cNvPr id="9" name="Left Arrow 8"/>
          <p:cNvSpPr/>
          <p:nvPr/>
        </p:nvSpPr>
        <p:spPr>
          <a:xfrm>
            <a:off x="4627245" y="1776227"/>
            <a:ext cx="3747135" cy="431086"/>
          </a:xfrm>
          <a:prstGeom prst="leftArrow">
            <a:avLst>
              <a:gd name="adj1" fmla="val 7056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r>
              <a:rPr lang="en-US" dirty="0" smtClean="0"/>
              <a:t>ublic keyword is not required</a:t>
            </a:r>
            <a:endParaRPr lang="en-US" dirty="0"/>
          </a:p>
        </p:txBody>
      </p:sp>
      <p:sp>
        <p:nvSpPr>
          <p:cNvPr id="10" name="Left Arrow 9"/>
          <p:cNvSpPr/>
          <p:nvPr/>
        </p:nvSpPr>
        <p:spPr>
          <a:xfrm>
            <a:off x="7698105" y="5539269"/>
            <a:ext cx="3655695" cy="444738"/>
          </a:xfrm>
          <a:prstGeom prst="leftArrow">
            <a:avLst>
              <a:gd name="adj1" fmla="val 7056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Create instance and invoke method</a:t>
            </a:r>
            <a:endParaRPr lang="en-US" dirty="0"/>
          </a:p>
        </p:txBody>
      </p:sp>
      <p:sp>
        <p:nvSpPr>
          <p:cNvPr id="11" name="Slide Number Placeholder 10"/>
          <p:cNvSpPr>
            <a:spLocks noGrp="1"/>
          </p:cNvSpPr>
          <p:nvPr>
            <p:ph type="sldNum" sz="quarter" idx="12"/>
          </p:nvPr>
        </p:nvSpPr>
        <p:spPr/>
        <p:txBody>
          <a:bodyPr/>
          <a:lstStyle/>
          <a:p>
            <a:fld id="{E5454087-695C-AC43-AA7F-3C3895E55714}" type="slidenum">
              <a:rPr lang="en-US" smtClean="0"/>
              <a:t>34</a:t>
            </a:fld>
            <a:endParaRPr lang="en-US" dirty="0"/>
          </a:p>
        </p:txBody>
      </p:sp>
    </p:spTree>
    <p:extLst>
      <p:ext uri="{BB962C8B-B14F-4D97-AF65-F5344CB8AC3E}">
        <p14:creationId xmlns:p14="http://schemas.microsoft.com/office/powerpoint/2010/main" val="1881488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p:bldP spid="9" grpId="0" animBg="1"/>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7588"/>
            <a:ext cx="10515600" cy="1071213"/>
          </a:xfrm>
        </p:spPr>
        <p:txBody>
          <a:bodyPr/>
          <a:lstStyle/>
          <a:p>
            <a:r>
              <a:rPr lang="en-US" dirty="0" err="1" smtClean="0"/>
              <a:t>TypeScript</a:t>
            </a:r>
            <a:r>
              <a:rPr lang="en-US" dirty="0" smtClean="0"/>
              <a:t> Automatic Property Assignment</a:t>
            </a:r>
            <a:endParaRPr lang="en-US" dirty="0"/>
          </a:p>
        </p:txBody>
      </p:sp>
      <p:sp>
        <p:nvSpPr>
          <p:cNvPr id="3" name="Content Placeholder 2"/>
          <p:cNvSpPr>
            <a:spLocks noGrp="1"/>
          </p:cNvSpPr>
          <p:nvPr>
            <p:ph idx="1"/>
          </p:nvPr>
        </p:nvSpPr>
        <p:spPr>
          <a:xfrm>
            <a:off x="838200" y="1485905"/>
            <a:ext cx="10515600" cy="4691063"/>
          </a:xfrm>
        </p:spPr>
        <p:txBody>
          <a:bodyPr>
            <a:normAutofit/>
          </a:bodyPr>
          <a:lstStyle/>
          <a:p>
            <a:pPr marL="0" indent="0">
              <a:buNone/>
            </a:pPr>
            <a:endParaRPr lang="en-US" b="1" dirty="0"/>
          </a:p>
          <a:p>
            <a:pPr marL="0" indent="0">
              <a:buNone/>
            </a:pPr>
            <a:r>
              <a:rPr lang="en-US" sz="2300" dirty="0">
                <a:latin typeface="Roboto Mono" charset="0"/>
                <a:ea typeface="Roboto Mono" charset="0"/>
                <a:cs typeface="Roboto Mono" charset="0"/>
              </a:rPr>
              <a:t/>
            </a:r>
            <a:br>
              <a:rPr lang="en-US" sz="2300" dirty="0">
                <a:latin typeface="Roboto Mono" charset="0"/>
                <a:ea typeface="Roboto Mono" charset="0"/>
                <a:cs typeface="Roboto Mono" charset="0"/>
              </a:rPr>
            </a:br>
            <a:r>
              <a:rPr lang="en-US" dirty="0"/>
              <a:t/>
            </a:r>
            <a:br>
              <a:rPr lang="en-US" dirty="0"/>
            </a:br>
            <a:endParaRPr lang="en-US" dirty="0" smtClean="0"/>
          </a:p>
          <a:p>
            <a:endParaRPr lang="en-US" dirty="0"/>
          </a:p>
        </p:txBody>
      </p:sp>
      <p:sp>
        <p:nvSpPr>
          <p:cNvPr id="5" name="TextBox 4"/>
          <p:cNvSpPr txBox="1"/>
          <p:nvPr/>
        </p:nvSpPr>
        <p:spPr>
          <a:xfrm>
            <a:off x="838203" y="1185515"/>
            <a:ext cx="10771415" cy="5016758"/>
          </a:xfrm>
          <a:prstGeom prst="rect">
            <a:avLst/>
          </a:prstGeom>
          <a:noFill/>
          <a:ln>
            <a:solidFill>
              <a:schemeClr val="accent3"/>
            </a:solidFill>
          </a:ln>
        </p:spPr>
        <p:txBody>
          <a:bodyPr wrap="square" rtlCol="0">
            <a:spAutoFit/>
          </a:bodyPr>
          <a:lstStyle/>
          <a:p>
            <a:r>
              <a:rPr lang="en-US" sz="1600" b="1" dirty="0">
                <a:solidFill>
                  <a:srgbClr val="000080"/>
                </a:solidFill>
                <a:latin typeface="Roboto Mono" charset="0"/>
                <a:ea typeface="Roboto Mono" charset="0"/>
                <a:cs typeface="Roboto Mono" charset="0"/>
              </a:rPr>
              <a:t>class </a:t>
            </a:r>
            <a:r>
              <a:rPr lang="en-US" sz="1600" dirty="0">
                <a:latin typeface="Roboto Mono" charset="0"/>
                <a:ea typeface="Roboto Mono" charset="0"/>
                <a:cs typeface="Roboto Mono" charset="0"/>
              </a:rPr>
              <a:t>Student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660E7A"/>
                </a:solidFill>
                <a:latin typeface="Roboto Mono" charset="0"/>
                <a:ea typeface="Roboto Mono" charset="0"/>
                <a:cs typeface="Roboto Mono" charset="0"/>
              </a:rPr>
              <a:t>firstName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660E7A"/>
                </a:solidFill>
                <a:latin typeface="Roboto Mono" charset="0"/>
                <a:ea typeface="Roboto Mono" charset="0"/>
                <a:cs typeface="Roboto Mono" charset="0"/>
              </a:rPr>
              <a:t>middleInitial</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660E7A"/>
                </a:solidFill>
                <a:latin typeface="Roboto Mono" charset="0"/>
                <a:ea typeface="Roboto Mono" charset="0"/>
                <a:cs typeface="Roboto Mono" charset="0"/>
              </a:rPr>
              <a:t>lastName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constructor</a:t>
            </a:r>
            <a:r>
              <a:rPr lang="en-US" sz="1600" dirty="0">
                <a:latin typeface="Roboto Mono" charset="0"/>
                <a:ea typeface="Roboto Mono" charset="0"/>
                <a:cs typeface="Roboto Mono" charset="0"/>
              </a:rPr>
              <a:t>(</a:t>
            </a:r>
            <a:r>
              <a:rPr lang="en-US" sz="1600" dirty="0" err="1">
                <a:latin typeface="Roboto Mono" charset="0"/>
                <a:ea typeface="Roboto Mono" charset="0"/>
                <a:cs typeface="Roboto Mono" charset="0"/>
              </a:rPr>
              <a:t>firstName</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middleInitial</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lastName</a:t>
            </a: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000080"/>
                </a:solidFill>
                <a:latin typeface="Roboto Mono" charset="0"/>
                <a:ea typeface="Roboto Mono" charset="0"/>
                <a:cs typeface="Roboto Mono" charset="0"/>
              </a:rPr>
              <a:t>this</a:t>
            </a:r>
            <a:r>
              <a:rPr lang="en-US" sz="1600" dirty="0" err="1">
                <a:latin typeface="Roboto Mono" charset="0"/>
                <a:ea typeface="Roboto Mono" charset="0"/>
                <a:cs typeface="Roboto Mono" charset="0"/>
              </a:rPr>
              <a:t>.</a:t>
            </a:r>
            <a:r>
              <a:rPr lang="en-US" sz="1600" b="1" dirty="0" err="1">
                <a:solidFill>
                  <a:srgbClr val="660E7A"/>
                </a:solidFill>
                <a:latin typeface="Roboto Mono" charset="0"/>
                <a:ea typeface="Roboto Mono" charset="0"/>
                <a:cs typeface="Roboto Mono" charset="0"/>
              </a:rPr>
              <a:t>firstName</a:t>
            </a:r>
            <a:r>
              <a:rPr lang="en-US" sz="1600" b="1" dirty="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firstName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000080"/>
                </a:solidFill>
                <a:latin typeface="Roboto Mono" charset="0"/>
                <a:ea typeface="Roboto Mono" charset="0"/>
                <a:cs typeface="Roboto Mono" charset="0"/>
              </a:rPr>
              <a:t>this</a:t>
            </a:r>
            <a:r>
              <a:rPr lang="en-US" sz="1600" dirty="0" err="1">
                <a:latin typeface="Roboto Mono" charset="0"/>
                <a:ea typeface="Roboto Mono" charset="0"/>
                <a:cs typeface="Roboto Mono" charset="0"/>
              </a:rPr>
              <a:t>.</a:t>
            </a:r>
            <a:r>
              <a:rPr lang="en-US" sz="1600" b="1" dirty="0" err="1">
                <a:solidFill>
                  <a:srgbClr val="660E7A"/>
                </a:solidFill>
                <a:latin typeface="Roboto Mono" charset="0"/>
                <a:ea typeface="Roboto Mono" charset="0"/>
                <a:cs typeface="Roboto Mono" charset="0"/>
              </a:rPr>
              <a:t>middleInitial</a:t>
            </a:r>
            <a:r>
              <a:rPr lang="en-US" sz="1600" b="1" dirty="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middleInitial</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000080"/>
                </a:solidFill>
                <a:latin typeface="Roboto Mono" charset="0"/>
                <a:ea typeface="Roboto Mono" charset="0"/>
                <a:cs typeface="Roboto Mono" charset="0"/>
              </a:rPr>
              <a:t>this</a:t>
            </a:r>
            <a:r>
              <a:rPr lang="en-US" sz="1600" dirty="0" err="1">
                <a:latin typeface="Roboto Mono" charset="0"/>
                <a:ea typeface="Roboto Mono" charset="0"/>
                <a:cs typeface="Roboto Mono" charset="0"/>
              </a:rPr>
              <a:t>.</a:t>
            </a:r>
            <a:r>
              <a:rPr lang="en-US" sz="1600" b="1" dirty="0" err="1">
                <a:solidFill>
                  <a:srgbClr val="660E7A"/>
                </a:solidFill>
                <a:latin typeface="Roboto Mono" charset="0"/>
                <a:ea typeface="Roboto Mono" charset="0"/>
                <a:cs typeface="Roboto Mono" charset="0"/>
              </a:rPr>
              <a:t>lastName</a:t>
            </a:r>
            <a:r>
              <a:rPr lang="en-US" sz="1600" b="1" dirty="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lastName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smtClean="0">
                <a:latin typeface="Roboto Mono" charset="0"/>
                <a:ea typeface="Roboto Mono" charset="0"/>
                <a:cs typeface="Roboto Mono" charset="0"/>
              </a:rPr>
              <a:t>}</a:t>
            </a:r>
            <a:endParaRPr lang="en-US" sz="1600" dirty="0">
              <a:latin typeface="Roboto Mono" charset="0"/>
              <a:ea typeface="Roboto Mono" charset="0"/>
              <a:cs typeface="Roboto Mono" charset="0"/>
            </a:endParaRPr>
          </a:p>
          <a:p>
            <a:r>
              <a:rPr lang="en-US" sz="1600" dirty="0">
                <a:latin typeface="Roboto Mono" charset="0"/>
                <a:ea typeface="Roboto Mono" charset="0"/>
                <a:cs typeface="Roboto Mono" charset="0"/>
              </a:rPr>
              <a:t>--------------------------------------------------------------------------------------</a:t>
            </a:r>
            <a:endParaRPr lang="en-US" sz="1600" b="1" dirty="0" smtClean="0">
              <a:solidFill>
                <a:srgbClr val="000080"/>
              </a:solidFill>
              <a:latin typeface="Roboto Mono" charset="0"/>
              <a:ea typeface="Roboto Mono" charset="0"/>
              <a:cs typeface="Roboto Mono" charset="0"/>
            </a:endParaRPr>
          </a:p>
          <a:p>
            <a:r>
              <a:rPr lang="en-US" sz="1600" b="1" dirty="0" smtClean="0">
                <a:solidFill>
                  <a:srgbClr val="000080"/>
                </a:solidFill>
                <a:latin typeface="Roboto Mono" charset="0"/>
                <a:ea typeface="Roboto Mono" charset="0"/>
                <a:cs typeface="Roboto Mono" charset="0"/>
              </a:rPr>
              <a:t>class </a:t>
            </a:r>
            <a:r>
              <a:rPr lang="en-US" sz="1600" dirty="0">
                <a:latin typeface="Roboto Mono" charset="0"/>
                <a:ea typeface="Roboto Mono" charset="0"/>
                <a:cs typeface="Roboto Mono" charset="0"/>
              </a:rPr>
              <a:t>Student {</a:t>
            </a:r>
          </a:p>
          <a:p>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constructor</a:t>
            </a:r>
            <a:r>
              <a:rPr lang="en-US" sz="1600" dirty="0">
                <a:latin typeface="Roboto Mono" charset="0"/>
                <a:ea typeface="Roboto Mono" charset="0"/>
                <a:cs typeface="Roboto Mono" charset="0"/>
              </a:rPr>
              <a:t>(</a:t>
            </a:r>
            <a:r>
              <a:rPr lang="en-US" sz="1600" b="1" dirty="0">
                <a:solidFill>
                  <a:srgbClr val="000080"/>
                </a:solidFill>
                <a:latin typeface="Roboto Mono" charset="0"/>
                <a:ea typeface="Roboto Mono" charset="0"/>
                <a:cs typeface="Roboto Mono" charset="0"/>
              </a:rPr>
              <a:t>public </a:t>
            </a:r>
            <a:r>
              <a:rPr lang="en-US" sz="1600" dirty="0" err="1" smtClean="0">
                <a:latin typeface="Roboto Mono" charset="0"/>
                <a:ea typeface="Roboto Mono" charset="0"/>
                <a:cs typeface="Roboto Mono" charset="0"/>
              </a:rPr>
              <a:t>firstName:string</a:t>
            </a:r>
            <a:r>
              <a:rPr lang="en-US" sz="1600" dirty="0" smtClean="0">
                <a:latin typeface="Roboto Mono" charset="0"/>
                <a:ea typeface="Roboto Mono" charset="0"/>
                <a:cs typeface="Roboto Mono" charset="0"/>
              </a:rPr>
              <a:t>, </a:t>
            </a:r>
          </a:p>
          <a:p>
            <a:r>
              <a:rPr lang="en-US" sz="1600" b="1" dirty="0">
                <a:solidFill>
                  <a:srgbClr val="000080"/>
                </a:solidFill>
                <a:latin typeface="Roboto Mono" charset="0"/>
                <a:ea typeface="Roboto Mono" charset="0"/>
                <a:cs typeface="Roboto Mono" charset="0"/>
              </a:rPr>
              <a:t>	</a:t>
            </a:r>
            <a:r>
              <a:rPr lang="en-US" sz="1600" b="1" dirty="0" smtClean="0">
                <a:solidFill>
                  <a:srgbClr val="000080"/>
                </a:solidFill>
                <a:latin typeface="Roboto Mono" charset="0"/>
                <a:ea typeface="Roboto Mono" charset="0"/>
                <a:cs typeface="Roboto Mono" charset="0"/>
              </a:rPr>
              <a:t>	public </a:t>
            </a:r>
            <a:r>
              <a:rPr lang="en-US" sz="1600" dirty="0" err="1" smtClean="0">
                <a:latin typeface="Roboto Mono" charset="0"/>
                <a:ea typeface="Roboto Mono" charset="0"/>
                <a:cs typeface="Roboto Mono" charset="0"/>
              </a:rPr>
              <a:t>middleInitial:string</a:t>
            </a:r>
            <a:r>
              <a:rPr lang="en-US" sz="1600" dirty="0" smtClean="0">
                <a:latin typeface="Roboto Mono" charset="0"/>
                <a:ea typeface="Roboto Mono" charset="0"/>
                <a:cs typeface="Roboto Mono" charset="0"/>
              </a:rPr>
              <a:t>, </a:t>
            </a:r>
          </a:p>
          <a:p>
            <a:r>
              <a:rPr lang="en-US" sz="1600" b="1" dirty="0">
                <a:solidFill>
                  <a:srgbClr val="000080"/>
                </a:solidFill>
                <a:latin typeface="Roboto Mono" charset="0"/>
                <a:ea typeface="Roboto Mono" charset="0"/>
                <a:cs typeface="Roboto Mono" charset="0"/>
              </a:rPr>
              <a:t>	</a:t>
            </a:r>
            <a:r>
              <a:rPr lang="en-US" sz="1600" b="1" dirty="0" smtClean="0">
                <a:solidFill>
                  <a:srgbClr val="000080"/>
                </a:solidFill>
                <a:latin typeface="Roboto Mono" charset="0"/>
                <a:ea typeface="Roboto Mono" charset="0"/>
                <a:cs typeface="Roboto Mono" charset="0"/>
              </a:rPr>
              <a:t>	public 	</a:t>
            </a:r>
            <a:r>
              <a:rPr lang="en-US" sz="1600" dirty="0" err="1" smtClean="0">
                <a:latin typeface="Roboto Mono" charset="0"/>
                <a:ea typeface="Roboto Mono" charset="0"/>
                <a:cs typeface="Roboto Mono" charset="0"/>
              </a:rPr>
              <a:t>lastName:string</a:t>
            </a:r>
            <a:r>
              <a:rPr lang="en-US" sz="1600" dirty="0" smtClean="0">
                <a:latin typeface="Roboto Mono" charset="0"/>
                <a:ea typeface="Roboto Mono" charset="0"/>
                <a:cs typeface="Roboto Mono" charset="0"/>
              </a:rPr>
              <a:t>) {}</a:t>
            </a:r>
            <a:endParaRPr lang="en-US" sz="1600" dirty="0">
              <a:latin typeface="Roboto Mono" charset="0"/>
              <a:ea typeface="Roboto Mono" charset="0"/>
              <a:cs typeface="Roboto Mono" charset="0"/>
            </a:endParaRPr>
          </a:p>
          <a:p>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a:t>
            </a:r>
          </a:p>
          <a:p>
            <a:endParaRPr lang="en-US" sz="1600" dirty="0">
              <a:latin typeface="Roboto Mono" charset="0"/>
              <a:ea typeface="Roboto Mono" charset="0"/>
              <a:cs typeface="Roboto Mono" charset="0"/>
            </a:endParaRPr>
          </a:p>
        </p:txBody>
      </p:sp>
      <p:sp>
        <p:nvSpPr>
          <p:cNvPr id="4" name="Right Brace 3"/>
          <p:cNvSpPr/>
          <p:nvPr/>
        </p:nvSpPr>
        <p:spPr>
          <a:xfrm>
            <a:off x="8189594" y="1645920"/>
            <a:ext cx="491490" cy="382905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8794432" y="3375779"/>
            <a:ext cx="1223010" cy="369332"/>
          </a:xfrm>
          <a:prstGeom prst="rect">
            <a:avLst/>
          </a:prstGeom>
          <a:noFill/>
        </p:spPr>
        <p:txBody>
          <a:bodyPr wrap="square" rtlCol="0">
            <a:spAutoFit/>
          </a:bodyPr>
          <a:lstStyle/>
          <a:p>
            <a:r>
              <a:rPr lang="en-US" dirty="0" smtClean="0"/>
              <a:t>Equivalent</a:t>
            </a:r>
            <a:endParaRPr lang="en-US" dirty="0"/>
          </a:p>
        </p:txBody>
      </p:sp>
      <p:sp>
        <p:nvSpPr>
          <p:cNvPr id="7" name="Slide Number Placeholder 6"/>
          <p:cNvSpPr>
            <a:spLocks noGrp="1"/>
          </p:cNvSpPr>
          <p:nvPr>
            <p:ph type="sldNum" sz="quarter" idx="12"/>
          </p:nvPr>
        </p:nvSpPr>
        <p:spPr/>
        <p:txBody>
          <a:bodyPr/>
          <a:lstStyle/>
          <a:p>
            <a:fld id="{E5454087-695C-AC43-AA7F-3C3895E55714}" type="slidenum">
              <a:rPr lang="en-US" smtClean="0"/>
              <a:t>35</a:t>
            </a:fld>
            <a:endParaRPr lang="en-US" dirty="0"/>
          </a:p>
        </p:txBody>
      </p:sp>
    </p:spTree>
    <p:extLst>
      <p:ext uri="{BB962C8B-B14F-4D97-AF65-F5344CB8AC3E}">
        <p14:creationId xmlns:p14="http://schemas.microsoft.com/office/powerpoint/2010/main" val="113222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Classes &amp; Interfaces</a:t>
            </a:r>
            <a:endParaRPr lang="en-US" dirty="0"/>
          </a:p>
        </p:txBody>
      </p:sp>
      <p:sp>
        <p:nvSpPr>
          <p:cNvPr id="3" name="Content Placeholder 2"/>
          <p:cNvSpPr>
            <a:spLocks noGrp="1"/>
          </p:cNvSpPr>
          <p:nvPr>
            <p:ph idx="1"/>
          </p:nvPr>
        </p:nvSpPr>
        <p:spPr>
          <a:xfrm>
            <a:off x="838200" y="1485905"/>
            <a:ext cx="10515600" cy="4691063"/>
          </a:xfrm>
        </p:spPr>
        <p:txBody>
          <a:bodyPr>
            <a:normAutofit/>
          </a:bodyPr>
          <a:lstStyle/>
          <a:p>
            <a:pPr marL="0" indent="0">
              <a:buNone/>
            </a:pPr>
            <a:endParaRPr lang="en-US" b="1" dirty="0"/>
          </a:p>
          <a:p>
            <a:pPr marL="0" indent="0">
              <a:buNone/>
            </a:pPr>
            <a:r>
              <a:rPr lang="en-US" sz="2300" dirty="0">
                <a:latin typeface="Roboto Mono" charset="0"/>
                <a:ea typeface="Roboto Mono" charset="0"/>
                <a:cs typeface="Roboto Mono" charset="0"/>
              </a:rPr>
              <a:t/>
            </a:r>
            <a:br>
              <a:rPr lang="en-US" sz="2300" dirty="0">
                <a:latin typeface="Roboto Mono" charset="0"/>
                <a:ea typeface="Roboto Mono" charset="0"/>
                <a:cs typeface="Roboto Mono" charset="0"/>
              </a:rPr>
            </a:br>
            <a:r>
              <a:rPr lang="en-US" dirty="0"/>
              <a:t/>
            </a:r>
            <a:br>
              <a:rPr lang="en-US" dirty="0"/>
            </a:br>
            <a:endParaRPr lang="en-US" dirty="0" smtClean="0"/>
          </a:p>
          <a:p>
            <a:endParaRPr lang="en-US" dirty="0"/>
          </a:p>
        </p:txBody>
      </p:sp>
      <p:sp>
        <p:nvSpPr>
          <p:cNvPr id="5" name="TextBox 4"/>
          <p:cNvSpPr txBox="1"/>
          <p:nvPr/>
        </p:nvSpPr>
        <p:spPr>
          <a:xfrm>
            <a:off x="838197" y="1711118"/>
            <a:ext cx="10771415" cy="1077218"/>
          </a:xfrm>
          <a:prstGeom prst="rect">
            <a:avLst/>
          </a:prstGeom>
          <a:noFill/>
          <a:ln>
            <a:noFill/>
          </a:ln>
        </p:spPr>
        <p:txBody>
          <a:bodyPr wrap="square" rtlCol="0">
            <a:spAutoFit/>
          </a:bodyPr>
          <a:lstStyle/>
          <a:p>
            <a:r>
              <a:rPr lang="en-US" sz="1600" b="1" dirty="0">
                <a:solidFill>
                  <a:srgbClr val="000080"/>
                </a:solidFill>
                <a:latin typeface="Roboto Mono" charset="0"/>
                <a:ea typeface="Roboto Mono" charset="0"/>
                <a:cs typeface="Roboto Mono" charset="0"/>
              </a:rPr>
              <a:t>interface </a:t>
            </a:r>
            <a:r>
              <a:rPr lang="en-US" sz="1600" dirty="0">
                <a:latin typeface="Roboto Mono" charset="0"/>
                <a:ea typeface="Roboto Mono" charset="0"/>
                <a:cs typeface="Roboto Mono" charset="0"/>
              </a:rPr>
              <a:t>Person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660E7A"/>
                </a:solidFill>
                <a:latin typeface="Roboto Mono" charset="0"/>
                <a:ea typeface="Roboto Mono" charset="0"/>
                <a:cs typeface="Roboto Mono" charset="0"/>
              </a:rPr>
              <a:t>firstName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660E7A"/>
                </a:solidFill>
                <a:latin typeface="Roboto Mono" charset="0"/>
                <a:ea typeface="Roboto Mono" charset="0"/>
                <a:cs typeface="Roboto Mono" charset="0"/>
              </a:rPr>
              <a:t>lastName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smtClean="0">
                <a:latin typeface="Roboto Mono" charset="0"/>
                <a:ea typeface="Roboto Mono" charset="0"/>
                <a:cs typeface="Roboto Mono" charset="0"/>
              </a:rPr>
              <a:t>}</a:t>
            </a:r>
            <a:endParaRPr lang="en-US" sz="1600" dirty="0">
              <a:latin typeface="Roboto Mono" charset="0"/>
              <a:ea typeface="Roboto Mono" charset="0"/>
              <a:cs typeface="Roboto Mono" charset="0"/>
            </a:endParaRPr>
          </a:p>
        </p:txBody>
      </p:sp>
      <p:sp>
        <p:nvSpPr>
          <p:cNvPr id="6" name="TextBox 5"/>
          <p:cNvSpPr txBox="1"/>
          <p:nvPr/>
        </p:nvSpPr>
        <p:spPr>
          <a:xfrm>
            <a:off x="838199" y="2913584"/>
            <a:ext cx="10771415" cy="1569660"/>
          </a:xfrm>
          <a:prstGeom prst="rect">
            <a:avLst/>
          </a:prstGeom>
          <a:noFill/>
          <a:ln>
            <a:noFill/>
          </a:ln>
        </p:spPr>
        <p:txBody>
          <a:bodyPr wrap="square" rtlCol="0">
            <a:spAutoFit/>
          </a:bodyPr>
          <a:lstStyle/>
          <a:p>
            <a:r>
              <a:rPr lang="en-US" sz="1600" b="1" dirty="0" smtClean="0">
                <a:solidFill>
                  <a:srgbClr val="000080"/>
                </a:solidFill>
                <a:latin typeface="Roboto Mono" charset="0"/>
                <a:ea typeface="Roboto Mono" charset="0"/>
                <a:cs typeface="Roboto Mono" charset="0"/>
              </a:rPr>
              <a:t>class </a:t>
            </a:r>
            <a:r>
              <a:rPr lang="en-US" sz="1600" dirty="0" smtClean="0">
                <a:latin typeface="Roboto Mono" charset="0"/>
                <a:ea typeface="Roboto Mono" charset="0"/>
                <a:cs typeface="Roboto Mono" charset="0"/>
              </a:rPr>
              <a:t>Student implements Person{</a:t>
            </a: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660E7A"/>
                </a:solidFill>
                <a:latin typeface="Roboto Mono" charset="0"/>
                <a:ea typeface="Roboto Mono" charset="0"/>
                <a:cs typeface="Roboto Mono" charset="0"/>
              </a:rPr>
              <a:t>fullName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string</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constructor</a:t>
            </a:r>
            <a:r>
              <a:rPr lang="en-US" sz="1600" dirty="0">
                <a:latin typeface="Roboto Mono" charset="0"/>
                <a:ea typeface="Roboto Mono" charset="0"/>
                <a:cs typeface="Roboto Mono" charset="0"/>
              </a:rPr>
              <a:t>(</a:t>
            </a:r>
            <a:r>
              <a:rPr lang="en-US" sz="1600" b="1" dirty="0">
                <a:solidFill>
                  <a:srgbClr val="000080"/>
                </a:solidFill>
                <a:latin typeface="Roboto Mono" charset="0"/>
                <a:ea typeface="Roboto Mono" charset="0"/>
                <a:cs typeface="Roboto Mono" charset="0"/>
              </a:rPr>
              <a:t>public </a:t>
            </a:r>
            <a:r>
              <a:rPr lang="en-US" sz="1600" dirty="0" err="1">
                <a:latin typeface="Roboto Mono" charset="0"/>
                <a:ea typeface="Roboto Mono" charset="0"/>
                <a:cs typeface="Roboto Mono" charset="0"/>
              </a:rPr>
              <a:t>firstName</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public </a:t>
            </a:r>
            <a:r>
              <a:rPr lang="en-US" sz="1600" dirty="0" err="1">
                <a:latin typeface="Roboto Mono" charset="0"/>
                <a:ea typeface="Roboto Mono" charset="0"/>
                <a:cs typeface="Roboto Mono" charset="0"/>
              </a:rPr>
              <a:t>middleInitial</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public </a:t>
            </a:r>
            <a:r>
              <a:rPr lang="en-US" sz="1600" dirty="0" err="1">
                <a:latin typeface="Roboto Mono" charset="0"/>
                <a:ea typeface="Roboto Mono" charset="0"/>
                <a:cs typeface="Roboto Mono" charset="0"/>
              </a:rPr>
              <a:t>lastName</a:t>
            </a: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err="1">
                <a:solidFill>
                  <a:srgbClr val="000080"/>
                </a:solidFill>
                <a:latin typeface="Roboto Mono" charset="0"/>
                <a:ea typeface="Roboto Mono" charset="0"/>
                <a:cs typeface="Roboto Mono" charset="0"/>
              </a:rPr>
              <a:t>this</a:t>
            </a:r>
            <a:r>
              <a:rPr lang="en-US" sz="1600" dirty="0" err="1">
                <a:latin typeface="Roboto Mono" charset="0"/>
                <a:ea typeface="Roboto Mono" charset="0"/>
                <a:cs typeface="Roboto Mono" charset="0"/>
              </a:rPr>
              <a:t>.</a:t>
            </a:r>
            <a:r>
              <a:rPr lang="en-US" sz="1600" b="1" dirty="0" err="1">
                <a:solidFill>
                  <a:srgbClr val="660E7A"/>
                </a:solidFill>
                <a:latin typeface="Roboto Mono" charset="0"/>
                <a:ea typeface="Roboto Mono" charset="0"/>
                <a:cs typeface="Roboto Mono" charset="0"/>
              </a:rPr>
              <a:t>fullName</a:t>
            </a:r>
            <a:r>
              <a:rPr lang="en-US" sz="1600" b="1" dirty="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firstName</a:t>
            </a:r>
            <a:r>
              <a:rPr lang="en-US" sz="1600" dirty="0">
                <a:latin typeface="Roboto Mono" charset="0"/>
                <a:ea typeface="Roboto Mono" charset="0"/>
                <a:cs typeface="Roboto Mono" charset="0"/>
              </a:rPr>
              <a:t> + </a:t>
            </a:r>
            <a:r>
              <a:rPr lang="en-US" sz="1600" b="1" dirty="0">
                <a:solidFill>
                  <a:srgbClr val="008000"/>
                </a:solidFill>
                <a:latin typeface="Roboto Mono" charset="0"/>
                <a:ea typeface="Roboto Mono" charset="0"/>
                <a:cs typeface="Roboto Mono" charset="0"/>
              </a:rPr>
              <a:t>" "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middleInitial</a:t>
            </a:r>
            <a:r>
              <a:rPr lang="en-US" sz="1600" dirty="0">
                <a:latin typeface="Roboto Mono" charset="0"/>
                <a:ea typeface="Roboto Mono" charset="0"/>
                <a:cs typeface="Roboto Mono" charset="0"/>
              </a:rPr>
              <a:t> + </a:t>
            </a:r>
            <a:r>
              <a:rPr lang="en-US" sz="1600" b="1" dirty="0">
                <a:solidFill>
                  <a:srgbClr val="008000"/>
                </a:solidFill>
                <a:latin typeface="Roboto Mono" charset="0"/>
                <a:ea typeface="Roboto Mono" charset="0"/>
                <a:cs typeface="Roboto Mono" charset="0"/>
              </a:rPr>
              <a:t>" "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lastName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smtClean="0">
                <a:latin typeface="Roboto Mono" charset="0"/>
                <a:ea typeface="Roboto Mono" charset="0"/>
                <a:cs typeface="Roboto Mono" charset="0"/>
              </a:rPr>
              <a:t>}</a:t>
            </a:r>
            <a:endParaRPr lang="en-US" sz="1600" dirty="0">
              <a:latin typeface="Roboto Mono" charset="0"/>
              <a:ea typeface="Roboto Mono" charset="0"/>
              <a:cs typeface="Roboto Mono" charset="0"/>
            </a:endParaRPr>
          </a:p>
        </p:txBody>
      </p:sp>
      <p:sp>
        <p:nvSpPr>
          <p:cNvPr id="7" name="TextBox 6"/>
          <p:cNvSpPr txBox="1"/>
          <p:nvPr/>
        </p:nvSpPr>
        <p:spPr>
          <a:xfrm>
            <a:off x="838198" y="4805224"/>
            <a:ext cx="10771415" cy="830997"/>
          </a:xfrm>
          <a:prstGeom prst="rect">
            <a:avLst/>
          </a:prstGeom>
          <a:noFill/>
          <a:ln>
            <a:noFill/>
          </a:ln>
        </p:spPr>
        <p:txBody>
          <a:bodyPr wrap="square" rtlCol="0">
            <a:spAutoFit/>
          </a:bodyPr>
          <a:lstStyle/>
          <a:p>
            <a:r>
              <a:rPr lang="en-US" sz="1600" b="1" dirty="0" smtClean="0">
                <a:solidFill>
                  <a:srgbClr val="000080"/>
                </a:solidFill>
                <a:latin typeface="Roboto Mono" charset="0"/>
                <a:ea typeface="Roboto Mono" charset="0"/>
                <a:cs typeface="Roboto Mono" charset="0"/>
              </a:rPr>
              <a:t>function </a:t>
            </a:r>
            <a:r>
              <a:rPr lang="en-US" sz="1600" i="1" dirty="0">
                <a:latin typeface="Roboto Mono" charset="0"/>
                <a:ea typeface="Roboto Mono" charset="0"/>
                <a:cs typeface="Roboto Mono" charset="0"/>
              </a:rPr>
              <a:t>greeter</a:t>
            </a:r>
            <a:r>
              <a:rPr lang="en-US" sz="1600" dirty="0">
                <a:latin typeface="Roboto Mono" charset="0"/>
                <a:ea typeface="Roboto Mono" charset="0"/>
                <a:cs typeface="Roboto Mono" charset="0"/>
              </a:rPr>
              <a:t>(person : Person)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return </a:t>
            </a:r>
            <a:r>
              <a:rPr lang="en-US" sz="1600" b="1" dirty="0">
                <a:solidFill>
                  <a:srgbClr val="008000"/>
                </a:solidFill>
                <a:latin typeface="Roboto Mono" charset="0"/>
                <a:ea typeface="Roboto Mono" charset="0"/>
                <a:cs typeface="Roboto Mono" charset="0"/>
              </a:rPr>
              <a:t>"Hello, "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person.</a:t>
            </a:r>
            <a:r>
              <a:rPr lang="en-US" sz="1600" b="1" dirty="0" err="1">
                <a:solidFill>
                  <a:srgbClr val="660E7A"/>
                </a:solidFill>
                <a:latin typeface="Roboto Mono" charset="0"/>
                <a:ea typeface="Roboto Mono" charset="0"/>
                <a:cs typeface="Roboto Mono" charset="0"/>
              </a:rPr>
              <a:t>firstName</a:t>
            </a:r>
            <a:r>
              <a:rPr lang="en-US" sz="1600" b="1" dirty="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 " </a:t>
            </a:r>
            <a:r>
              <a:rPr lang="en-US" sz="1600" dirty="0">
                <a:latin typeface="Roboto Mono" charset="0"/>
                <a:ea typeface="Roboto Mono" charset="0"/>
                <a:cs typeface="Roboto Mono" charset="0"/>
              </a:rPr>
              <a:t>+ </a:t>
            </a:r>
            <a:r>
              <a:rPr lang="en-US" sz="1600" dirty="0" err="1">
                <a:latin typeface="Roboto Mono" charset="0"/>
                <a:ea typeface="Roboto Mono" charset="0"/>
                <a:cs typeface="Roboto Mono" charset="0"/>
              </a:rPr>
              <a:t>person.</a:t>
            </a:r>
            <a:r>
              <a:rPr lang="en-US" sz="1600" b="1" dirty="0" err="1">
                <a:solidFill>
                  <a:srgbClr val="660E7A"/>
                </a:solidFill>
                <a:latin typeface="Roboto Mono" charset="0"/>
                <a:ea typeface="Roboto Mono" charset="0"/>
                <a:cs typeface="Roboto Mono" charset="0"/>
              </a:rPr>
              <a:t>lastName</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smtClean="0">
                <a:latin typeface="Roboto Mono" charset="0"/>
                <a:ea typeface="Roboto Mono" charset="0"/>
                <a:cs typeface="Roboto Mono" charset="0"/>
              </a:rPr>
              <a:t>}</a:t>
            </a:r>
            <a:endParaRPr lang="en-US" sz="1600" dirty="0">
              <a:latin typeface="Roboto Mono" charset="0"/>
              <a:ea typeface="Roboto Mono" charset="0"/>
              <a:cs typeface="Roboto Mono" charset="0"/>
            </a:endParaRPr>
          </a:p>
        </p:txBody>
      </p:sp>
      <p:sp>
        <p:nvSpPr>
          <p:cNvPr id="9" name="TextBox 8"/>
          <p:cNvSpPr txBox="1"/>
          <p:nvPr/>
        </p:nvSpPr>
        <p:spPr>
          <a:xfrm>
            <a:off x="838198" y="5761469"/>
            <a:ext cx="10771415" cy="584775"/>
          </a:xfrm>
          <a:prstGeom prst="rect">
            <a:avLst/>
          </a:prstGeom>
          <a:noFill/>
          <a:ln>
            <a:noFill/>
          </a:ln>
        </p:spPr>
        <p:txBody>
          <a:bodyPr wrap="square" rtlCol="0">
            <a:spAutoFit/>
          </a:bodyPr>
          <a:lstStyle/>
          <a:p>
            <a:r>
              <a:rPr lang="en-US" sz="1600" b="1" dirty="0" smtClean="0">
                <a:solidFill>
                  <a:srgbClr val="000080"/>
                </a:solidFill>
                <a:latin typeface="Roboto Mono" charset="0"/>
                <a:ea typeface="Roboto Mono" charset="0"/>
                <a:cs typeface="Roboto Mono" charset="0"/>
              </a:rPr>
              <a:t>let </a:t>
            </a:r>
            <a:r>
              <a:rPr lang="en-US" sz="1600" dirty="0">
                <a:solidFill>
                  <a:srgbClr val="458383"/>
                </a:solidFill>
                <a:latin typeface="Roboto Mono" charset="0"/>
                <a:ea typeface="Roboto Mono" charset="0"/>
                <a:cs typeface="Roboto Mono" charset="0"/>
              </a:rPr>
              <a:t>student </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new </a:t>
            </a:r>
            <a:r>
              <a:rPr lang="en-US" sz="1600" dirty="0">
                <a:latin typeface="Roboto Mono" charset="0"/>
                <a:ea typeface="Roboto Mono" charset="0"/>
                <a:cs typeface="Roboto Mono" charset="0"/>
              </a:rPr>
              <a:t>Student(</a:t>
            </a:r>
            <a:r>
              <a:rPr lang="en-US" sz="1600" b="1" dirty="0">
                <a:solidFill>
                  <a:srgbClr val="008000"/>
                </a:solidFill>
                <a:latin typeface="Roboto Mono" charset="0"/>
                <a:ea typeface="Roboto Mono" charset="0"/>
                <a:cs typeface="Roboto Mono" charset="0"/>
              </a:rPr>
              <a:t>"Jon"</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"M."</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"Turner"</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b="1" i="1" dirty="0" err="1" smtClean="0">
                <a:solidFill>
                  <a:srgbClr val="660E7A"/>
                </a:solidFill>
                <a:latin typeface="Roboto Mono" charset="0"/>
                <a:ea typeface="Roboto Mono" charset="0"/>
                <a:cs typeface="Roboto Mono" charset="0"/>
              </a:rPr>
              <a:t>console</a:t>
            </a:r>
            <a:r>
              <a:rPr lang="en-US" sz="1600" dirty="0" err="1" smtClean="0">
                <a:latin typeface="Roboto Mono" charset="0"/>
                <a:ea typeface="Roboto Mono" charset="0"/>
                <a:cs typeface="Roboto Mono" charset="0"/>
              </a:rPr>
              <a:t>.</a:t>
            </a:r>
            <a:r>
              <a:rPr lang="en-US" sz="1600" dirty="0" err="1" smtClean="0">
                <a:solidFill>
                  <a:srgbClr val="7A7A43"/>
                </a:solidFill>
                <a:latin typeface="Roboto Mono" charset="0"/>
                <a:ea typeface="Roboto Mono" charset="0"/>
                <a:cs typeface="Roboto Mono" charset="0"/>
              </a:rPr>
              <a:t>log</a:t>
            </a:r>
            <a:r>
              <a:rPr lang="en-US" sz="1600" dirty="0" smtClean="0">
                <a:latin typeface="Roboto Mono" charset="0"/>
                <a:ea typeface="Roboto Mono" charset="0"/>
                <a:cs typeface="Roboto Mono" charset="0"/>
              </a:rPr>
              <a:t>(</a:t>
            </a:r>
            <a:r>
              <a:rPr lang="en-US" sz="1600" i="1" dirty="0" smtClean="0">
                <a:latin typeface="Roboto Mono" charset="0"/>
                <a:ea typeface="Roboto Mono" charset="0"/>
                <a:cs typeface="Roboto Mono" charset="0"/>
              </a:rPr>
              <a:t>greeter</a:t>
            </a:r>
            <a:r>
              <a:rPr lang="en-US" sz="1600" dirty="0" smtClean="0">
                <a:latin typeface="Roboto Mono" charset="0"/>
                <a:ea typeface="Roboto Mono" charset="0"/>
                <a:cs typeface="Roboto Mono" charset="0"/>
              </a:rPr>
              <a:t>(</a:t>
            </a:r>
            <a:r>
              <a:rPr lang="en-US" sz="1600" dirty="0" smtClean="0">
                <a:solidFill>
                  <a:srgbClr val="458383"/>
                </a:solidFill>
                <a:latin typeface="Roboto Mono" charset="0"/>
                <a:ea typeface="Roboto Mono" charset="0"/>
                <a:cs typeface="Roboto Mono" charset="0"/>
              </a:rPr>
              <a:t>student</a:t>
            </a:r>
            <a:r>
              <a:rPr lang="en-US" sz="1600" dirty="0" smtClean="0">
                <a:latin typeface="Roboto Mono" charset="0"/>
                <a:ea typeface="Roboto Mono" charset="0"/>
                <a:cs typeface="Roboto Mono" charset="0"/>
              </a:rPr>
              <a:t>));</a:t>
            </a:r>
            <a:endParaRPr lang="en-US" sz="1600" dirty="0">
              <a:latin typeface="Roboto Mono" charset="0"/>
              <a:ea typeface="Roboto Mono" charset="0"/>
              <a:cs typeface="Roboto Mono" charset="0"/>
            </a:endParaRPr>
          </a:p>
        </p:txBody>
      </p:sp>
      <p:sp>
        <p:nvSpPr>
          <p:cNvPr id="4" name="Left Arrow 3"/>
          <p:cNvSpPr/>
          <p:nvPr/>
        </p:nvSpPr>
        <p:spPr>
          <a:xfrm>
            <a:off x="5332364" y="1809984"/>
            <a:ext cx="1783080" cy="70866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Interface</a:t>
            </a:r>
            <a:endParaRPr lang="en-US" dirty="0"/>
          </a:p>
        </p:txBody>
      </p:sp>
      <p:sp>
        <p:nvSpPr>
          <p:cNvPr id="11" name="Left Arrow 10"/>
          <p:cNvSpPr/>
          <p:nvPr/>
        </p:nvSpPr>
        <p:spPr>
          <a:xfrm>
            <a:off x="5317664" y="2643892"/>
            <a:ext cx="3677746" cy="70866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Class that implements interface</a:t>
            </a:r>
          </a:p>
        </p:txBody>
      </p:sp>
      <p:sp>
        <p:nvSpPr>
          <p:cNvPr id="12" name="Left Arrow 11"/>
          <p:cNvSpPr/>
          <p:nvPr/>
        </p:nvSpPr>
        <p:spPr>
          <a:xfrm>
            <a:off x="5481494" y="4442416"/>
            <a:ext cx="5239846" cy="70866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Function that takes parameter of the interface type</a:t>
            </a:r>
          </a:p>
        </p:txBody>
      </p:sp>
      <p:sp>
        <p:nvSpPr>
          <p:cNvPr id="13" name="Left Arrow 12"/>
          <p:cNvSpPr/>
          <p:nvPr/>
        </p:nvSpPr>
        <p:spPr>
          <a:xfrm>
            <a:off x="7115444" y="5629298"/>
            <a:ext cx="4405996" cy="70866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Create instance of class and invoke method</a:t>
            </a:r>
          </a:p>
        </p:txBody>
      </p:sp>
      <p:sp>
        <p:nvSpPr>
          <p:cNvPr id="8" name="Rectangle 7"/>
          <p:cNvSpPr/>
          <p:nvPr/>
        </p:nvSpPr>
        <p:spPr>
          <a:xfrm>
            <a:off x="531341" y="1343061"/>
            <a:ext cx="11219935" cy="515588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9"/>
          <p:cNvSpPr>
            <a:spLocks noGrp="1"/>
          </p:cNvSpPr>
          <p:nvPr>
            <p:ph type="sldNum" sz="quarter" idx="12"/>
          </p:nvPr>
        </p:nvSpPr>
        <p:spPr/>
        <p:txBody>
          <a:bodyPr/>
          <a:lstStyle/>
          <a:p>
            <a:fld id="{E5454087-695C-AC43-AA7F-3C3895E55714}" type="slidenum">
              <a:rPr lang="en-US" smtClean="0"/>
              <a:t>36</a:t>
            </a:fld>
            <a:endParaRPr lang="en-US" dirty="0"/>
          </a:p>
        </p:txBody>
      </p:sp>
    </p:spTree>
    <p:extLst>
      <p:ext uri="{BB962C8B-B14F-4D97-AF65-F5344CB8AC3E}">
        <p14:creationId xmlns:p14="http://schemas.microsoft.com/office/powerpoint/2010/main" val="2094046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900" decel="100000" fill="hold"/>
                                        <p:tgtEl>
                                          <p:spTgt spid="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900" decel="100000" fill="hold"/>
                                        <p:tgtEl>
                                          <p:spTgt spid="5"/>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7"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900" decel="100000" fill="hold"/>
                                        <p:tgtEl>
                                          <p:spTgt spid="11"/>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par>
                                <p:cTn id="25" presetID="37"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900" decel="100000" fill="hold"/>
                                        <p:tgtEl>
                                          <p:spTgt spid="6"/>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37"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00"/>
                                        <p:tgtEl>
                                          <p:spTgt spid="12"/>
                                        </p:tgtEl>
                                      </p:cBhvr>
                                    </p:animEffect>
                                    <p:anim calcmode="lin" valueType="num">
                                      <p:cBhvr>
                                        <p:cTn id="36" dur="1000" fill="hold"/>
                                        <p:tgtEl>
                                          <p:spTgt spid="12"/>
                                        </p:tgtEl>
                                        <p:attrNameLst>
                                          <p:attrName>ppt_x</p:attrName>
                                        </p:attrNameLst>
                                      </p:cBhvr>
                                      <p:tavLst>
                                        <p:tav tm="0">
                                          <p:val>
                                            <p:strVal val="#ppt_x"/>
                                          </p:val>
                                        </p:tav>
                                        <p:tav tm="100000">
                                          <p:val>
                                            <p:strVal val="#ppt_x"/>
                                          </p:val>
                                        </p:tav>
                                      </p:tavLst>
                                    </p:anim>
                                    <p:anim calcmode="lin" valueType="num">
                                      <p:cBhvr>
                                        <p:cTn id="37" dur="900" decel="100000" fill="hold"/>
                                        <p:tgtEl>
                                          <p:spTgt spid="12"/>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39" presetID="37" presetClass="entr" presetSubtype="0"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1000"/>
                                        <p:tgtEl>
                                          <p:spTgt spid="7"/>
                                        </p:tgtEl>
                                      </p:cBhvr>
                                    </p:animEffect>
                                    <p:anim calcmode="lin" valueType="num">
                                      <p:cBhvr>
                                        <p:cTn id="42" dur="1000" fill="hold"/>
                                        <p:tgtEl>
                                          <p:spTgt spid="7"/>
                                        </p:tgtEl>
                                        <p:attrNameLst>
                                          <p:attrName>ppt_x</p:attrName>
                                        </p:attrNameLst>
                                      </p:cBhvr>
                                      <p:tavLst>
                                        <p:tav tm="0">
                                          <p:val>
                                            <p:strVal val="#ppt_x"/>
                                          </p:val>
                                        </p:tav>
                                        <p:tav tm="100000">
                                          <p:val>
                                            <p:strVal val="#ppt_x"/>
                                          </p:val>
                                        </p:tav>
                                      </p:tavLst>
                                    </p:anim>
                                    <p:anim calcmode="lin" valueType="num">
                                      <p:cBhvr>
                                        <p:cTn id="43" dur="900" decel="100000" fill="hold"/>
                                        <p:tgtEl>
                                          <p:spTgt spid="7"/>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37" presetClass="entr" presetSubtype="0" fill="hold" grpId="0" nodeType="click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1000"/>
                                        <p:tgtEl>
                                          <p:spTgt spid="13"/>
                                        </p:tgtEl>
                                      </p:cBhvr>
                                    </p:animEffect>
                                    <p:anim calcmode="lin" valueType="num">
                                      <p:cBhvr>
                                        <p:cTn id="50" dur="1000" fill="hold"/>
                                        <p:tgtEl>
                                          <p:spTgt spid="13"/>
                                        </p:tgtEl>
                                        <p:attrNameLst>
                                          <p:attrName>ppt_x</p:attrName>
                                        </p:attrNameLst>
                                      </p:cBhvr>
                                      <p:tavLst>
                                        <p:tav tm="0">
                                          <p:val>
                                            <p:strVal val="#ppt_x"/>
                                          </p:val>
                                        </p:tav>
                                        <p:tav tm="100000">
                                          <p:val>
                                            <p:strVal val="#ppt_x"/>
                                          </p:val>
                                        </p:tav>
                                      </p:tavLst>
                                    </p:anim>
                                    <p:anim calcmode="lin" valueType="num">
                                      <p:cBhvr>
                                        <p:cTn id="51" dur="900" decel="100000" fill="hold"/>
                                        <p:tgtEl>
                                          <p:spTgt spid="13"/>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1000"/>
                                        <p:tgtEl>
                                          <p:spTgt spid="9"/>
                                        </p:tgtEl>
                                      </p:cBhvr>
                                    </p:animEffect>
                                    <p:anim calcmode="lin" valueType="num">
                                      <p:cBhvr>
                                        <p:cTn id="56" dur="1000" fill="hold"/>
                                        <p:tgtEl>
                                          <p:spTgt spid="9"/>
                                        </p:tgtEl>
                                        <p:attrNameLst>
                                          <p:attrName>ppt_x</p:attrName>
                                        </p:attrNameLst>
                                      </p:cBhvr>
                                      <p:tavLst>
                                        <p:tav tm="0">
                                          <p:val>
                                            <p:strVal val="#ppt_x"/>
                                          </p:val>
                                        </p:tav>
                                        <p:tav tm="100000">
                                          <p:val>
                                            <p:strVal val="#ppt_x"/>
                                          </p:val>
                                        </p:tav>
                                      </p:tavLst>
                                    </p:anim>
                                    <p:anim calcmode="lin" valueType="num">
                                      <p:cBhvr>
                                        <p:cTn id="57" dur="900" decel="100000" fill="hold"/>
                                        <p:tgtEl>
                                          <p:spTgt spid="9"/>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P spid="4" grpId="0" animBg="1"/>
      <p:bldP spid="11" grpId="0" animBg="1"/>
      <p:bldP spid="12" grpId="0" animBg="1"/>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Scope: </a:t>
            </a:r>
            <a:r>
              <a:rPr lang="en-US" dirty="0" err="1" smtClean="0"/>
              <a:t>var</a:t>
            </a:r>
            <a:r>
              <a:rPr lang="en-US" dirty="0" smtClean="0"/>
              <a:t>, let, </a:t>
            </a:r>
            <a:r>
              <a:rPr lang="en-US" dirty="0" err="1" smtClean="0"/>
              <a:t>const</a:t>
            </a:r>
            <a:endParaRPr lang="en-US" dirty="0"/>
          </a:p>
        </p:txBody>
      </p:sp>
      <p:sp>
        <p:nvSpPr>
          <p:cNvPr id="3" name="Content Placeholder 2"/>
          <p:cNvSpPr>
            <a:spLocks noGrp="1"/>
          </p:cNvSpPr>
          <p:nvPr>
            <p:ph idx="1"/>
          </p:nvPr>
        </p:nvSpPr>
        <p:spPr/>
        <p:txBody>
          <a:bodyPr/>
          <a:lstStyle/>
          <a:p>
            <a:r>
              <a:rPr lang="en-US" dirty="0" err="1"/>
              <a:t>v</a:t>
            </a:r>
            <a:r>
              <a:rPr lang="en-US" dirty="0" err="1" smtClean="0"/>
              <a:t>ar</a:t>
            </a:r>
            <a:endParaRPr lang="en-US" dirty="0" smtClean="0"/>
          </a:p>
          <a:p>
            <a:pPr lvl="1"/>
            <a:r>
              <a:rPr lang="en-US" dirty="0" smtClean="0"/>
              <a:t>Function scope</a:t>
            </a:r>
          </a:p>
          <a:p>
            <a:r>
              <a:rPr lang="en-US" dirty="0" smtClean="0"/>
              <a:t>let</a:t>
            </a:r>
          </a:p>
          <a:p>
            <a:pPr lvl="1"/>
            <a:r>
              <a:rPr lang="en-US" dirty="0" smtClean="0"/>
              <a:t>Block scope</a:t>
            </a:r>
          </a:p>
          <a:p>
            <a:r>
              <a:rPr lang="en-US" dirty="0" err="1" smtClean="0"/>
              <a:t>const</a:t>
            </a:r>
            <a:endParaRPr lang="en-US" dirty="0" smtClean="0"/>
          </a:p>
          <a:p>
            <a:pPr lvl="1"/>
            <a:r>
              <a:rPr lang="en-US" dirty="0" smtClean="0"/>
              <a:t>Block scope</a:t>
            </a:r>
          </a:p>
          <a:p>
            <a:pPr lvl="1"/>
            <a:r>
              <a:rPr lang="en-US" dirty="0" smtClean="0"/>
              <a:t>Cannot change or be </a:t>
            </a:r>
            <a:r>
              <a:rPr lang="en-US" dirty="0" err="1" smtClean="0"/>
              <a:t>redeclared</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37</a:t>
            </a:fld>
            <a:endParaRPr lang="en-US" dirty="0"/>
          </a:p>
        </p:txBody>
      </p:sp>
    </p:spTree>
    <p:extLst>
      <p:ext uri="{BB962C8B-B14F-4D97-AF65-F5344CB8AC3E}">
        <p14:creationId xmlns:p14="http://schemas.microsoft.com/office/powerpoint/2010/main" val="11368566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ES2015 Arrow Functions</a:t>
            </a:r>
            <a:endParaRPr lang="en-US" dirty="0"/>
          </a:p>
        </p:txBody>
      </p:sp>
      <p:sp>
        <p:nvSpPr>
          <p:cNvPr id="3" name="Content Placeholder 2"/>
          <p:cNvSpPr>
            <a:spLocks noGrp="1"/>
          </p:cNvSpPr>
          <p:nvPr>
            <p:ph idx="1"/>
          </p:nvPr>
        </p:nvSpPr>
        <p:spPr>
          <a:xfrm>
            <a:off x="838200" y="1756967"/>
            <a:ext cx="10515600" cy="437515"/>
          </a:xfrm>
          <a:ln>
            <a:noFill/>
          </a:ln>
        </p:spPr>
        <p:txBody>
          <a:bodyPr>
            <a:noAutofit/>
          </a:bodyPr>
          <a:lstStyle/>
          <a:p>
            <a:pPr marL="0" indent="0">
              <a:buNone/>
            </a:pPr>
            <a:r>
              <a:rPr lang="en-US" sz="1800" b="1" dirty="0" smtClean="0">
                <a:solidFill>
                  <a:srgbClr val="000080"/>
                </a:solidFill>
                <a:latin typeface="Roboto Mono" charset="0"/>
                <a:ea typeface="Roboto Mono" charset="0"/>
                <a:cs typeface="Roboto Mono" charset="0"/>
              </a:rPr>
              <a:t>let </a:t>
            </a:r>
            <a:r>
              <a:rPr lang="en-US" sz="1800" dirty="0">
                <a:solidFill>
                  <a:srgbClr val="458383"/>
                </a:solidFill>
                <a:latin typeface="Roboto Mono" charset="0"/>
                <a:ea typeface="Roboto Mono" charset="0"/>
                <a:cs typeface="Roboto Mono" charset="0"/>
              </a:rPr>
              <a:t>evens </a:t>
            </a:r>
            <a:r>
              <a:rPr lang="en-US" sz="1800" dirty="0">
                <a:latin typeface="Roboto Mono" charset="0"/>
                <a:ea typeface="Roboto Mono" charset="0"/>
                <a:cs typeface="Roboto Mono" charset="0"/>
              </a:rPr>
              <a:t>= [</a:t>
            </a:r>
            <a:r>
              <a:rPr lang="en-US" sz="1800" dirty="0">
                <a:solidFill>
                  <a:srgbClr val="0000FF"/>
                </a:solidFill>
                <a:latin typeface="Roboto Mono" charset="0"/>
                <a:ea typeface="Roboto Mono" charset="0"/>
                <a:cs typeface="Roboto Mono" charset="0"/>
              </a:rPr>
              <a:t>0</a:t>
            </a:r>
            <a:r>
              <a:rPr lang="en-US" sz="1800" dirty="0">
                <a:latin typeface="Roboto Mono" charset="0"/>
                <a:ea typeface="Roboto Mono" charset="0"/>
                <a:cs typeface="Roboto Mono" charset="0"/>
              </a:rPr>
              <a:t>,</a:t>
            </a:r>
            <a:r>
              <a:rPr lang="en-US" sz="1800" dirty="0">
                <a:solidFill>
                  <a:srgbClr val="0000FF"/>
                </a:solidFill>
                <a:latin typeface="Roboto Mono" charset="0"/>
                <a:ea typeface="Roboto Mono" charset="0"/>
                <a:cs typeface="Roboto Mono" charset="0"/>
              </a:rPr>
              <a:t>2</a:t>
            </a:r>
            <a:r>
              <a:rPr lang="en-US" sz="1800" dirty="0">
                <a:latin typeface="Roboto Mono" charset="0"/>
                <a:ea typeface="Roboto Mono" charset="0"/>
                <a:cs typeface="Roboto Mono" charset="0"/>
              </a:rPr>
              <a:t>,</a:t>
            </a:r>
            <a:r>
              <a:rPr lang="en-US" sz="1800" dirty="0">
                <a:solidFill>
                  <a:srgbClr val="0000FF"/>
                </a:solidFill>
                <a:latin typeface="Roboto Mono" charset="0"/>
                <a:ea typeface="Roboto Mono" charset="0"/>
                <a:cs typeface="Roboto Mono" charset="0"/>
              </a:rPr>
              <a:t>4</a:t>
            </a:r>
            <a:r>
              <a:rPr lang="en-US" sz="1800" dirty="0">
                <a:latin typeface="Roboto Mono" charset="0"/>
                <a:ea typeface="Roboto Mono" charset="0"/>
                <a:cs typeface="Roboto Mono" charset="0"/>
              </a:rPr>
              <a:t>,</a:t>
            </a:r>
            <a:r>
              <a:rPr lang="en-US" sz="1800" dirty="0">
                <a:solidFill>
                  <a:srgbClr val="0000FF"/>
                </a:solidFill>
                <a:latin typeface="Roboto Mono" charset="0"/>
                <a:ea typeface="Roboto Mono" charset="0"/>
                <a:cs typeface="Roboto Mono" charset="0"/>
              </a:rPr>
              <a:t>6</a:t>
            </a:r>
            <a:r>
              <a:rPr lang="en-US" sz="1800" dirty="0">
                <a:latin typeface="Roboto Mono" charset="0"/>
                <a:ea typeface="Roboto Mono" charset="0"/>
                <a:cs typeface="Roboto Mono" charset="0"/>
              </a:rPr>
              <a:t>,</a:t>
            </a:r>
            <a:r>
              <a:rPr lang="en-US" sz="1800" dirty="0">
                <a:solidFill>
                  <a:srgbClr val="0000FF"/>
                </a:solidFill>
                <a:latin typeface="Roboto Mono" charset="0"/>
                <a:ea typeface="Roboto Mono" charset="0"/>
                <a:cs typeface="Roboto Mono" charset="0"/>
              </a:rPr>
              <a:t>8</a:t>
            </a:r>
            <a:r>
              <a:rPr lang="en-US" sz="1800" dirty="0">
                <a:latin typeface="Roboto Mono" charset="0"/>
                <a:ea typeface="Roboto Mono" charset="0"/>
                <a:cs typeface="Roboto Mono" charset="0"/>
              </a:rPr>
              <a:t>];</a:t>
            </a: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endParaRPr lang="en-US" sz="1600" dirty="0">
              <a:latin typeface="Roboto Mono" charset="0"/>
              <a:ea typeface="Roboto Mono" charset="0"/>
              <a:cs typeface="Roboto Mono" charset="0"/>
            </a:endParaRPr>
          </a:p>
        </p:txBody>
      </p:sp>
      <p:sp>
        <p:nvSpPr>
          <p:cNvPr id="4" name="Content Placeholder 2"/>
          <p:cNvSpPr txBox="1">
            <a:spLocks/>
          </p:cNvSpPr>
          <p:nvPr/>
        </p:nvSpPr>
        <p:spPr>
          <a:xfrm>
            <a:off x="838200" y="2178924"/>
            <a:ext cx="10515600" cy="1148715"/>
          </a:xfrm>
          <a:prstGeom prst="rect">
            <a:avLst/>
          </a:prstGeom>
          <a:ln>
            <a:noFill/>
          </a:ln>
        </p:spPr>
        <p:txBody>
          <a:bodyPr vert="horz" lIns="91440" tIns="45720" rIns="91440" bIns="45720" rtlCol="0">
            <a:no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i="1" dirty="0" smtClean="0">
                <a:solidFill>
                  <a:srgbClr val="808080"/>
                </a:solidFill>
                <a:latin typeface="Roboto Mono" charset="0"/>
                <a:ea typeface="Roboto Mono" charset="0"/>
                <a:cs typeface="Roboto Mono" charset="0"/>
              </a:rPr>
              <a:t>//verbose</a:t>
            </a:r>
            <a:br>
              <a:rPr lang="en-US" sz="1800" i="1" dirty="0" smtClean="0">
                <a:solidFill>
                  <a:srgbClr val="808080"/>
                </a:solidFill>
                <a:latin typeface="Roboto Mono" charset="0"/>
                <a:ea typeface="Roboto Mono" charset="0"/>
                <a:cs typeface="Roboto Mono" charset="0"/>
              </a:rPr>
            </a:br>
            <a:r>
              <a:rPr lang="en-US" sz="1800" i="1" dirty="0" smtClean="0">
                <a:solidFill>
                  <a:srgbClr val="808080"/>
                </a:solidFill>
                <a:latin typeface="Roboto Mono" charset="0"/>
                <a:ea typeface="Roboto Mono" charset="0"/>
                <a:cs typeface="Roboto Mono" charset="0"/>
              </a:rPr>
              <a:t>// let odds = </a:t>
            </a:r>
            <a:r>
              <a:rPr lang="en-US" sz="1800" i="1" dirty="0" err="1" smtClean="0">
                <a:solidFill>
                  <a:srgbClr val="808080"/>
                </a:solidFill>
                <a:latin typeface="Roboto Mono" charset="0"/>
                <a:ea typeface="Roboto Mono" charset="0"/>
                <a:cs typeface="Roboto Mono" charset="0"/>
              </a:rPr>
              <a:t>evens.forEach</a:t>
            </a:r>
            <a:r>
              <a:rPr lang="en-US" sz="1800" i="1" dirty="0" smtClean="0">
                <a:solidFill>
                  <a:srgbClr val="808080"/>
                </a:solidFill>
                <a:latin typeface="Roboto Mono" charset="0"/>
                <a:ea typeface="Roboto Mono" charset="0"/>
                <a:cs typeface="Roboto Mono" charset="0"/>
              </a:rPr>
              <a:t>(function(v){</a:t>
            </a:r>
            <a:br>
              <a:rPr lang="en-US" sz="1800" i="1" dirty="0" smtClean="0">
                <a:solidFill>
                  <a:srgbClr val="808080"/>
                </a:solidFill>
                <a:latin typeface="Roboto Mono" charset="0"/>
                <a:ea typeface="Roboto Mono" charset="0"/>
                <a:cs typeface="Roboto Mono" charset="0"/>
              </a:rPr>
            </a:br>
            <a:r>
              <a:rPr lang="en-US" sz="1800" i="1" dirty="0" smtClean="0">
                <a:solidFill>
                  <a:srgbClr val="808080"/>
                </a:solidFill>
                <a:latin typeface="Roboto Mono" charset="0"/>
                <a:ea typeface="Roboto Mono" charset="0"/>
                <a:cs typeface="Roboto Mono" charset="0"/>
              </a:rPr>
              <a:t>//     return v+1;</a:t>
            </a:r>
            <a:br>
              <a:rPr lang="en-US" sz="1800" i="1" dirty="0" smtClean="0">
                <a:solidFill>
                  <a:srgbClr val="808080"/>
                </a:solidFill>
                <a:latin typeface="Roboto Mono" charset="0"/>
                <a:ea typeface="Roboto Mono" charset="0"/>
                <a:cs typeface="Roboto Mono" charset="0"/>
              </a:rPr>
            </a:br>
            <a:r>
              <a:rPr lang="en-US" sz="1800" i="1" dirty="0" smtClean="0">
                <a:solidFill>
                  <a:srgbClr val="808080"/>
                </a:solidFill>
                <a:latin typeface="Roboto Mono" charset="0"/>
                <a:ea typeface="Roboto Mono" charset="0"/>
                <a:cs typeface="Roboto Mono" charset="0"/>
              </a:rPr>
              <a:t>// });</a:t>
            </a:r>
            <a:r>
              <a:rPr lang="en-US" sz="1600" i="1" dirty="0" smtClean="0">
                <a:solidFill>
                  <a:srgbClr val="808080"/>
                </a:solidFill>
                <a:latin typeface="Roboto Mono" charset="0"/>
                <a:ea typeface="Roboto Mono" charset="0"/>
                <a:cs typeface="Roboto Mono" charset="0"/>
              </a:rPr>
              <a:t/>
            </a:r>
            <a:br>
              <a:rPr lang="en-US" sz="1600" i="1" dirty="0" smtClean="0">
                <a:solidFill>
                  <a:srgbClr val="808080"/>
                </a:solidFill>
                <a:latin typeface="Roboto Mono" charset="0"/>
                <a:ea typeface="Roboto Mono" charset="0"/>
                <a:cs typeface="Roboto Mono" charset="0"/>
              </a:rPr>
            </a:br>
            <a:endParaRPr lang="en-US" sz="1600" dirty="0" smtClean="0">
              <a:latin typeface="Roboto Mono" charset="0"/>
              <a:ea typeface="Roboto Mono" charset="0"/>
              <a:cs typeface="Roboto Mono" charset="0"/>
            </a:endParaRPr>
          </a:p>
          <a:p>
            <a:pPr marL="0" indent="0">
              <a:buFont typeface="Arial" panose="020B0604020202020204" pitchFamily="34" charset="0"/>
              <a:buNone/>
            </a:pPr>
            <a:endParaRPr lang="en-US" sz="1600" dirty="0">
              <a:latin typeface="Roboto Mono" charset="0"/>
              <a:ea typeface="Roboto Mono" charset="0"/>
              <a:cs typeface="Roboto Mono" charset="0"/>
            </a:endParaRPr>
          </a:p>
        </p:txBody>
      </p:sp>
      <p:sp>
        <p:nvSpPr>
          <p:cNvPr id="5" name="Content Placeholder 2"/>
          <p:cNvSpPr txBox="1">
            <a:spLocks/>
          </p:cNvSpPr>
          <p:nvPr/>
        </p:nvSpPr>
        <p:spPr>
          <a:xfrm>
            <a:off x="838200" y="4216158"/>
            <a:ext cx="10515600" cy="433705"/>
          </a:xfrm>
          <a:prstGeom prst="rect">
            <a:avLst/>
          </a:prstGeom>
          <a:ln>
            <a:noFill/>
          </a:ln>
        </p:spPr>
        <p:txBody>
          <a:bodyPr vert="horz" lIns="91440" tIns="45720" rIns="91440" bIns="45720" rtlCol="0">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err="1" smtClean="0">
                <a:solidFill>
                  <a:srgbClr val="458383"/>
                </a:solidFill>
                <a:latin typeface="Roboto Mono" charset="0"/>
                <a:ea typeface="Roboto Mono" charset="0"/>
                <a:cs typeface="Roboto Mono" charset="0"/>
              </a:rPr>
              <a:t>odds</a:t>
            </a:r>
            <a:r>
              <a:rPr lang="en-US" sz="1800" dirty="0" err="1" smtClean="0">
                <a:latin typeface="Roboto Mono" charset="0"/>
                <a:ea typeface="Roboto Mono" charset="0"/>
                <a:cs typeface="Roboto Mono" charset="0"/>
              </a:rPr>
              <a:t>.</a:t>
            </a:r>
            <a:r>
              <a:rPr lang="en-US" sz="1800" dirty="0" err="1" smtClean="0">
                <a:solidFill>
                  <a:srgbClr val="7A7A43"/>
                </a:solidFill>
                <a:latin typeface="Roboto Mono" charset="0"/>
                <a:ea typeface="Roboto Mono" charset="0"/>
                <a:cs typeface="Roboto Mono" charset="0"/>
              </a:rPr>
              <a:t>forEach</a:t>
            </a:r>
            <a:r>
              <a:rPr lang="en-US" sz="1800" dirty="0" smtClean="0">
                <a:latin typeface="Roboto Mono" charset="0"/>
                <a:ea typeface="Roboto Mono" charset="0"/>
                <a:cs typeface="Roboto Mono" charset="0"/>
              </a:rPr>
              <a:t>(line=&gt; </a:t>
            </a:r>
            <a:r>
              <a:rPr lang="en-US" sz="1800" b="1" i="1" dirty="0" err="1" smtClean="0">
                <a:solidFill>
                  <a:srgbClr val="660E7A"/>
                </a:solidFill>
                <a:latin typeface="Roboto Mono" charset="0"/>
                <a:ea typeface="Roboto Mono" charset="0"/>
                <a:cs typeface="Roboto Mono" charset="0"/>
              </a:rPr>
              <a:t>console</a:t>
            </a:r>
            <a:r>
              <a:rPr lang="en-US" sz="1800" dirty="0" err="1" smtClean="0">
                <a:latin typeface="Roboto Mono" charset="0"/>
                <a:ea typeface="Roboto Mono" charset="0"/>
                <a:cs typeface="Roboto Mono" charset="0"/>
              </a:rPr>
              <a:t>.</a:t>
            </a:r>
            <a:r>
              <a:rPr lang="en-US" sz="1800" dirty="0" err="1" smtClean="0">
                <a:solidFill>
                  <a:srgbClr val="7A7A43"/>
                </a:solidFill>
                <a:latin typeface="Roboto Mono" charset="0"/>
                <a:ea typeface="Roboto Mono" charset="0"/>
                <a:cs typeface="Roboto Mono" charset="0"/>
              </a:rPr>
              <a:t>log</a:t>
            </a:r>
            <a:r>
              <a:rPr lang="en-US" sz="1800" dirty="0" smtClean="0">
                <a:latin typeface="Roboto Mono" charset="0"/>
                <a:ea typeface="Roboto Mono" charset="0"/>
                <a:cs typeface="Roboto Mono" charset="0"/>
              </a:rPr>
              <a:t>(line)); </a:t>
            </a:r>
            <a:r>
              <a:rPr lang="en-US" sz="1800" i="1" dirty="0" smtClean="0">
                <a:solidFill>
                  <a:srgbClr val="808080"/>
                </a:solidFill>
                <a:latin typeface="Roboto Mono" charset="0"/>
                <a:ea typeface="Roboto Mono" charset="0"/>
                <a:cs typeface="Roboto Mono" charset="0"/>
              </a:rPr>
              <a:t>//1,3,5,7,9</a:t>
            </a:r>
            <a:endParaRPr lang="en-US" sz="1800" dirty="0" smtClean="0">
              <a:latin typeface="Roboto Mono" charset="0"/>
              <a:ea typeface="Roboto Mono" charset="0"/>
              <a:cs typeface="Roboto Mono" charset="0"/>
            </a:endParaRPr>
          </a:p>
          <a:p>
            <a:pPr marL="0" indent="0">
              <a:buFont typeface="Arial" panose="020B0604020202020204" pitchFamily="34" charset="0"/>
              <a:buNone/>
            </a:pPr>
            <a:endParaRPr lang="en-US" sz="1800" dirty="0">
              <a:latin typeface="Roboto Mono" charset="0"/>
              <a:ea typeface="Roboto Mono" charset="0"/>
              <a:cs typeface="Roboto Mono" charset="0"/>
            </a:endParaRPr>
          </a:p>
        </p:txBody>
      </p:sp>
      <p:sp>
        <p:nvSpPr>
          <p:cNvPr id="6" name="Content Placeholder 2"/>
          <p:cNvSpPr txBox="1">
            <a:spLocks/>
          </p:cNvSpPr>
          <p:nvPr/>
        </p:nvSpPr>
        <p:spPr>
          <a:xfrm>
            <a:off x="838200" y="3435629"/>
            <a:ext cx="10515600" cy="640395"/>
          </a:xfrm>
          <a:prstGeom prst="rect">
            <a:avLst/>
          </a:prstGeom>
          <a:ln>
            <a:noFill/>
          </a:ln>
        </p:spPr>
        <p:txBody>
          <a:bodyPr vert="horz" lIns="91440" tIns="45720" rIns="91440" bIns="45720" rtlCol="0">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i="1" dirty="0" smtClean="0">
                <a:solidFill>
                  <a:srgbClr val="808080"/>
                </a:solidFill>
                <a:latin typeface="Roboto Mono" charset="0"/>
                <a:ea typeface="Roboto Mono" charset="0"/>
                <a:cs typeface="Roboto Mono" charset="0"/>
              </a:rPr>
              <a:t>//terse</a:t>
            </a:r>
            <a:br>
              <a:rPr lang="en-US" sz="1800" i="1" dirty="0" smtClean="0">
                <a:solidFill>
                  <a:srgbClr val="808080"/>
                </a:solidFill>
                <a:latin typeface="Roboto Mono" charset="0"/>
                <a:ea typeface="Roboto Mono" charset="0"/>
                <a:cs typeface="Roboto Mono" charset="0"/>
              </a:rPr>
            </a:br>
            <a:r>
              <a:rPr lang="en-US" sz="1800" b="1" dirty="0" smtClean="0">
                <a:solidFill>
                  <a:srgbClr val="000080"/>
                </a:solidFill>
                <a:latin typeface="Roboto Mono" charset="0"/>
                <a:ea typeface="Roboto Mono" charset="0"/>
                <a:cs typeface="Roboto Mono" charset="0"/>
              </a:rPr>
              <a:t>let </a:t>
            </a:r>
            <a:r>
              <a:rPr lang="en-US" sz="1800" dirty="0" smtClean="0">
                <a:solidFill>
                  <a:srgbClr val="458383"/>
                </a:solidFill>
                <a:latin typeface="Roboto Mono" charset="0"/>
                <a:ea typeface="Roboto Mono" charset="0"/>
                <a:cs typeface="Roboto Mono" charset="0"/>
              </a:rPr>
              <a:t>odds </a:t>
            </a:r>
            <a:r>
              <a:rPr lang="en-US" sz="1800" dirty="0" smtClean="0">
                <a:latin typeface="Roboto Mono" charset="0"/>
                <a:ea typeface="Roboto Mono" charset="0"/>
                <a:cs typeface="Roboto Mono" charset="0"/>
              </a:rPr>
              <a:t>= </a:t>
            </a:r>
            <a:r>
              <a:rPr lang="en-US" sz="1800" dirty="0" err="1" smtClean="0">
                <a:solidFill>
                  <a:srgbClr val="458383"/>
                </a:solidFill>
                <a:latin typeface="Roboto Mono" charset="0"/>
                <a:ea typeface="Roboto Mono" charset="0"/>
                <a:cs typeface="Roboto Mono" charset="0"/>
              </a:rPr>
              <a:t>evens</a:t>
            </a:r>
            <a:r>
              <a:rPr lang="en-US" sz="1800" dirty="0" err="1" smtClean="0">
                <a:latin typeface="Roboto Mono" charset="0"/>
                <a:ea typeface="Roboto Mono" charset="0"/>
                <a:cs typeface="Roboto Mono" charset="0"/>
              </a:rPr>
              <a:t>.</a:t>
            </a:r>
            <a:r>
              <a:rPr lang="en-US" sz="1800" dirty="0" err="1" smtClean="0">
                <a:solidFill>
                  <a:srgbClr val="7A7A43"/>
                </a:solidFill>
                <a:latin typeface="Roboto Mono" charset="0"/>
                <a:ea typeface="Roboto Mono" charset="0"/>
                <a:cs typeface="Roboto Mono" charset="0"/>
              </a:rPr>
              <a:t>forEach</a:t>
            </a:r>
            <a:r>
              <a:rPr lang="en-US" sz="1800" dirty="0" smtClean="0">
                <a:latin typeface="Roboto Mono" charset="0"/>
                <a:ea typeface="Roboto Mono" charset="0"/>
                <a:cs typeface="Roboto Mono" charset="0"/>
              </a:rPr>
              <a:t>(v =&gt; v + </a:t>
            </a:r>
            <a:r>
              <a:rPr lang="en-US" sz="1800" dirty="0" smtClean="0">
                <a:solidFill>
                  <a:srgbClr val="0000FF"/>
                </a:solidFill>
                <a:latin typeface="Roboto Mono" charset="0"/>
                <a:ea typeface="Roboto Mono" charset="0"/>
                <a:cs typeface="Roboto Mono" charset="0"/>
              </a:rPr>
              <a:t>1</a:t>
            </a:r>
            <a:r>
              <a:rPr lang="en-US" sz="1800" dirty="0" smtClean="0">
                <a:latin typeface="Roboto Mono" charset="0"/>
                <a:ea typeface="Roboto Mono" charset="0"/>
                <a:cs typeface="Roboto Mono" charset="0"/>
              </a:rPr>
              <a:t>);</a:t>
            </a:r>
            <a:endParaRPr lang="en-US" sz="1800" dirty="0">
              <a:latin typeface="Roboto Mono" charset="0"/>
              <a:ea typeface="Roboto Mono" charset="0"/>
              <a:cs typeface="Roboto Mono" charset="0"/>
            </a:endParaRPr>
          </a:p>
        </p:txBody>
      </p:sp>
      <p:sp>
        <p:nvSpPr>
          <p:cNvPr id="7" name="Slide Number Placeholder 6"/>
          <p:cNvSpPr>
            <a:spLocks noGrp="1"/>
          </p:cNvSpPr>
          <p:nvPr>
            <p:ph type="sldNum" sz="quarter" idx="12"/>
          </p:nvPr>
        </p:nvSpPr>
        <p:spPr/>
        <p:txBody>
          <a:bodyPr/>
          <a:lstStyle/>
          <a:p>
            <a:fld id="{E5454087-695C-AC43-AA7F-3C3895E55714}" type="slidenum">
              <a:rPr lang="en-US" smtClean="0"/>
              <a:t>38</a:t>
            </a:fld>
            <a:endParaRPr lang="en-US" dirty="0"/>
          </a:p>
        </p:txBody>
      </p:sp>
    </p:spTree>
    <p:extLst>
      <p:ext uri="{BB962C8B-B14F-4D97-AF65-F5344CB8AC3E}">
        <p14:creationId xmlns:p14="http://schemas.microsoft.com/office/powerpoint/2010/main" val="810685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Lab</a:t>
            </a:r>
            <a:r>
              <a:rPr lang="en-US" sz="4400" dirty="0"/>
              <a:t/>
            </a:r>
            <a:br>
              <a:rPr lang="en-US" sz="4400" dirty="0"/>
            </a:br>
            <a:r>
              <a:rPr lang="en-US" sz="2400" dirty="0"/>
              <a:t>Node Package Manager (</a:t>
            </a:r>
            <a:r>
              <a:rPr lang="en-US" sz="2400" dirty="0" err="1"/>
              <a:t>npm</a:t>
            </a:r>
            <a:r>
              <a:rPr lang="en-US" sz="2400" dirty="0" smtClean="0"/>
              <a:t>) &amp; </a:t>
            </a:r>
            <a:r>
              <a:rPr lang="en-US" sz="2400" dirty="0" err="1" smtClean="0"/>
              <a:t>TypeScript</a:t>
            </a:r>
            <a:endParaRPr lang="en-US" sz="2400" dirty="0"/>
          </a:p>
        </p:txBody>
      </p:sp>
      <p:sp>
        <p:nvSpPr>
          <p:cNvPr id="3" name="Text Placeholder 2"/>
          <p:cNvSpPr>
            <a:spLocks noGrp="1"/>
          </p:cNvSpPr>
          <p:nvPr>
            <p:ph type="body" idx="1"/>
          </p:nvPr>
        </p:nvSpPr>
        <p:spPr>
          <a:xfrm>
            <a:off x="831851" y="4562477"/>
            <a:ext cx="10515600" cy="1527175"/>
          </a:xfrm>
        </p:spPr>
        <p:txBody>
          <a:bodyPr>
            <a:normAutofit lnSpcReduction="10000"/>
          </a:bodyPr>
          <a:lstStyle/>
          <a:p>
            <a:r>
              <a:rPr lang="en-US" sz="2000" dirty="0" smtClean="0"/>
              <a:t>Open </a:t>
            </a:r>
            <a:r>
              <a:rPr lang="en-US" sz="2000" b="1" dirty="0" err="1" smtClean="0"/>
              <a:t>TypeScriptLabManual.pdf</a:t>
            </a:r>
            <a:r>
              <a:rPr lang="en-US" sz="2000" b="1" dirty="0" smtClean="0"/>
              <a:t> </a:t>
            </a:r>
            <a:r>
              <a:rPr lang="en-US" sz="2000" dirty="0" smtClean="0"/>
              <a:t> and follow the directions to do the following sections:</a:t>
            </a:r>
          </a:p>
          <a:p>
            <a:r>
              <a:rPr lang="en-US" sz="2000" dirty="0" smtClean="0"/>
              <a:t>Classes</a:t>
            </a:r>
          </a:p>
          <a:p>
            <a:r>
              <a:rPr lang="en-US" sz="2000" dirty="0" smtClean="0"/>
              <a:t>Scope</a:t>
            </a:r>
          </a:p>
          <a:p>
            <a:r>
              <a:rPr lang="en-US" sz="2000" dirty="0" smtClean="0"/>
              <a:t>Arrow Functions</a:t>
            </a:r>
          </a:p>
          <a:p>
            <a:pPr marL="285750" indent="-285750">
              <a:buFont typeface="Arial" charset="0"/>
              <a:buChar char="•"/>
            </a:pPr>
            <a:endParaRPr lang="en-US" sz="1800"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39</a:t>
            </a:fld>
            <a:endParaRPr lang="en-US" dirty="0"/>
          </a:p>
        </p:txBody>
      </p:sp>
    </p:spTree>
    <p:extLst>
      <p:ext uri="{BB962C8B-B14F-4D97-AF65-F5344CB8AC3E}">
        <p14:creationId xmlns:p14="http://schemas.microsoft.com/office/powerpoint/2010/main" val="4780396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Global Installs</a:t>
            </a:r>
            <a:endParaRPr lang="en-US" dirty="0"/>
          </a:p>
        </p:txBody>
      </p:sp>
      <p:sp>
        <p:nvSpPr>
          <p:cNvPr id="3" name="Content Placeholder 2"/>
          <p:cNvSpPr>
            <a:spLocks noGrp="1"/>
          </p:cNvSpPr>
          <p:nvPr>
            <p:ph idx="1"/>
          </p:nvPr>
        </p:nvSpPr>
        <p:spPr/>
        <p:txBody>
          <a:bodyPr/>
          <a:lstStyle/>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install typescript --global </a:t>
            </a:r>
            <a:r>
              <a:rPr lang="en-US" sz="1800" dirty="0">
                <a:solidFill>
                  <a:schemeClr val="tx1">
                    <a:lumMod val="65000"/>
                    <a:lumOff val="35000"/>
                  </a:schemeClr>
                </a:solidFill>
                <a:latin typeface="Roboto Mono" charset="0"/>
                <a:ea typeface="Roboto Mono" charset="0"/>
                <a:cs typeface="Roboto Mono" charset="0"/>
              </a:rPr>
              <a:t>//-g for short </a:t>
            </a:r>
          </a:p>
          <a:p>
            <a:pPr marL="0" indent="0">
              <a:lnSpc>
                <a:spcPct val="100000"/>
              </a:lnSpc>
              <a:spcBef>
                <a:spcPts val="0"/>
              </a:spcBef>
              <a:buNone/>
            </a:pPr>
            <a:endParaRPr lang="en-US" dirty="0" smtClean="0"/>
          </a:p>
          <a:p>
            <a:pPr marL="0" indent="0">
              <a:lnSpc>
                <a:spcPct val="100000"/>
              </a:lnSpc>
              <a:spcBef>
                <a:spcPts val="0"/>
              </a:spcBef>
              <a:buNone/>
            </a:pP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4</a:t>
            </a:fld>
            <a:endParaRPr lang="en-US" dirty="0"/>
          </a:p>
        </p:txBody>
      </p:sp>
    </p:spTree>
    <p:extLst>
      <p:ext uri="{BB962C8B-B14F-4D97-AF65-F5344CB8AC3E}">
        <p14:creationId xmlns:p14="http://schemas.microsoft.com/office/powerpoint/2010/main" val="4036031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ES2015 Arrow Functions (this)</a:t>
            </a:r>
            <a:br>
              <a:rPr lang="en-US" dirty="0" smtClean="0"/>
            </a:br>
            <a:r>
              <a:rPr lang="en-US" sz="2400" dirty="0">
                <a:solidFill>
                  <a:schemeClr val="accent1"/>
                </a:solidFill>
              </a:rPr>
              <a:t>without an arrow function</a:t>
            </a:r>
          </a:p>
        </p:txBody>
      </p:sp>
      <p:sp>
        <p:nvSpPr>
          <p:cNvPr id="3" name="Content Placeholder 2"/>
          <p:cNvSpPr>
            <a:spLocks noGrp="1"/>
          </p:cNvSpPr>
          <p:nvPr>
            <p:ph idx="1"/>
          </p:nvPr>
        </p:nvSpPr>
        <p:spPr>
          <a:ln>
            <a:solidFill>
              <a:schemeClr val="accent3"/>
            </a:solidFill>
          </a:ln>
        </p:spPr>
        <p:txBody>
          <a:bodyPr>
            <a:normAutofit/>
          </a:bodyPr>
          <a:lstStyle/>
          <a:p>
            <a:pPr marL="0" indent="0">
              <a:buNone/>
            </a:pPr>
            <a:r>
              <a:rPr lang="en-US" sz="1800" b="1" dirty="0" err="1">
                <a:solidFill>
                  <a:srgbClr val="000080"/>
                </a:solidFill>
                <a:latin typeface="Roboto Mono" charset="0"/>
                <a:ea typeface="Roboto Mono" charset="0"/>
                <a:cs typeface="Roboto Mono" charset="0"/>
              </a:rPr>
              <a:t>var</a:t>
            </a:r>
            <a:r>
              <a:rPr lang="en-US" sz="1800" b="1" dirty="0">
                <a:solidFill>
                  <a:srgbClr val="000080"/>
                </a:solidFill>
                <a:latin typeface="Roboto Mono" charset="0"/>
                <a:ea typeface="Roboto Mono" charset="0"/>
                <a:cs typeface="Roboto Mono" charset="0"/>
              </a:rPr>
              <a:t> </a:t>
            </a:r>
            <a:r>
              <a:rPr lang="en-US" sz="1800" dirty="0">
                <a:solidFill>
                  <a:srgbClr val="458383"/>
                </a:solidFill>
                <a:latin typeface="Roboto Mono" charset="0"/>
                <a:ea typeface="Roboto Mono" charset="0"/>
                <a:cs typeface="Roboto Mono" charset="0"/>
              </a:rPr>
              <a:t>organization</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name</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"Avengers"</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heroes</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"Hulk"</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"Iron Man"</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"Captain America"</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err="1">
                <a:solidFill>
                  <a:srgbClr val="7A7A43"/>
                </a:solidFill>
                <a:latin typeface="Roboto Mono" charset="0"/>
                <a:ea typeface="Roboto Mono" charset="0"/>
                <a:cs typeface="Roboto Mono" charset="0"/>
              </a:rPr>
              <a:t>printHeroes</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function</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err="1">
                <a:solidFill>
                  <a:srgbClr val="000080"/>
                </a:solidFill>
                <a:latin typeface="Roboto Mono" charset="0"/>
                <a:ea typeface="Roboto Mono" charset="0"/>
                <a:cs typeface="Roboto Mono" charset="0"/>
              </a:rPr>
              <a:t>var</a:t>
            </a:r>
            <a:r>
              <a:rPr lang="en-US" sz="1800" b="1" dirty="0">
                <a:solidFill>
                  <a:srgbClr val="000080"/>
                </a:solidFill>
                <a:latin typeface="Roboto Mono" charset="0"/>
                <a:ea typeface="Roboto Mono" charset="0"/>
                <a:cs typeface="Roboto Mono" charset="0"/>
              </a:rPr>
              <a:t> </a:t>
            </a:r>
            <a:r>
              <a:rPr lang="en-US" sz="1800" dirty="0">
                <a:solidFill>
                  <a:srgbClr val="458383"/>
                </a:solidFill>
                <a:latin typeface="Roboto Mono" charset="0"/>
                <a:ea typeface="Roboto Mono" charset="0"/>
                <a:cs typeface="Roboto Mono" charset="0"/>
              </a:rPr>
              <a:t>self </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this</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endParaRPr lang="en-US" sz="1800" dirty="0" smtClean="0">
              <a:latin typeface="Roboto Mono" charset="0"/>
              <a:ea typeface="Roboto Mono" charset="0"/>
              <a:cs typeface="Roboto Mono" charset="0"/>
            </a:endParaRPr>
          </a:p>
          <a:p>
            <a:pPr marL="0" indent="0">
              <a:buNone/>
            </a:pPr>
            <a:r>
              <a:rPr lang="en-US" sz="1800" b="1" dirty="0">
                <a:solidFill>
                  <a:srgbClr val="000080"/>
                </a:solidFill>
                <a:latin typeface="Roboto Mono" charset="0"/>
                <a:ea typeface="Roboto Mono" charset="0"/>
                <a:cs typeface="Roboto Mono" charset="0"/>
              </a:rPr>
              <a:t>	</a:t>
            </a:r>
            <a:r>
              <a:rPr lang="en-US" sz="1800" b="1" dirty="0" smtClean="0">
                <a:solidFill>
                  <a:srgbClr val="000080"/>
                </a:solidFill>
                <a:latin typeface="Roboto Mono" charset="0"/>
                <a:ea typeface="Roboto Mono" charset="0"/>
                <a:cs typeface="Roboto Mono" charset="0"/>
              </a:rPr>
              <a:t> </a:t>
            </a:r>
            <a:r>
              <a:rPr lang="en-US" sz="1800" b="1" dirty="0" err="1" smtClean="0">
                <a:solidFill>
                  <a:srgbClr val="000080"/>
                </a:solidFill>
                <a:latin typeface="Roboto Mono" charset="0"/>
                <a:ea typeface="Roboto Mono" charset="0"/>
                <a:cs typeface="Roboto Mono" charset="0"/>
              </a:rPr>
              <a:t>this</a:t>
            </a:r>
            <a:r>
              <a:rPr lang="en-US" sz="1800" dirty="0" err="1" smtClean="0">
                <a:latin typeface="Roboto Mono" charset="0"/>
                <a:ea typeface="Roboto Mono" charset="0"/>
                <a:cs typeface="Roboto Mono" charset="0"/>
              </a:rPr>
              <a:t>.</a:t>
            </a:r>
            <a:r>
              <a:rPr lang="en-US" sz="1800" b="1" dirty="0" err="1" smtClean="0">
                <a:solidFill>
                  <a:srgbClr val="660E7A"/>
                </a:solidFill>
                <a:latin typeface="Roboto Mono" charset="0"/>
                <a:ea typeface="Roboto Mono" charset="0"/>
                <a:cs typeface="Roboto Mono" charset="0"/>
              </a:rPr>
              <a:t>heroes</a:t>
            </a:r>
            <a:r>
              <a:rPr lang="en-US" sz="1800" dirty="0" err="1" smtClean="0">
                <a:latin typeface="Roboto Mono" charset="0"/>
                <a:ea typeface="Roboto Mono" charset="0"/>
                <a:cs typeface="Roboto Mono" charset="0"/>
              </a:rPr>
              <a:t>.</a:t>
            </a:r>
            <a:r>
              <a:rPr lang="en-US" sz="1800" dirty="0" err="1" smtClean="0">
                <a:solidFill>
                  <a:srgbClr val="7A7A43"/>
                </a:solidFill>
                <a:latin typeface="Roboto Mono" charset="0"/>
                <a:ea typeface="Roboto Mono" charset="0"/>
                <a:cs typeface="Roboto Mono" charset="0"/>
              </a:rPr>
              <a:t>forEach</a:t>
            </a:r>
            <a:r>
              <a:rPr lang="en-US" sz="1800" dirty="0" smtClean="0">
                <a:latin typeface="Roboto Mono" charset="0"/>
                <a:ea typeface="Roboto Mono" charset="0"/>
                <a:cs typeface="Roboto Mono" charset="0"/>
              </a:rPr>
              <a:t>(</a:t>
            </a:r>
            <a:r>
              <a:rPr lang="en-US" sz="1800" b="1" dirty="0" smtClean="0">
                <a:solidFill>
                  <a:srgbClr val="000080"/>
                </a:solidFill>
                <a:latin typeface="Roboto Mono" charset="0"/>
                <a:ea typeface="Roboto Mono" charset="0"/>
                <a:cs typeface="Roboto Mono" charset="0"/>
              </a:rPr>
              <a:t>function</a:t>
            </a:r>
            <a:r>
              <a:rPr lang="en-US" sz="1800" dirty="0" smtClean="0">
                <a:latin typeface="Roboto Mono" charset="0"/>
                <a:ea typeface="Roboto Mono" charset="0"/>
                <a:cs typeface="Roboto Mono" charset="0"/>
              </a:rPr>
              <a:t>(hero</a:t>
            </a:r>
            <a:r>
              <a:rPr lang="en-US" sz="1800" dirty="0">
                <a:latin typeface="Roboto Mono" charset="0"/>
                <a:ea typeface="Roboto Mono" charset="0"/>
                <a:cs typeface="Roboto Mono" charset="0"/>
              </a:rPr>
              <a:t>) </a:t>
            </a:r>
            <a:r>
              <a:rPr lang="en-US" sz="1800" dirty="0" smtClean="0">
                <a:latin typeface="Roboto Mono" charset="0"/>
                <a:ea typeface="Roboto Mono" charset="0"/>
                <a:cs typeface="Roboto Mono" charset="0"/>
              </a:rPr>
              <a:t>{</a:t>
            </a:r>
            <a:r>
              <a:rPr lang="en-US" sz="1800" i="1" dirty="0">
                <a:solidFill>
                  <a:srgbClr val="808080"/>
                </a:solidFill>
                <a:latin typeface="Roboto Mono" charset="0"/>
                <a:ea typeface="Roboto Mono" charset="0"/>
                <a:cs typeface="Roboto Mono" charset="0"/>
              </a:rPr>
              <a:t/>
            </a:r>
            <a:br>
              <a:rPr lang="en-US" sz="1800" i="1" dirty="0">
                <a:solidFill>
                  <a:srgbClr val="808080"/>
                </a:solidFill>
                <a:latin typeface="Roboto Mono" charset="0"/>
                <a:ea typeface="Roboto Mono" charset="0"/>
                <a:cs typeface="Roboto Mono" charset="0"/>
              </a:rPr>
            </a:br>
            <a:r>
              <a:rPr lang="en-US" sz="1800" i="1" dirty="0">
                <a:solidFill>
                  <a:srgbClr val="808080"/>
                </a:solidFill>
                <a:latin typeface="Roboto Mono" charset="0"/>
                <a:ea typeface="Roboto Mono" charset="0"/>
                <a:cs typeface="Roboto Mono" charset="0"/>
              </a:rPr>
              <a:t>            </a:t>
            </a:r>
            <a:r>
              <a:rPr lang="en-US" sz="1800" b="1" i="1" dirty="0">
                <a:solidFill>
                  <a:srgbClr val="660E7A"/>
                </a:solidFill>
                <a:latin typeface="Roboto Mono" charset="0"/>
                <a:ea typeface="Roboto Mono" charset="0"/>
                <a:cs typeface="Roboto Mono" charset="0"/>
              </a:rPr>
              <a:t>console</a:t>
            </a:r>
            <a:r>
              <a:rPr lang="en-US" sz="1800" dirty="0">
                <a:latin typeface="Roboto Mono" charset="0"/>
                <a:ea typeface="Roboto Mono" charset="0"/>
                <a:cs typeface="Roboto Mono" charset="0"/>
              </a:rPr>
              <a:t>.</a:t>
            </a:r>
            <a:r>
              <a:rPr lang="en-US" sz="1800" dirty="0">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(hero + </a:t>
            </a:r>
            <a:r>
              <a:rPr lang="en-US" sz="1800" b="1" dirty="0">
                <a:solidFill>
                  <a:srgbClr val="008000"/>
                </a:solidFill>
                <a:latin typeface="Roboto Mono" charset="0"/>
                <a:ea typeface="Roboto Mono" charset="0"/>
                <a:cs typeface="Roboto Mono" charset="0"/>
              </a:rPr>
              <a:t>" is a member of the  " </a:t>
            </a:r>
            <a:r>
              <a:rPr lang="en-US" sz="1800" dirty="0">
                <a:latin typeface="Roboto Mono" charset="0"/>
                <a:ea typeface="Roboto Mono" charset="0"/>
                <a:cs typeface="Roboto Mono" charset="0"/>
              </a:rPr>
              <a:t>+ </a:t>
            </a:r>
            <a:r>
              <a:rPr lang="en-US" sz="1800" dirty="0" err="1">
                <a:solidFill>
                  <a:srgbClr val="458383"/>
                </a:solidFill>
                <a:latin typeface="Roboto Mono" charset="0"/>
                <a:ea typeface="Roboto Mono" charset="0"/>
                <a:cs typeface="Roboto Mono" charset="0"/>
              </a:rPr>
              <a:t>self</a:t>
            </a:r>
            <a:r>
              <a:rPr lang="en-US" sz="1800" dirty="0" err="1">
                <a:latin typeface="Roboto Mono" charset="0"/>
                <a:ea typeface="Roboto Mono" charset="0"/>
                <a:cs typeface="Roboto Mono" charset="0"/>
              </a:rPr>
              <a:t>.</a:t>
            </a:r>
            <a:r>
              <a:rPr lang="en-US" sz="1800" b="1" dirty="0" err="1">
                <a:solidFill>
                  <a:srgbClr val="660E7A"/>
                </a:solidFill>
                <a:latin typeface="Roboto Mono" charset="0"/>
                <a:ea typeface="Roboto Mono" charset="0"/>
                <a:cs typeface="Roboto Mono" charset="0"/>
              </a:rPr>
              <a:t>name</a:t>
            </a:r>
            <a:r>
              <a:rPr lang="en-US" sz="1800" b="1" dirty="0">
                <a:solidFill>
                  <a:srgbClr val="660E7A"/>
                </a:solidFill>
                <a:latin typeface="Roboto Mono" charset="0"/>
                <a:ea typeface="Roboto Mono" charset="0"/>
                <a:cs typeface="Roboto Mono" charset="0"/>
              </a:rPr>
              <a:t> </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 </a:t>
            </a:r>
            <a:endParaRPr lang="en-US" sz="1800" dirty="0" smtClean="0">
              <a:latin typeface="Roboto Mono" charset="0"/>
              <a:ea typeface="Roboto Mono" charset="0"/>
              <a:cs typeface="Roboto Mono" charset="0"/>
            </a:endParaRPr>
          </a:p>
          <a:p>
            <a:pPr marL="0" indent="0">
              <a:buNone/>
            </a:pPr>
            <a:r>
              <a:rPr lang="en-US" sz="1800" dirty="0" smtClean="0">
                <a:latin typeface="Roboto Mono" charset="0"/>
                <a:ea typeface="Roboto Mono" charset="0"/>
                <a:cs typeface="Roboto Mono" charset="0"/>
              </a:rPr>
              <a:t>};</a:t>
            </a:r>
          </a:p>
          <a:p>
            <a:pPr marL="0" indent="0">
              <a:buNone/>
            </a:pP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err="1">
                <a:solidFill>
                  <a:srgbClr val="458383"/>
                </a:solidFill>
                <a:latin typeface="Roboto Mono" charset="0"/>
                <a:ea typeface="Roboto Mono" charset="0"/>
                <a:cs typeface="Roboto Mono" charset="0"/>
              </a:rPr>
              <a:t>organization</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printHeroes</a:t>
            </a:r>
            <a:r>
              <a:rPr lang="en-US" sz="1800" dirty="0" smtClean="0">
                <a:latin typeface="Roboto Mono" charset="0"/>
                <a:ea typeface="Roboto Mono" charset="0"/>
                <a:cs typeface="Roboto Mono" charset="0"/>
              </a:rPr>
              <a:t>()</a:t>
            </a:r>
          </a:p>
        </p:txBody>
      </p:sp>
      <p:sp>
        <p:nvSpPr>
          <p:cNvPr id="4" name="Left Arrow 3"/>
          <p:cNvSpPr/>
          <p:nvPr/>
        </p:nvSpPr>
        <p:spPr>
          <a:xfrm rot="5400000">
            <a:off x="8382555" y="4243535"/>
            <a:ext cx="986315" cy="56883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5795010" y="5021108"/>
            <a:ext cx="3858249" cy="70532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i="1" dirty="0" err="1">
                <a:solidFill>
                  <a:srgbClr val="808080"/>
                </a:solidFill>
                <a:latin typeface="Roboto Mono" charset="0"/>
                <a:ea typeface="Roboto Mono" charset="0"/>
                <a:cs typeface="Roboto Mono" charset="0"/>
              </a:rPr>
              <a:t>this.name</a:t>
            </a:r>
            <a:r>
              <a:rPr lang="en-US" i="1" dirty="0">
                <a:solidFill>
                  <a:srgbClr val="808080"/>
                </a:solidFill>
                <a:latin typeface="Roboto Mono" charset="0"/>
                <a:ea typeface="Roboto Mono" charset="0"/>
                <a:cs typeface="Roboto Mono" charset="0"/>
              </a:rPr>
              <a:t> is undefined so we have to use </a:t>
            </a:r>
            <a:r>
              <a:rPr lang="en-US" i="1" dirty="0" err="1">
                <a:solidFill>
                  <a:srgbClr val="808080"/>
                </a:solidFill>
                <a:latin typeface="Roboto Mono" charset="0"/>
                <a:ea typeface="Roboto Mono" charset="0"/>
                <a:cs typeface="Roboto Mono" charset="0"/>
              </a:rPr>
              <a:t>self.name</a:t>
            </a:r>
            <a:endParaRPr lang="en-US" dirty="0"/>
          </a:p>
        </p:txBody>
      </p:sp>
      <p:sp>
        <p:nvSpPr>
          <p:cNvPr id="6" name="Left Arrow 5"/>
          <p:cNvSpPr/>
          <p:nvPr/>
        </p:nvSpPr>
        <p:spPr>
          <a:xfrm>
            <a:off x="4286250" y="2731850"/>
            <a:ext cx="3909060" cy="51426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Capture </a:t>
            </a:r>
            <a:r>
              <a:rPr lang="en-US" i="1" dirty="0" smtClean="0"/>
              <a:t>this</a:t>
            </a:r>
            <a:r>
              <a:rPr lang="en-US" dirty="0" smtClean="0"/>
              <a:t> into into </a:t>
            </a:r>
            <a:r>
              <a:rPr lang="en-US" i="1" dirty="0" smtClean="0"/>
              <a:t>self</a:t>
            </a:r>
            <a:r>
              <a:rPr lang="en-US" dirty="0" smtClean="0"/>
              <a:t> variable </a:t>
            </a:r>
            <a:endParaRPr lang="en-US" dirty="0"/>
          </a:p>
        </p:txBody>
      </p:sp>
      <p:sp>
        <p:nvSpPr>
          <p:cNvPr id="7" name="Slide Number Placeholder 6"/>
          <p:cNvSpPr>
            <a:spLocks noGrp="1"/>
          </p:cNvSpPr>
          <p:nvPr>
            <p:ph type="sldNum" sz="quarter" idx="12"/>
          </p:nvPr>
        </p:nvSpPr>
        <p:spPr/>
        <p:txBody>
          <a:bodyPr/>
          <a:lstStyle/>
          <a:p>
            <a:fld id="{E5454087-695C-AC43-AA7F-3C3895E55714}" type="slidenum">
              <a:rPr lang="en-US" smtClean="0"/>
              <a:t>40</a:t>
            </a:fld>
            <a:endParaRPr lang="en-US" dirty="0"/>
          </a:p>
        </p:txBody>
      </p:sp>
    </p:spTree>
    <p:extLst>
      <p:ext uri="{BB962C8B-B14F-4D97-AF65-F5344CB8AC3E}">
        <p14:creationId xmlns:p14="http://schemas.microsoft.com/office/powerpoint/2010/main" val="1780304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ES2015 Arrow Functions (this)</a:t>
            </a:r>
            <a:br>
              <a:rPr lang="en-US" dirty="0" smtClean="0"/>
            </a:br>
            <a:r>
              <a:rPr lang="en-US" sz="2400" dirty="0">
                <a:solidFill>
                  <a:schemeClr val="accent1"/>
                </a:solidFill>
              </a:rPr>
              <a:t>with an arrow function</a:t>
            </a:r>
          </a:p>
        </p:txBody>
      </p:sp>
      <p:sp>
        <p:nvSpPr>
          <p:cNvPr id="3" name="Content Placeholder 2"/>
          <p:cNvSpPr>
            <a:spLocks noGrp="1"/>
          </p:cNvSpPr>
          <p:nvPr>
            <p:ph idx="1"/>
          </p:nvPr>
        </p:nvSpPr>
        <p:spPr>
          <a:ln>
            <a:solidFill>
              <a:schemeClr val="accent3"/>
            </a:solidFill>
          </a:ln>
        </p:spPr>
        <p:txBody>
          <a:bodyPr>
            <a:normAutofit/>
          </a:bodyPr>
          <a:lstStyle/>
          <a:p>
            <a:pPr marL="0" indent="0">
              <a:buNone/>
            </a:pPr>
            <a:r>
              <a:rPr lang="en-US" sz="1600" b="1" dirty="0" err="1">
                <a:solidFill>
                  <a:srgbClr val="000080"/>
                </a:solidFill>
                <a:latin typeface="Roboto Mono" charset="0"/>
                <a:ea typeface="Roboto Mono" charset="0"/>
                <a:cs typeface="Roboto Mono" charset="0"/>
              </a:rPr>
              <a:t>var</a:t>
            </a:r>
            <a:r>
              <a:rPr lang="en-US" sz="1600" b="1" dirty="0">
                <a:solidFill>
                  <a:srgbClr val="000080"/>
                </a:solidFill>
                <a:latin typeface="Roboto Mono" charset="0"/>
                <a:ea typeface="Roboto Mono" charset="0"/>
                <a:cs typeface="Roboto Mono" charset="0"/>
              </a:rPr>
              <a:t> </a:t>
            </a:r>
            <a:r>
              <a:rPr lang="en-US" sz="1600" dirty="0">
                <a:solidFill>
                  <a:srgbClr val="458383"/>
                </a:solidFill>
                <a:latin typeface="Roboto Mono" charset="0"/>
                <a:ea typeface="Roboto Mono" charset="0"/>
                <a:cs typeface="Roboto Mono" charset="0"/>
              </a:rPr>
              <a:t>organization</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660E7A"/>
                </a:solidFill>
                <a:latin typeface="Roboto Mono" charset="0"/>
                <a:ea typeface="Roboto Mono" charset="0"/>
                <a:cs typeface="Roboto Mono" charset="0"/>
              </a:rPr>
              <a:t>name</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"Avengers"</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660E7A"/>
                </a:solidFill>
                <a:latin typeface="Roboto Mono" charset="0"/>
                <a:ea typeface="Roboto Mono" charset="0"/>
                <a:cs typeface="Roboto Mono" charset="0"/>
              </a:rPr>
              <a:t>heroes</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"Hulk"</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"Iron Man"</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"Captain America"</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err="1">
                <a:solidFill>
                  <a:srgbClr val="7A7A43"/>
                </a:solidFill>
                <a:latin typeface="Roboto Mono" charset="0"/>
                <a:ea typeface="Roboto Mono" charset="0"/>
                <a:cs typeface="Roboto Mono" charset="0"/>
              </a:rPr>
              <a:t>printHeroes</a:t>
            </a:r>
            <a:r>
              <a:rPr lang="en-US" sz="1600" dirty="0">
                <a:latin typeface="Roboto Mono" charset="0"/>
                <a:ea typeface="Roboto Mono" charset="0"/>
                <a:cs typeface="Roboto Mono" charset="0"/>
              </a:rPr>
              <a:t>: </a:t>
            </a:r>
            <a:r>
              <a:rPr lang="en-US" sz="1600" b="1" dirty="0">
                <a:solidFill>
                  <a:srgbClr val="000080"/>
                </a:solidFill>
                <a:latin typeface="Roboto Mono" charset="0"/>
                <a:ea typeface="Roboto Mono" charset="0"/>
                <a:cs typeface="Roboto Mono" charset="0"/>
              </a:rPr>
              <a:t>function</a:t>
            </a: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smtClean="0">
                <a:latin typeface="Roboto Mono" charset="0"/>
                <a:ea typeface="Roboto Mono" charset="0"/>
                <a:cs typeface="Roboto Mono" charset="0"/>
              </a:rPr>
              <a:t> </a:t>
            </a:r>
            <a:r>
              <a:rPr lang="en-US" sz="1600" b="1" dirty="0" err="1" smtClean="0">
                <a:solidFill>
                  <a:srgbClr val="000080"/>
                </a:solidFill>
                <a:latin typeface="Roboto Mono" charset="0"/>
                <a:ea typeface="Roboto Mono" charset="0"/>
                <a:cs typeface="Roboto Mono" charset="0"/>
              </a:rPr>
              <a:t>this</a:t>
            </a:r>
            <a:r>
              <a:rPr lang="en-US" sz="1600" dirty="0" err="1" smtClean="0">
                <a:latin typeface="Roboto Mono" charset="0"/>
                <a:ea typeface="Roboto Mono" charset="0"/>
                <a:cs typeface="Roboto Mono" charset="0"/>
              </a:rPr>
              <a:t>.</a:t>
            </a:r>
            <a:r>
              <a:rPr lang="en-US" sz="1600" b="1" dirty="0" err="1" smtClean="0">
                <a:solidFill>
                  <a:srgbClr val="660E7A"/>
                </a:solidFill>
                <a:latin typeface="Roboto Mono" charset="0"/>
                <a:ea typeface="Roboto Mono" charset="0"/>
                <a:cs typeface="Roboto Mono" charset="0"/>
              </a:rPr>
              <a:t>heroes</a:t>
            </a:r>
            <a:endParaRPr lang="en-US" sz="1600" b="1" dirty="0" smtClean="0">
              <a:solidFill>
                <a:srgbClr val="660E7A"/>
              </a:solidFill>
              <a:latin typeface="Roboto Mono" charset="0"/>
              <a:ea typeface="Roboto Mono" charset="0"/>
              <a:cs typeface="Roboto Mono" charset="0"/>
            </a:endParaRPr>
          </a:p>
          <a:p>
            <a:pPr marL="0" indent="0">
              <a:buNone/>
            </a:pPr>
            <a:r>
              <a:rPr lang="en-US" sz="1600" b="1" dirty="0">
                <a:solidFill>
                  <a:srgbClr val="660E7A"/>
                </a:solidFill>
                <a:latin typeface="Roboto Mono" charset="0"/>
                <a:ea typeface="Roboto Mono" charset="0"/>
                <a:cs typeface="Roboto Mono" charset="0"/>
              </a:rPr>
              <a:t> </a:t>
            </a:r>
            <a:r>
              <a:rPr lang="en-US" sz="1600" b="1" dirty="0" smtClean="0">
                <a:solidFill>
                  <a:srgbClr val="660E7A"/>
                </a:solidFill>
                <a:latin typeface="Roboto Mono" charset="0"/>
                <a:ea typeface="Roboto Mono" charset="0"/>
                <a:cs typeface="Roboto Mono" charset="0"/>
              </a:rPr>
              <a:t>       </a:t>
            </a:r>
            <a:r>
              <a:rPr lang="en-US" sz="1600" dirty="0" smtClean="0">
                <a:latin typeface="Roboto Mono" charset="0"/>
                <a:ea typeface="Roboto Mono" charset="0"/>
                <a:cs typeface="Roboto Mono" charset="0"/>
              </a:rPr>
              <a:t>.</a:t>
            </a:r>
            <a:r>
              <a:rPr lang="en-US" sz="1600" dirty="0" err="1" smtClean="0">
                <a:solidFill>
                  <a:srgbClr val="7A7A43"/>
                </a:solidFill>
                <a:latin typeface="Roboto Mono" charset="0"/>
                <a:ea typeface="Roboto Mono" charset="0"/>
                <a:cs typeface="Roboto Mono" charset="0"/>
              </a:rPr>
              <a:t>forEach</a:t>
            </a:r>
            <a:r>
              <a:rPr lang="en-US" sz="1600" dirty="0" smtClean="0">
                <a:latin typeface="Roboto Mono" charset="0"/>
                <a:ea typeface="Roboto Mono" charset="0"/>
                <a:cs typeface="Roboto Mono" charset="0"/>
              </a:rPr>
              <a:t>(h </a:t>
            </a:r>
            <a:r>
              <a:rPr lang="en-US" sz="1600" dirty="0">
                <a:latin typeface="Roboto Mono" charset="0"/>
                <a:ea typeface="Roboto Mono" charset="0"/>
                <a:cs typeface="Roboto Mono" charset="0"/>
              </a:rPr>
              <a:t>=&gt; </a:t>
            </a:r>
            <a:r>
              <a:rPr lang="en-US" sz="1600" b="1" i="1" dirty="0">
                <a:solidFill>
                  <a:srgbClr val="660E7A"/>
                </a:solidFill>
                <a:latin typeface="Roboto Mono" charset="0"/>
                <a:ea typeface="Roboto Mono" charset="0"/>
                <a:cs typeface="Roboto Mono" charset="0"/>
              </a:rPr>
              <a:t>console</a:t>
            </a:r>
            <a:r>
              <a:rPr lang="en-US" sz="1600" dirty="0">
                <a:latin typeface="Roboto Mono" charset="0"/>
                <a:ea typeface="Roboto Mono" charset="0"/>
                <a:cs typeface="Roboto Mono" charset="0"/>
              </a:rPr>
              <a:t>.</a:t>
            </a:r>
            <a:r>
              <a:rPr lang="en-US" sz="1600" dirty="0">
                <a:solidFill>
                  <a:srgbClr val="7A7A43"/>
                </a:solidFill>
                <a:latin typeface="Roboto Mono" charset="0"/>
                <a:ea typeface="Roboto Mono" charset="0"/>
                <a:cs typeface="Roboto Mono" charset="0"/>
              </a:rPr>
              <a:t>log</a:t>
            </a:r>
            <a:r>
              <a:rPr lang="en-US" sz="1600" dirty="0">
                <a:latin typeface="Roboto Mono" charset="0"/>
                <a:ea typeface="Roboto Mono" charset="0"/>
                <a:cs typeface="Roboto Mono" charset="0"/>
              </a:rPr>
              <a:t>(h + </a:t>
            </a:r>
            <a:r>
              <a:rPr lang="en-US" sz="1600" b="1" dirty="0">
                <a:solidFill>
                  <a:srgbClr val="008000"/>
                </a:solidFill>
                <a:latin typeface="Roboto Mono" charset="0"/>
                <a:ea typeface="Roboto Mono" charset="0"/>
                <a:cs typeface="Roboto Mono" charset="0"/>
              </a:rPr>
              <a:t>" is </a:t>
            </a:r>
            <a:r>
              <a:rPr lang="en-US" sz="1600" b="1" dirty="0" smtClean="0">
                <a:solidFill>
                  <a:srgbClr val="008000"/>
                </a:solidFill>
                <a:latin typeface="Roboto Mono" charset="0"/>
                <a:ea typeface="Roboto Mono" charset="0"/>
                <a:cs typeface="Roboto Mono" charset="0"/>
              </a:rPr>
              <a:t>a member </a:t>
            </a:r>
            <a:r>
              <a:rPr lang="en-US" sz="1600" b="1" dirty="0">
                <a:solidFill>
                  <a:srgbClr val="008000"/>
                </a:solidFill>
                <a:latin typeface="Roboto Mono" charset="0"/>
                <a:ea typeface="Roboto Mono" charset="0"/>
                <a:cs typeface="Roboto Mono" charset="0"/>
              </a:rPr>
              <a:t>of </a:t>
            </a:r>
            <a:r>
              <a:rPr lang="en-US" sz="1600" b="1" dirty="0" smtClean="0">
                <a:solidFill>
                  <a:srgbClr val="008000"/>
                </a:solidFill>
                <a:latin typeface="Roboto Mono" charset="0"/>
                <a:ea typeface="Roboto Mono" charset="0"/>
                <a:cs typeface="Roboto Mono" charset="0"/>
              </a:rPr>
              <a:t>the " </a:t>
            </a:r>
            <a:r>
              <a:rPr lang="en-US" sz="1600" dirty="0" smtClean="0">
                <a:latin typeface="Roboto Mono" charset="0"/>
                <a:ea typeface="Roboto Mono" charset="0"/>
                <a:cs typeface="Roboto Mono" charset="0"/>
              </a:rPr>
              <a:t>+ </a:t>
            </a:r>
            <a:r>
              <a:rPr lang="en-US" sz="1600" b="1" dirty="0" err="1" smtClean="0">
                <a:solidFill>
                  <a:srgbClr val="000080"/>
                </a:solidFill>
                <a:latin typeface="Roboto Mono" charset="0"/>
                <a:ea typeface="Roboto Mono" charset="0"/>
                <a:cs typeface="Roboto Mono" charset="0"/>
              </a:rPr>
              <a:t>this</a:t>
            </a:r>
            <a:r>
              <a:rPr lang="en-US" sz="1600" dirty="0" err="1" smtClean="0">
                <a:latin typeface="Roboto Mono" charset="0"/>
                <a:ea typeface="Roboto Mono" charset="0"/>
                <a:cs typeface="Roboto Mono" charset="0"/>
              </a:rPr>
              <a:t>.</a:t>
            </a:r>
            <a:r>
              <a:rPr lang="en-US" sz="1600" b="1" dirty="0" err="1" smtClean="0">
                <a:solidFill>
                  <a:srgbClr val="660E7A"/>
                </a:solidFill>
                <a:latin typeface="Roboto Mono" charset="0"/>
                <a:ea typeface="Roboto Mono" charset="0"/>
                <a:cs typeface="Roboto Mono" charset="0"/>
              </a:rPr>
              <a:t>name</a:t>
            </a:r>
            <a:r>
              <a:rPr lang="en-US" sz="1600" b="1" dirty="0" smtClean="0">
                <a:solidFill>
                  <a:srgbClr val="660E7A"/>
                </a:solidFill>
                <a:latin typeface="Roboto Mono" charset="0"/>
                <a:ea typeface="Roboto Mono" charset="0"/>
                <a:cs typeface="Roboto Mono" charset="0"/>
              </a:rPr>
              <a:t> </a:t>
            </a:r>
            <a:r>
              <a:rPr lang="en-US" sz="1600" dirty="0">
                <a:latin typeface="Roboto Mono" charset="0"/>
                <a:ea typeface="Roboto Mono" charset="0"/>
                <a:cs typeface="Roboto Mono" charset="0"/>
              </a:rPr>
              <a:t>+ </a:t>
            </a:r>
            <a:r>
              <a:rPr lang="en-US" sz="1600" b="1"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p>
          <a:p>
            <a:pPr marL="0" indent="0">
              <a:buNone/>
            </a:pPr>
            <a:r>
              <a:rPr lang="en-US" sz="1600" dirty="0" smtClean="0">
                <a:latin typeface="Roboto Mono" charset="0"/>
                <a:ea typeface="Roboto Mono" charset="0"/>
                <a:cs typeface="Roboto Mono" charset="0"/>
              </a:rPr>
              <a:t>};</a:t>
            </a:r>
          </a:p>
          <a:p>
            <a:pPr marL="0" indent="0">
              <a:buNone/>
            </a:pPr>
            <a:endParaRPr lang="en-US" sz="1600" dirty="0">
              <a:latin typeface="Roboto Mono" charset="0"/>
              <a:ea typeface="Roboto Mono" charset="0"/>
              <a:cs typeface="Roboto Mono" charset="0"/>
            </a:endParaRPr>
          </a:p>
          <a:p>
            <a:pPr marL="0" indent="0">
              <a:buNone/>
            </a:pPr>
            <a:endParaRPr lang="en-US" sz="1600" dirty="0" smtClean="0">
              <a:latin typeface="Roboto Mono" charset="0"/>
              <a:ea typeface="Roboto Mono" charset="0"/>
              <a:cs typeface="Roboto Mono" charset="0"/>
            </a:endParaRPr>
          </a:p>
          <a:p>
            <a:pPr marL="0" indent="0">
              <a:buNone/>
            </a:pP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r>
            <a:br>
              <a:rPr lang="en-US" sz="1600" dirty="0">
                <a:latin typeface="Roboto Mono" charset="0"/>
                <a:ea typeface="Roboto Mono" charset="0"/>
                <a:cs typeface="Roboto Mono" charset="0"/>
              </a:rPr>
            </a:br>
            <a:r>
              <a:rPr lang="en-US" sz="1600" dirty="0" err="1">
                <a:solidFill>
                  <a:srgbClr val="458383"/>
                </a:solidFill>
                <a:latin typeface="Roboto Mono" charset="0"/>
                <a:ea typeface="Roboto Mono" charset="0"/>
                <a:cs typeface="Roboto Mono" charset="0"/>
              </a:rPr>
              <a:t>organization</a:t>
            </a:r>
            <a:r>
              <a:rPr lang="en-US" sz="1600" dirty="0" err="1">
                <a:latin typeface="Roboto Mono" charset="0"/>
                <a:ea typeface="Roboto Mono" charset="0"/>
                <a:cs typeface="Roboto Mono" charset="0"/>
              </a:rPr>
              <a:t>.</a:t>
            </a:r>
            <a:r>
              <a:rPr lang="en-US" sz="1600" dirty="0" err="1">
                <a:solidFill>
                  <a:srgbClr val="7A7A43"/>
                </a:solidFill>
                <a:latin typeface="Roboto Mono" charset="0"/>
                <a:ea typeface="Roboto Mono" charset="0"/>
                <a:cs typeface="Roboto Mono" charset="0"/>
              </a:rPr>
              <a:t>printHeroes</a:t>
            </a:r>
            <a:r>
              <a:rPr lang="en-US" sz="1600" dirty="0">
                <a:latin typeface="Roboto Mono" charset="0"/>
                <a:ea typeface="Roboto Mono" charset="0"/>
                <a:cs typeface="Roboto Mono" charset="0"/>
              </a:rPr>
              <a:t>();</a:t>
            </a:r>
          </a:p>
        </p:txBody>
      </p:sp>
      <p:sp>
        <p:nvSpPr>
          <p:cNvPr id="4" name="Left Arrow 3"/>
          <p:cNvSpPr/>
          <p:nvPr/>
        </p:nvSpPr>
        <p:spPr>
          <a:xfrm rot="5400000">
            <a:off x="8926314" y="3305294"/>
            <a:ext cx="493159" cy="56883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5463540" y="3848515"/>
            <a:ext cx="4297680" cy="124926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charset="0"/>
              <a:buChar char="•"/>
            </a:pPr>
            <a:r>
              <a:rPr lang="en-US" i="1" dirty="0" err="1">
                <a:solidFill>
                  <a:srgbClr val="808080"/>
                </a:solidFill>
                <a:latin typeface="Roboto Mono" charset="0"/>
                <a:ea typeface="Roboto Mono" charset="0"/>
                <a:cs typeface="Roboto Mono" charset="0"/>
              </a:rPr>
              <a:t>this.name</a:t>
            </a:r>
            <a:r>
              <a:rPr lang="en-US" i="1" dirty="0">
                <a:solidFill>
                  <a:srgbClr val="808080"/>
                </a:solidFill>
                <a:latin typeface="Roboto Mono" charset="0"/>
                <a:ea typeface="Roboto Mono" charset="0"/>
                <a:cs typeface="Roboto Mono" charset="0"/>
              </a:rPr>
              <a:t> is </a:t>
            </a:r>
            <a:r>
              <a:rPr lang="en-US" i="1" dirty="0" smtClean="0">
                <a:solidFill>
                  <a:srgbClr val="808080"/>
                </a:solidFill>
                <a:latin typeface="Roboto Mono" charset="0"/>
                <a:ea typeface="Roboto Mono" charset="0"/>
                <a:cs typeface="Roboto Mono" charset="0"/>
              </a:rPr>
              <a:t>“Avengers”</a:t>
            </a:r>
          </a:p>
          <a:p>
            <a:pPr marL="285750" indent="-285750">
              <a:buFont typeface="Arial" charset="0"/>
              <a:buChar char="•"/>
            </a:pPr>
            <a:r>
              <a:rPr lang="en-US" i="1" dirty="0" smtClean="0">
                <a:solidFill>
                  <a:srgbClr val="808080"/>
                </a:solidFill>
                <a:latin typeface="Roboto Mono" charset="0"/>
                <a:ea typeface="Roboto Mono" charset="0"/>
                <a:cs typeface="Roboto Mono" charset="0"/>
              </a:rPr>
              <a:t>Arrow functions don’t create a new function context</a:t>
            </a:r>
            <a:endParaRPr lang="en-US" dirty="0"/>
          </a:p>
        </p:txBody>
      </p:sp>
      <p:sp>
        <p:nvSpPr>
          <p:cNvPr id="6" name="Slide Number Placeholder 5"/>
          <p:cNvSpPr>
            <a:spLocks noGrp="1"/>
          </p:cNvSpPr>
          <p:nvPr>
            <p:ph type="sldNum" sz="quarter" idx="12"/>
          </p:nvPr>
        </p:nvSpPr>
        <p:spPr/>
        <p:txBody>
          <a:bodyPr/>
          <a:lstStyle/>
          <a:p>
            <a:fld id="{E5454087-695C-AC43-AA7F-3C3895E55714}" type="slidenum">
              <a:rPr lang="en-US" smtClean="0"/>
              <a:t>41</a:t>
            </a:fld>
            <a:endParaRPr lang="en-US" dirty="0"/>
          </a:p>
        </p:txBody>
      </p:sp>
    </p:spTree>
    <p:extLst>
      <p:ext uri="{BB962C8B-B14F-4D97-AF65-F5344CB8AC3E}">
        <p14:creationId xmlns:p14="http://schemas.microsoft.com/office/powerpoint/2010/main" val="1904342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TypeScript</a:t>
            </a:r>
            <a:r>
              <a:rPr lang="en-US" dirty="0" smtClean="0"/>
              <a:t> Decorators</a:t>
            </a:r>
            <a:endParaRPr lang="en-US" dirty="0"/>
          </a:p>
        </p:txBody>
      </p:sp>
      <p:sp>
        <p:nvSpPr>
          <p:cNvPr id="3" name="Content Placeholder 2"/>
          <p:cNvSpPr>
            <a:spLocks noGrp="1"/>
          </p:cNvSpPr>
          <p:nvPr>
            <p:ph idx="1"/>
          </p:nvPr>
        </p:nvSpPr>
        <p:spPr/>
        <p:txBody>
          <a:bodyPr/>
          <a:lstStyle/>
          <a:p>
            <a:r>
              <a:rPr lang="en-US" dirty="0"/>
              <a:t>With the introduction of </a:t>
            </a:r>
            <a:r>
              <a:rPr lang="en-US" dirty="0" smtClean="0"/>
              <a:t>Classes in ES2015, </a:t>
            </a:r>
            <a:r>
              <a:rPr lang="en-US" dirty="0"/>
              <a:t>there now exist certain scenarios that require additional features to support </a:t>
            </a:r>
            <a:r>
              <a:rPr lang="en-US" dirty="0" smtClean="0"/>
              <a:t>metadata </a:t>
            </a:r>
            <a:r>
              <a:rPr lang="en-US" dirty="0"/>
              <a:t>modifying classes and class </a:t>
            </a:r>
            <a:r>
              <a:rPr lang="en-US" dirty="0" smtClean="0"/>
              <a:t>members.  Aspect-Oriented Programming (AOP).</a:t>
            </a:r>
          </a:p>
          <a:p>
            <a:r>
              <a:rPr lang="en-US" dirty="0"/>
              <a:t>Decorators provide a way to add both annotations and a </a:t>
            </a:r>
            <a:r>
              <a:rPr lang="en-US" dirty="0" smtClean="0"/>
              <a:t>meta-pro</a:t>
            </a:r>
            <a:r>
              <a:rPr lang="en-US" dirty="0"/>
              <a:t>gramming syntax for class declarations and members</a:t>
            </a:r>
            <a:endParaRPr lang="en-US" dirty="0" smtClean="0"/>
          </a:p>
          <a:p>
            <a:r>
              <a:rPr lang="en-US" dirty="0"/>
              <a:t>Decorators are a </a:t>
            </a:r>
            <a:r>
              <a:rPr lang="en-US" dirty="0" smtClean="0"/>
              <a:t>stage 1 proposal</a:t>
            </a:r>
            <a:r>
              <a:rPr lang="en-US" dirty="0"/>
              <a:t> for JavaScript and are available as an experimental feature of </a:t>
            </a:r>
            <a:r>
              <a:rPr lang="en-US" dirty="0" err="1" smtClean="0"/>
              <a:t>TypeScript</a:t>
            </a:r>
            <a:endParaRPr lang="en-US" dirty="0" smtClean="0"/>
          </a:p>
          <a:p>
            <a:pPr lvl="1"/>
            <a:r>
              <a:rPr lang="en-US" dirty="0" smtClean="0"/>
              <a:t>They may change in future releases</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42</a:t>
            </a:fld>
            <a:endParaRPr lang="en-US" dirty="0"/>
          </a:p>
        </p:txBody>
      </p:sp>
    </p:spTree>
    <p:extLst>
      <p:ext uri="{BB962C8B-B14F-4D97-AF65-F5344CB8AC3E}">
        <p14:creationId xmlns:p14="http://schemas.microsoft.com/office/powerpoint/2010/main" val="80978181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TypeScript</a:t>
            </a:r>
            <a:r>
              <a:rPr lang="en-US" dirty="0" smtClean="0"/>
              <a:t> Decorators: Configuring</a:t>
            </a:r>
            <a:endParaRPr lang="en-US" dirty="0"/>
          </a:p>
        </p:txBody>
      </p:sp>
      <p:sp>
        <p:nvSpPr>
          <p:cNvPr id="3" name="Content Placeholder 2"/>
          <p:cNvSpPr>
            <a:spLocks noGrp="1"/>
          </p:cNvSpPr>
          <p:nvPr>
            <p:ph idx="1"/>
          </p:nvPr>
        </p:nvSpPr>
        <p:spPr>
          <a:ln>
            <a:solidFill>
              <a:schemeClr val="accent3"/>
            </a:solidFill>
          </a:ln>
        </p:spPr>
        <p:txBody>
          <a:bodyPr>
            <a:normAutofit/>
          </a:bodyPr>
          <a:lstStyle/>
          <a:p>
            <a:pPr marL="0" indent="0">
              <a:buNone/>
            </a:pP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a:t>
            </a:r>
            <a:r>
              <a:rPr lang="en-US" sz="1800" b="1" dirty="0" err="1">
                <a:solidFill>
                  <a:srgbClr val="660E7A"/>
                </a:solidFill>
                <a:latin typeface="Roboto Mono" charset="0"/>
                <a:ea typeface="Roboto Mono" charset="0"/>
                <a:cs typeface="Roboto Mono" charset="0"/>
              </a:rPr>
              <a:t>compilerOptions</a:t>
            </a:r>
            <a:r>
              <a:rPr lang="en-US" sz="1800" b="1" dirty="0">
                <a:solidFill>
                  <a:srgbClr val="660E7A"/>
                </a:solidFill>
                <a:latin typeface="Roboto Mono" charset="0"/>
                <a:ea typeface="Roboto Mono" charset="0"/>
                <a:cs typeface="Roboto Mono" charset="0"/>
              </a:rPr>
              <a:t>"</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"module"</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commonjs</a:t>
            </a:r>
            <a:r>
              <a:rPr lang="en-US" sz="1800" b="1" dirty="0">
                <a:solidFill>
                  <a:srgbClr val="008000"/>
                </a:solidFill>
                <a:latin typeface="Roboto Mono" charset="0"/>
                <a:ea typeface="Roboto Mono" charset="0"/>
                <a:cs typeface="Roboto Mono" charset="0"/>
              </a:rPr>
              <a: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"target"</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"es5"</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a:t>
            </a:r>
            <a:r>
              <a:rPr lang="en-US" sz="1800" b="1" dirty="0" err="1">
                <a:solidFill>
                  <a:srgbClr val="660E7A"/>
                </a:solidFill>
                <a:latin typeface="Roboto Mono" charset="0"/>
                <a:ea typeface="Roboto Mono" charset="0"/>
                <a:cs typeface="Roboto Mono" charset="0"/>
              </a:rPr>
              <a:t>noImplicitAny</a:t>
            </a:r>
            <a:r>
              <a:rPr lang="en-US" sz="1800" b="1" dirty="0">
                <a:solidFill>
                  <a:srgbClr val="660E7A"/>
                </a:solidFill>
                <a:latin typeface="Roboto Mono" charset="0"/>
                <a:ea typeface="Roboto Mono" charset="0"/>
                <a:cs typeface="Roboto Mono" charset="0"/>
              </a:rPr>
              <a:t>"</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false</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a:t>
            </a:r>
            <a:r>
              <a:rPr lang="en-US" sz="1800" b="1" dirty="0" err="1">
                <a:solidFill>
                  <a:srgbClr val="660E7A"/>
                </a:solidFill>
                <a:latin typeface="Roboto Mono" charset="0"/>
                <a:ea typeface="Roboto Mono" charset="0"/>
                <a:cs typeface="Roboto Mono" charset="0"/>
              </a:rPr>
              <a:t>sourceMap</a:t>
            </a:r>
            <a:r>
              <a:rPr lang="en-US" sz="1800" b="1" dirty="0">
                <a:solidFill>
                  <a:srgbClr val="660E7A"/>
                </a:solidFill>
                <a:latin typeface="Roboto Mono" charset="0"/>
                <a:ea typeface="Roboto Mono" charset="0"/>
                <a:cs typeface="Roboto Mono" charset="0"/>
              </a:rPr>
              <a:t>"</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false</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chemeClr val="accent1"/>
                </a:solidFill>
                <a:latin typeface="Roboto Mono" charset="0"/>
                <a:ea typeface="Roboto Mono" charset="0"/>
                <a:cs typeface="Roboto Mono" charset="0"/>
              </a:rPr>
              <a:t>"</a:t>
            </a:r>
            <a:r>
              <a:rPr lang="en-US" sz="1800" b="1" dirty="0" err="1">
                <a:solidFill>
                  <a:schemeClr val="accent1"/>
                </a:solidFill>
                <a:latin typeface="Roboto Mono" charset="0"/>
                <a:ea typeface="Roboto Mono" charset="0"/>
                <a:cs typeface="Roboto Mono" charset="0"/>
              </a:rPr>
              <a:t>experimentalDecorators</a:t>
            </a:r>
            <a:r>
              <a:rPr lang="en-US" sz="1800" b="1" dirty="0">
                <a:solidFill>
                  <a:schemeClr val="accent1"/>
                </a:solidFill>
                <a:latin typeface="Roboto Mono" charset="0"/>
                <a:ea typeface="Roboto Mono" charset="0"/>
                <a:cs typeface="Roboto Mono" charset="0"/>
              </a:rPr>
              <a:t>"</a:t>
            </a:r>
            <a:r>
              <a:rPr lang="en-US" sz="1800" dirty="0">
                <a:solidFill>
                  <a:schemeClr val="accent1"/>
                </a:solidFill>
                <a:latin typeface="Roboto Mono" charset="0"/>
                <a:ea typeface="Roboto Mono" charset="0"/>
                <a:cs typeface="Roboto Mono" charset="0"/>
              </a:rPr>
              <a:t>: </a:t>
            </a:r>
            <a:r>
              <a:rPr lang="en-US" sz="1800" b="1" dirty="0">
                <a:solidFill>
                  <a:schemeClr val="accent1"/>
                </a:solidFill>
                <a:latin typeface="Roboto Mono" charset="0"/>
                <a:ea typeface="Roboto Mono" charset="0"/>
                <a:cs typeface="Roboto Mono" charset="0"/>
              </a:rPr>
              <a:t>true</a:t>
            </a:r>
            <a:r>
              <a:rPr lang="en-US" sz="1800" b="1" dirty="0">
                <a:solidFill>
                  <a:srgbClr val="000080"/>
                </a:solidFill>
                <a:latin typeface="Roboto Mono" charset="0"/>
                <a:ea typeface="Roboto Mono" charset="0"/>
                <a:cs typeface="Roboto Mono" charset="0"/>
              </a:rPr>
              <a:t/>
            </a:r>
            <a:br>
              <a:rPr lang="en-US" sz="1800" b="1" dirty="0">
                <a:solidFill>
                  <a:srgbClr val="000080"/>
                </a:solidFill>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    </a:t>
            </a:r>
            <a:r>
              <a:rPr lang="en-US" sz="1800" dirty="0" smtClean="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smtClean="0">
                <a:latin typeface="Roboto Mono" charset="0"/>
                <a:ea typeface="Roboto Mono" charset="0"/>
                <a:cs typeface="Roboto Mono" charset="0"/>
              </a:rPr>
              <a:t>}</a:t>
            </a:r>
            <a:endParaRPr lang="en-US" sz="1800" dirty="0">
              <a:latin typeface="Roboto Mono" charset="0"/>
              <a:ea typeface="Roboto Mono" charset="0"/>
              <a:cs typeface="Roboto Mono" charset="0"/>
            </a:endParaRPr>
          </a:p>
        </p:txBody>
      </p:sp>
      <p:sp>
        <p:nvSpPr>
          <p:cNvPr id="4" name="Slide Number Placeholder 3"/>
          <p:cNvSpPr>
            <a:spLocks noGrp="1"/>
          </p:cNvSpPr>
          <p:nvPr>
            <p:ph type="sldNum" sz="quarter" idx="12"/>
          </p:nvPr>
        </p:nvSpPr>
        <p:spPr/>
        <p:txBody>
          <a:bodyPr/>
          <a:lstStyle/>
          <a:p>
            <a:fld id="{E5454087-695C-AC43-AA7F-3C3895E55714}" type="slidenum">
              <a:rPr lang="en-US" smtClean="0"/>
              <a:t>43</a:t>
            </a:fld>
            <a:endParaRPr lang="en-US" dirty="0"/>
          </a:p>
        </p:txBody>
      </p:sp>
    </p:spTree>
    <p:extLst>
      <p:ext uri="{BB962C8B-B14F-4D97-AF65-F5344CB8AC3E}">
        <p14:creationId xmlns:p14="http://schemas.microsoft.com/office/powerpoint/2010/main" val="20843140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Decorators</a:t>
            </a:r>
            <a:endParaRPr lang="en-US" dirty="0"/>
          </a:p>
        </p:txBody>
      </p:sp>
      <p:sp>
        <p:nvSpPr>
          <p:cNvPr id="3" name="Content Placeholder 2"/>
          <p:cNvSpPr>
            <a:spLocks noGrp="1"/>
          </p:cNvSpPr>
          <p:nvPr>
            <p:ph idx="1"/>
          </p:nvPr>
        </p:nvSpPr>
        <p:spPr>
          <a:ln>
            <a:solidFill>
              <a:schemeClr val="accent3"/>
            </a:solidFill>
          </a:ln>
        </p:spPr>
        <p:txBody>
          <a:bodyPr>
            <a:normAutofit/>
          </a:bodyPr>
          <a:lstStyle/>
          <a:p>
            <a:pPr marL="0" indent="0">
              <a:buNone/>
            </a:pPr>
            <a:r>
              <a:rPr lang="en-US" sz="1800" b="1" dirty="0">
                <a:solidFill>
                  <a:srgbClr val="000080"/>
                </a:solidFill>
                <a:latin typeface="Roboto Mono" charset="0"/>
                <a:ea typeface="Roboto Mono" charset="0"/>
                <a:cs typeface="Roboto Mono" charset="0"/>
              </a:rPr>
              <a:t>function </a:t>
            </a:r>
            <a:r>
              <a:rPr lang="en-US" sz="1800" i="1" dirty="0" err="1" smtClean="0">
                <a:latin typeface="Roboto Mono" charset="0"/>
                <a:ea typeface="Roboto Mono" charset="0"/>
                <a:cs typeface="Roboto Mono" charset="0"/>
              </a:rPr>
              <a:t>ClassLogger</a:t>
            </a:r>
            <a:r>
              <a:rPr lang="en-US" sz="1800" dirty="0" smtClean="0">
                <a:latin typeface="Roboto Mono" charset="0"/>
                <a:ea typeface="Roboto Mono" charset="0"/>
                <a:cs typeface="Roboto Mono" charset="0"/>
              </a:rPr>
              <a:t>(target</a:t>
            </a:r>
            <a:r>
              <a:rPr lang="en-US" sz="1800" dirty="0">
                <a:latin typeface="Roboto Mono" charset="0"/>
                <a:ea typeface="Roboto Mono" charset="0"/>
                <a:cs typeface="Roboto Mono" charset="0"/>
              </a:rPr>
              <a:t>: </a:t>
            </a:r>
            <a:r>
              <a:rPr lang="en-US" sz="1800" dirty="0" smtClean="0">
                <a:latin typeface="Roboto Mono" charset="0"/>
                <a:ea typeface="Roboto Mono" charset="0"/>
                <a:cs typeface="Roboto Mono" charset="0"/>
              </a:rPr>
              <a:t>Function) {</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err="1" smtClean="0">
                <a:latin typeface="Roboto Mono" charset="0"/>
                <a:ea typeface="Roboto Mono" charset="0"/>
                <a:cs typeface="Roboto Mono" charset="0"/>
              </a:rPr>
              <a:t>console.log</a:t>
            </a:r>
            <a:r>
              <a:rPr lang="en-US" sz="1800" dirty="0" smtClean="0">
                <a:latin typeface="Roboto Mono" charset="0"/>
                <a:ea typeface="Roboto Mono" charset="0"/>
                <a:cs typeface="Roboto Mono" charset="0"/>
              </a:rPr>
              <a:t>(</a:t>
            </a:r>
            <a:r>
              <a:rPr lang="en-US" sz="1800" b="1" dirty="0" smtClean="0">
                <a:solidFill>
                  <a:srgbClr val="008000"/>
                </a:solidFill>
                <a:latin typeface="Roboto Mono" charset="0"/>
                <a:ea typeface="Roboto Mono" charset="0"/>
                <a:cs typeface="Roboto Mono" charset="0"/>
              </a:rPr>
              <a:t>"The </a:t>
            </a:r>
            <a:r>
              <a:rPr lang="en-US" sz="1800" b="1" dirty="0">
                <a:solidFill>
                  <a:srgbClr val="008000"/>
                </a:solidFill>
                <a:latin typeface="Roboto Mono" charset="0"/>
                <a:ea typeface="Roboto Mono" charset="0"/>
                <a:cs typeface="Roboto Mono" charset="0"/>
              </a:rPr>
              <a:t>function that created this class is: "</a:t>
            </a:r>
            <a:r>
              <a:rPr lang="en-US" sz="1800" dirty="0">
                <a:latin typeface="Roboto Mono" charset="0"/>
                <a:ea typeface="Roboto Mono" charset="0"/>
                <a:cs typeface="Roboto Mono" charset="0"/>
              </a:rPr>
              <a:t> </a:t>
            </a:r>
            <a:r>
              <a:rPr lang="en-US" sz="1800" dirty="0" smtClean="0">
                <a:latin typeface="Roboto Mono" charset="0"/>
                <a:ea typeface="Roboto Mono" charset="0"/>
                <a:cs typeface="Roboto Mono" charset="0"/>
              </a:rPr>
              <a:t>+ target);           </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smtClean="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r>
              <a:rPr lang="en-US" sz="1800" i="1" dirty="0" err="1">
                <a:latin typeface="Roboto Mono" charset="0"/>
                <a:ea typeface="Roboto Mono" charset="0"/>
                <a:cs typeface="Roboto Mono" charset="0"/>
              </a:rPr>
              <a:t>ClassLogger</a:t>
            </a:r>
            <a:r>
              <a:rPr lang="en-US" sz="1800" i="1" dirty="0">
                <a:latin typeface="Roboto Mono" charset="0"/>
                <a:ea typeface="Roboto Mono" charset="0"/>
                <a:cs typeface="Roboto Mono" charset="0"/>
              </a:rPr>
              <a:t/>
            </a:r>
            <a:br>
              <a:rPr lang="en-US" sz="1800" i="1" dirty="0">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class </a:t>
            </a:r>
            <a:r>
              <a:rPr lang="en-US" sz="1800" dirty="0">
                <a:latin typeface="Roboto Mono" charset="0"/>
                <a:ea typeface="Roboto Mono" charset="0"/>
                <a:cs typeface="Roboto Mono" charset="0"/>
              </a:rPr>
              <a:t>Customer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b="1" dirty="0" err="1">
                <a:solidFill>
                  <a:srgbClr val="000080"/>
                </a:solidFill>
                <a:latin typeface="Roboto Mono" charset="0"/>
                <a:ea typeface="Roboto Mono" charset="0"/>
                <a:cs typeface="Roboto Mono" charset="0"/>
              </a:rPr>
              <a:t>var</a:t>
            </a:r>
            <a:r>
              <a:rPr lang="en-US" sz="1800" b="1" dirty="0">
                <a:solidFill>
                  <a:srgbClr val="000080"/>
                </a:solidFill>
                <a:latin typeface="Roboto Mono" charset="0"/>
                <a:ea typeface="Roboto Mono" charset="0"/>
                <a:cs typeface="Roboto Mono" charset="0"/>
              </a:rPr>
              <a:t> </a:t>
            </a:r>
            <a:r>
              <a:rPr lang="en-US" sz="1800" b="1" i="1" dirty="0">
                <a:solidFill>
                  <a:srgbClr val="660E7A"/>
                </a:solidFill>
                <a:latin typeface="Roboto Mono" charset="0"/>
                <a:ea typeface="Roboto Mono" charset="0"/>
                <a:cs typeface="Roboto Mono" charset="0"/>
              </a:rPr>
              <a:t>customer </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new </a:t>
            </a:r>
            <a:r>
              <a:rPr lang="en-US" sz="1800" dirty="0">
                <a:latin typeface="Roboto Mono" charset="0"/>
                <a:ea typeface="Roboto Mono" charset="0"/>
                <a:cs typeface="Roboto Mono" charset="0"/>
              </a:rPr>
              <a:t>Customer();</a:t>
            </a:r>
          </a:p>
        </p:txBody>
      </p:sp>
      <p:sp>
        <p:nvSpPr>
          <p:cNvPr id="4" name="Slide Number Placeholder 3"/>
          <p:cNvSpPr>
            <a:spLocks noGrp="1"/>
          </p:cNvSpPr>
          <p:nvPr>
            <p:ph type="sldNum" sz="quarter" idx="12"/>
          </p:nvPr>
        </p:nvSpPr>
        <p:spPr/>
        <p:txBody>
          <a:bodyPr/>
          <a:lstStyle/>
          <a:p>
            <a:fld id="{E5454087-695C-AC43-AA7F-3C3895E55714}" type="slidenum">
              <a:rPr lang="en-US" smtClean="0"/>
              <a:t>44</a:t>
            </a:fld>
            <a:endParaRPr lang="en-US" dirty="0"/>
          </a:p>
        </p:txBody>
      </p:sp>
    </p:spTree>
    <p:extLst>
      <p:ext uri="{BB962C8B-B14F-4D97-AF65-F5344CB8AC3E}">
        <p14:creationId xmlns:p14="http://schemas.microsoft.com/office/powerpoint/2010/main" val="80457120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ES Modules</a:t>
            </a:r>
            <a:endParaRPr lang="en-US" sz="4400" dirty="0"/>
          </a:p>
        </p:txBody>
      </p:sp>
      <p:sp>
        <p:nvSpPr>
          <p:cNvPr id="3" name="Text Placeholder 2"/>
          <p:cNvSpPr>
            <a:spLocks noGrp="1"/>
          </p:cNvSpPr>
          <p:nvPr>
            <p:ph type="body" idx="1"/>
          </p:nvPr>
        </p:nvSpPr>
        <p:spPr/>
        <p:txBody>
          <a:bodyPr/>
          <a:lstStyle/>
          <a:p>
            <a:r>
              <a:rPr lang="en-US" dirty="0" smtClean="0"/>
              <a:t>ES Modules</a:t>
            </a:r>
            <a:endParaRPr lang="en-US" dirty="0"/>
          </a:p>
        </p:txBody>
      </p:sp>
      <p:pic>
        <p:nvPicPr>
          <p:cNvPr id="5" name="Picture 4"/>
          <p:cNvPicPr>
            <a:picLocks noChangeAspect="1"/>
          </p:cNvPicPr>
          <p:nvPr/>
        </p:nvPicPr>
        <p:blipFill>
          <a:blip r:embed="rId3"/>
          <a:stretch>
            <a:fillRect/>
          </a:stretch>
        </p:blipFill>
        <p:spPr>
          <a:xfrm>
            <a:off x="950634" y="1682752"/>
            <a:ext cx="1851212" cy="1851212"/>
          </a:xfrm>
          <a:prstGeom prst="rect">
            <a:avLst/>
          </a:prstGeom>
        </p:spPr>
      </p:pic>
      <p:sp>
        <p:nvSpPr>
          <p:cNvPr id="4" name="Slide Number Placeholder 3"/>
          <p:cNvSpPr>
            <a:spLocks noGrp="1"/>
          </p:cNvSpPr>
          <p:nvPr>
            <p:ph type="sldNum" sz="quarter" idx="12"/>
          </p:nvPr>
        </p:nvSpPr>
        <p:spPr/>
        <p:txBody>
          <a:bodyPr/>
          <a:lstStyle/>
          <a:p>
            <a:fld id="{323DE9B6-CD69-2240-8AAD-0E79682D9385}" type="slidenum">
              <a:rPr lang="en-US" smtClean="0"/>
              <a:t>45</a:t>
            </a:fld>
            <a:endParaRPr lang="en-US" dirty="0"/>
          </a:p>
        </p:txBody>
      </p:sp>
    </p:spTree>
    <p:extLst>
      <p:ext uri="{BB962C8B-B14F-4D97-AF65-F5344CB8AC3E}">
        <p14:creationId xmlns:p14="http://schemas.microsoft.com/office/powerpoint/2010/main" val="72023085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 Modules Explained</a:t>
            </a:r>
            <a:endParaRPr lang="en-US" dirty="0"/>
          </a:p>
        </p:txBody>
      </p:sp>
      <p:sp>
        <p:nvSpPr>
          <p:cNvPr id="3" name="Content Placeholder 2"/>
          <p:cNvSpPr>
            <a:spLocks noGrp="1"/>
          </p:cNvSpPr>
          <p:nvPr>
            <p:ph idx="1"/>
          </p:nvPr>
        </p:nvSpPr>
        <p:spPr/>
        <p:txBody>
          <a:bodyPr>
            <a:normAutofit/>
          </a:bodyPr>
          <a:lstStyle/>
          <a:p>
            <a:r>
              <a:rPr lang="en-US" dirty="0"/>
              <a:t>An ES6 module is a file containing JS code. </a:t>
            </a:r>
            <a:endParaRPr lang="en-US" dirty="0" smtClean="0"/>
          </a:p>
          <a:p>
            <a:pPr lvl="1"/>
            <a:r>
              <a:rPr lang="en-US" dirty="0" smtClean="0"/>
              <a:t>There’s </a:t>
            </a:r>
            <a:r>
              <a:rPr lang="en-US" dirty="0"/>
              <a:t>no special module </a:t>
            </a:r>
            <a:r>
              <a:rPr lang="en-US" dirty="0" smtClean="0"/>
              <a:t>keyword</a:t>
            </a:r>
          </a:p>
          <a:p>
            <a:pPr lvl="1"/>
            <a:r>
              <a:rPr lang="en-US" dirty="0" smtClean="0"/>
              <a:t>A </a:t>
            </a:r>
            <a:r>
              <a:rPr lang="en-US" dirty="0"/>
              <a:t>module </a:t>
            </a:r>
            <a:r>
              <a:rPr lang="en-US" dirty="0" smtClean="0"/>
              <a:t>reads like </a:t>
            </a:r>
            <a:r>
              <a:rPr lang="en-US" dirty="0"/>
              <a:t>a </a:t>
            </a:r>
            <a:r>
              <a:rPr lang="en-US" dirty="0" smtClean="0"/>
              <a:t>script except:</a:t>
            </a:r>
          </a:p>
          <a:p>
            <a:pPr lvl="2"/>
            <a:r>
              <a:rPr lang="en-US" dirty="0" smtClean="0"/>
              <a:t>ES </a:t>
            </a:r>
            <a:r>
              <a:rPr lang="en-US" dirty="0"/>
              <a:t>modules are automatically strict-mode </a:t>
            </a:r>
            <a:r>
              <a:rPr lang="en-US" dirty="0" smtClean="0"/>
              <a:t>code</a:t>
            </a:r>
          </a:p>
          <a:p>
            <a:pPr lvl="2"/>
            <a:r>
              <a:rPr lang="en-US" dirty="0"/>
              <a:t>You can use import and export in </a:t>
            </a:r>
            <a:r>
              <a:rPr lang="en-US" dirty="0" smtClean="0"/>
              <a:t>modules</a:t>
            </a:r>
          </a:p>
          <a:p>
            <a:pPr lvl="2"/>
            <a:r>
              <a:rPr lang="en-US" dirty="0" smtClean="0"/>
              <a:t>A JavaScript file is a module if it contains the import and/or export keyword</a:t>
            </a:r>
          </a:p>
          <a:p>
            <a:r>
              <a:rPr lang="en-US" dirty="0" smtClean="0"/>
              <a:t>Modules </a:t>
            </a:r>
            <a:r>
              <a:rPr lang="en-US" dirty="0"/>
              <a:t>are executed within their own scope, not in the global scope</a:t>
            </a:r>
            <a:endParaRPr lang="en-US" dirty="0" smtClean="0"/>
          </a:p>
          <a:p>
            <a:r>
              <a:rPr lang="en-US" dirty="0" smtClean="0"/>
              <a:t>Note</a:t>
            </a:r>
            <a:r>
              <a:rPr lang="en-US" dirty="0"/>
              <a:t>: This feature is not implemented in any browsers natively at this time. It is implemented in </a:t>
            </a:r>
            <a:r>
              <a:rPr lang="en-US" dirty="0" smtClean="0"/>
              <a:t>by module loaders.</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46</a:t>
            </a:fld>
            <a:endParaRPr lang="en-US" dirty="0"/>
          </a:p>
        </p:txBody>
      </p:sp>
    </p:spTree>
    <p:extLst>
      <p:ext uri="{BB962C8B-B14F-4D97-AF65-F5344CB8AC3E}">
        <p14:creationId xmlns:p14="http://schemas.microsoft.com/office/powerpoint/2010/main" val="1894589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 Modules Syntax</a:t>
            </a:r>
            <a:endParaRPr lang="en-US" dirty="0"/>
          </a:p>
        </p:txBody>
      </p:sp>
      <p:sp>
        <p:nvSpPr>
          <p:cNvPr id="3" name="Content Placeholder 2"/>
          <p:cNvSpPr>
            <a:spLocks noGrp="1"/>
          </p:cNvSpPr>
          <p:nvPr>
            <p:ph idx="1"/>
          </p:nvPr>
        </p:nvSpPr>
        <p:spPr/>
        <p:txBody>
          <a:bodyPr>
            <a:normAutofit/>
          </a:bodyPr>
          <a:lstStyle/>
          <a:p>
            <a:r>
              <a:rPr lang="en-US" dirty="0" smtClean="0"/>
              <a:t>The</a:t>
            </a:r>
            <a:r>
              <a:rPr lang="en-US" dirty="0"/>
              <a:t> </a:t>
            </a:r>
            <a:r>
              <a:rPr lang="en-US" b="1" dirty="0"/>
              <a:t>export statement</a:t>
            </a:r>
            <a:r>
              <a:rPr lang="en-US" dirty="0"/>
              <a:t> is used to export functions, objects or primitives from a given file (or </a:t>
            </a:r>
            <a:r>
              <a:rPr lang="en-US" i="1" dirty="0"/>
              <a:t>module</a:t>
            </a:r>
            <a:r>
              <a:rPr lang="en-US" dirty="0"/>
              <a:t>)</a:t>
            </a:r>
          </a:p>
          <a:p>
            <a:r>
              <a:rPr lang="en-US" dirty="0"/>
              <a:t>The </a:t>
            </a:r>
            <a:r>
              <a:rPr lang="en-US" b="1" dirty="0"/>
              <a:t>import statement</a:t>
            </a:r>
            <a:r>
              <a:rPr lang="en-US" dirty="0"/>
              <a:t> is used to import functions, objects or primitives that have been exported from an external module, another script, etc</a:t>
            </a:r>
            <a:r>
              <a:rPr lang="en-US" dirty="0" smtClean="0"/>
              <a:t>.</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47</a:t>
            </a:fld>
            <a:endParaRPr lang="en-US" dirty="0"/>
          </a:p>
        </p:txBody>
      </p:sp>
    </p:spTree>
    <p:extLst>
      <p:ext uri="{BB962C8B-B14F-4D97-AF65-F5344CB8AC3E}">
        <p14:creationId xmlns:p14="http://schemas.microsoft.com/office/powerpoint/2010/main" val="1242080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 Module Example</a:t>
            </a:r>
            <a:endParaRPr lang="en-US" dirty="0"/>
          </a:p>
        </p:txBody>
      </p:sp>
      <p:sp>
        <p:nvSpPr>
          <p:cNvPr id="3" name="Content Placeholder 2"/>
          <p:cNvSpPr>
            <a:spLocks noGrp="1"/>
          </p:cNvSpPr>
          <p:nvPr>
            <p:ph idx="1"/>
          </p:nvPr>
        </p:nvSpPr>
        <p:spPr>
          <a:ln>
            <a:solidFill>
              <a:schemeClr val="accent3"/>
            </a:solidFill>
          </a:ln>
        </p:spPr>
        <p:txBody>
          <a:bodyPr>
            <a:normAutofit/>
          </a:bodyPr>
          <a:lstStyle/>
          <a:p>
            <a:pPr marL="0" indent="0">
              <a:buNone/>
            </a:pPr>
            <a:r>
              <a:rPr lang="en-US" sz="1800" i="1" dirty="0">
                <a:solidFill>
                  <a:srgbClr val="808080"/>
                </a:solidFill>
                <a:latin typeface="Roboto Mono" charset="0"/>
                <a:ea typeface="Roboto Mono" charset="0"/>
                <a:cs typeface="Roboto Mono" charset="0"/>
              </a:rPr>
              <a:t>//my-</a:t>
            </a:r>
            <a:r>
              <a:rPr lang="en-US" sz="1800" i="1" dirty="0" err="1">
                <a:solidFill>
                  <a:srgbClr val="808080"/>
                </a:solidFill>
                <a:latin typeface="Roboto Mono" charset="0"/>
                <a:ea typeface="Roboto Mono" charset="0"/>
                <a:cs typeface="Roboto Mono" charset="0"/>
              </a:rPr>
              <a:t>module.ts</a:t>
            </a:r>
            <a:endParaRPr lang="en-US" sz="1800" b="1" dirty="0">
              <a:solidFill>
                <a:srgbClr val="000080"/>
              </a:solidFill>
              <a:latin typeface="Roboto Mono" charset="0"/>
              <a:ea typeface="Roboto Mono" charset="0"/>
              <a:cs typeface="Roboto Mono" charset="0"/>
            </a:endParaRPr>
          </a:p>
          <a:p>
            <a:pPr marL="0" indent="0">
              <a:buNone/>
            </a:pPr>
            <a:r>
              <a:rPr lang="en-US" sz="1800" b="1" dirty="0">
                <a:solidFill>
                  <a:srgbClr val="000080"/>
                </a:solidFill>
                <a:latin typeface="Roboto Mono" charset="0"/>
                <a:ea typeface="Roboto Mono" charset="0"/>
                <a:cs typeface="Roboto Mono" charset="0"/>
              </a:rPr>
              <a:t>export function </a:t>
            </a:r>
            <a:r>
              <a:rPr lang="en-US" sz="1800" i="1" dirty="0" err="1">
                <a:latin typeface="Roboto Mono" charset="0"/>
                <a:ea typeface="Roboto Mono" charset="0"/>
                <a:cs typeface="Roboto Mono" charset="0"/>
              </a:rPr>
              <a:t>myFunction</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return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myFunction</a:t>
            </a:r>
            <a:r>
              <a:rPr lang="en-US" sz="1800" b="1" dirty="0">
                <a:solidFill>
                  <a:srgbClr val="008000"/>
                </a:solidFill>
                <a:latin typeface="Roboto Mono" charset="0"/>
                <a:ea typeface="Roboto Mono" charset="0"/>
                <a:cs typeface="Roboto Mono" charset="0"/>
              </a:rPr>
              <a:t> was run."</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p>
          <a:p>
            <a:pPr marL="0" indent="0">
              <a:buNone/>
            </a:pPr>
            <a:r>
              <a:rPr lang="en-US" sz="1800" dirty="0">
                <a:latin typeface="Roboto Mono" charset="0"/>
                <a:ea typeface="Roboto Mono" charset="0"/>
                <a:cs typeface="Roboto Mono" charset="0"/>
              </a:rPr>
              <a:t>---------------------------------------------------------------------------</a:t>
            </a:r>
          </a:p>
          <a:p>
            <a:pPr marL="0" indent="0">
              <a:buNone/>
            </a:pPr>
            <a:r>
              <a:rPr lang="en-US" sz="1800" i="1" dirty="0">
                <a:solidFill>
                  <a:srgbClr val="808080"/>
                </a:solidFill>
                <a:latin typeface="Roboto Mono" charset="0"/>
                <a:ea typeface="Roboto Mono" charset="0"/>
                <a:cs typeface="Roboto Mono" charset="0"/>
              </a:rPr>
              <a:t>//</a:t>
            </a:r>
            <a:r>
              <a:rPr lang="en-US" sz="1800" i="1" dirty="0" err="1">
                <a:solidFill>
                  <a:srgbClr val="808080"/>
                </a:solidFill>
                <a:latin typeface="Roboto Mono" charset="0"/>
                <a:ea typeface="Roboto Mono" charset="0"/>
                <a:cs typeface="Roboto Mono" charset="0"/>
              </a:rPr>
              <a:t>program.ts</a:t>
            </a:r>
            <a:r>
              <a:rPr lang="en-US" sz="1800" i="1" dirty="0">
                <a:solidFill>
                  <a:srgbClr val="808080"/>
                </a:solidFill>
                <a:latin typeface="Roboto Mono" charset="0"/>
                <a:ea typeface="Roboto Mono" charset="0"/>
                <a:cs typeface="Roboto Mono" charset="0"/>
              </a:rPr>
              <a:t/>
            </a:r>
            <a:br>
              <a:rPr lang="en-US" sz="1800" i="1" dirty="0">
                <a:solidFill>
                  <a:srgbClr val="808080"/>
                </a:solidFill>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import </a:t>
            </a:r>
            <a:r>
              <a:rPr lang="en-US" sz="1800" dirty="0">
                <a:latin typeface="Roboto Mono" charset="0"/>
                <a:ea typeface="Roboto Mono" charset="0"/>
                <a:cs typeface="Roboto Mono" charset="0"/>
              </a:rPr>
              <a:t>{</a:t>
            </a:r>
            <a:r>
              <a:rPr lang="en-US" sz="1800" i="1" dirty="0" err="1">
                <a:latin typeface="Roboto Mono" charset="0"/>
                <a:ea typeface="Roboto Mono" charset="0"/>
                <a:cs typeface="Roboto Mono" charset="0"/>
              </a:rPr>
              <a:t>myFunction</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from </a:t>
            </a:r>
            <a:r>
              <a:rPr lang="en-US" sz="1800" b="1" dirty="0" smtClean="0">
                <a:solidFill>
                  <a:srgbClr val="008000"/>
                </a:solidFill>
                <a:latin typeface="Roboto Mono" charset="0"/>
                <a:ea typeface="Roboto Mono" charset="0"/>
                <a:cs typeface="Roboto Mono" charset="0"/>
              </a:rPr>
              <a:t>"./my-module"</a:t>
            </a:r>
            <a:r>
              <a:rPr lang="en-US" sz="1800" dirty="0" smtClean="0">
                <a:latin typeface="Roboto Mono" charset="0"/>
                <a:ea typeface="Roboto Mono" charset="0"/>
                <a:cs typeface="Roboto Mono" charset="0"/>
              </a:rPr>
              <a:t>;</a:t>
            </a: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b="1" i="1" dirty="0" err="1">
                <a:solidFill>
                  <a:srgbClr val="660E7A"/>
                </a:solidFill>
                <a:latin typeface="Roboto Mono" charset="0"/>
                <a:ea typeface="Roboto Mono" charset="0"/>
                <a:cs typeface="Roboto Mono" charset="0"/>
              </a:rPr>
              <a:t>console</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a:t>
            </a:r>
            <a:r>
              <a:rPr lang="en-US" sz="1800" i="1" dirty="0" err="1">
                <a:latin typeface="Roboto Mono" charset="0"/>
                <a:ea typeface="Roboto Mono" charset="0"/>
                <a:cs typeface="Roboto Mono" charset="0"/>
              </a:rPr>
              <a:t>myFunction</a:t>
            </a:r>
            <a:r>
              <a:rPr lang="en-US" sz="1800" dirty="0">
                <a:latin typeface="Roboto Mono" charset="0"/>
                <a:ea typeface="Roboto Mono" charset="0"/>
                <a:cs typeface="Roboto Mono" charset="0"/>
              </a:rPr>
              <a:t>());</a:t>
            </a:r>
          </a:p>
        </p:txBody>
      </p:sp>
      <p:sp>
        <p:nvSpPr>
          <p:cNvPr id="4" name="Slide Number Placeholder 3"/>
          <p:cNvSpPr>
            <a:spLocks noGrp="1"/>
          </p:cNvSpPr>
          <p:nvPr>
            <p:ph type="sldNum" sz="quarter" idx="12"/>
          </p:nvPr>
        </p:nvSpPr>
        <p:spPr/>
        <p:txBody>
          <a:bodyPr/>
          <a:lstStyle/>
          <a:p>
            <a:fld id="{E5454087-695C-AC43-AA7F-3C3895E55714}" type="slidenum">
              <a:rPr lang="en-US" smtClean="0"/>
              <a:t>48</a:t>
            </a:fld>
            <a:endParaRPr lang="en-US" dirty="0"/>
          </a:p>
        </p:txBody>
      </p:sp>
    </p:spTree>
    <p:extLst>
      <p:ext uri="{BB962C8B-B14F-4D97-AF65-F5344CB8AC3E}">
        <p14:creationId xmlns:p14="http://schemas.microsoft.com/office/powerpoint/2010/main" val="895722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 Module Privacy Example</a:t>
            </a:r>
            <a:endParaRPr lang="en-US" dirty="0"/>
          </a:p>
        </p:txBody>
      </p:sp>
      <p:sp>
        <p:nvSpPr>
          <p:cNvPr id="3" name="Content Placeholder 2"/>
          <p:cNvSpPr>
            <a:spLocks noGrp="1"/>
          </p:cNvSpPr>
          <p:nvPr>
            <p:ph idx="1"/>
          </p:nvPr>
        </p:nvSpPr>
        <p:spPr>
          <a:ln>
            <a:solidFill>
              <a:schemeClr val="accent3"/>
            </a:solidFill>
          </a:ln>
        </p:spPr>
        <p:txBody>
          <a:bodyPr>
            <a:normAutofit/>
          </a:bodyPr>
          <a:lstStyle/>
          <a:p>
            <a:pPr marL="0" indent="0">
              <a:buNone/>
            </a:pPr>
            <a:r>
              <a:rPr lang="en-US" sz="1800" i="1" dirty="0">
                <a:solidFill>
                  <a:srgbClr val="808080"/>
                </a:solidFill>
                <a:latin typeface="Roboto Mono" charset="0"/>
                <a:ea typeface="Roboto Mono" charset="0"/>
                <a:cs typeface="Roboto Mono" charset="0"/>
              </a:rPr>
              <a:t>//my-</a:t>
            </a:r>
            <a:r>
              <a:rPr lang="en-US" sz="1800" i="1" dirty="0" err="1">
                <a:solidFill>
                  <a:srgbClr val="808080"/>
                </a:solidFill>
                <a:latin typeface="Roboto Mono" charset="0"/>
                <a:ea typeface="Roboto Mono" charset="0"/>
                <a:cs typeface="Roboto Mono" charset="0"/>
              </a:rPr>
              <a:t>module.ts</a:t>
            </a:r>
            <a:endParaRPr lang="en-US" sz="1800" b="1" dirty="0">
              <a:solidFill>
                <a:srgbClr val="000080"/>
              </a:solidFill>
              <a:latin typeface="Roboto Mono" charset="0"/>
              <a:ea typeface="Roboto Mono" charset="0"/>
              <a:cs typeface="Roboto Mono" charset="0"/>
            </a:endParaRPr>
          </a:p>
          <a:p>
            <a:pPr marL="0" indent="0">
              <a:buNone/>
            </a:pPr>
            <a:r>
              <a:rPr lang="en-US" sz="1800" b="1" dirty="0">
                <a:solidFill>
                  <a:srgbClr val="000080"/>
                </a:solidFill>
                <a:latin typeface="Roboto Mono" charset="0"/>
                <a:ea typeface="Roboto Mono" charset="0"/>
                <a:cs typeface="Roboto Mono" charset="0"/>
              </a:rPr>
              <a:t>export function </a:t>
            </a:r>
            <a:r>
              <a:rPr lang="en-US" sz="1800" i="1" dirty="0" err="1">
                <a:latin typeface="Roboto Mono" charset="0"/>
                <a:ea typeface="Roboto Mono" charset="0"/>
                <a:cs typeface="Roboto Mono" charset="0"/>
              </a:rPr>
              <a:t>myFunction</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return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myFunction</a:t>
            </a:r>
            <a:r>
              <a:rPr lang="en-US" sz="1800" b="1" dirty="0">
                <a:solidFill>
                  <a:srgbClr val="008000"/>
                </a:solidFill>
                <a:latin typeface="Roboto Mono" charset="0"/>
                <a:ea typeface="Roboto Mono" charset="0"/>
                <a:cs typeface="Roboto Mono" charset="0"/>
              </a:rPr>
              <a:t> was run."</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smtClean="0">
                <a:latin typeface="Roboto Mono" charset="0"/>
                <a:ea typeface="Roboto Mono" charset="0"/>
                <a:cs typeface="Roboto Mono" charset="0"/>
              </a:rPr>
              <a:t>}</a:t>
            </a:r>
          </a:p>
          <a:p>
            <a:pPr marL="0" indent="0">
              <a:buNone/>
            </a:pPr>
            <a:endParaRPr lang="en-US" sz="1800" dirty="0">
              <a:latin typeface="Roboto Mono" charset="0"/>
              <a:ea typeface="Roboto Mono" charset="0"/>
              <a:cs typeface="Roboto Mono" charset="0"/>
            </a:endParaRPr>
          </a:p>
          <a:p>
            <a:pPr marL="0" indent="0">
              <a:buNone/>
            </a:pPr>
            <a:r>
              <a:rPr lang="en-US" sz="1800" b="1" dirty="0">
                <a:solidFill>
                  <a:srgbClr val="000080"/>
                </a:solidFill>
                <a:latin typeface="Roboto Mono" charset="0"/>
                <a:ea typeface="Roboto Mono" charset="0"/>
                <a:cs typeface="Roboto Mono" charset="0"/>
              </a:rPr>
              <a:t>function </a:t>
            </a:r>
            <a:r>
              <a:rPr lang="en-US" sz="1800" i="1" dirty="0" err="1">
                <a:latin typeface="Roboto Mono" charset="0"/>
                <a:ea typeface="Roboto Mono" charset="0"/>
                <a:cs typeface="Roboto Mono" charset="0"/>
              </a:rPr>
              <a:t>myPrivateFunction</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return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myPrivateFunction</a:t>
            </a:r>
            <a:r>
              <a:rPr lang="en-US" sz="1800" b="1" dirty="0">
                <a:solidFill>
                  <a:srgbClr val="008000"/>
                </a:solidFill>
                <a:latin typeface="Roboto Mono" charset="0"/>
                <a:ea typeface="Roboto Mono" charset="0"/>
                <a:cs typeface="Roboto Mono" charset="0"/>
              </a:rPr>
              <a:t> was run."</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smtClean="0">
                <a:latin typeface="Roboto Mono" charset="0"/>
                <a:ea typeface="Roboto Mono" charset="0"/>
                <a:cs typeface="Roboto Mono" charset="0"/>
              </a:rPr>
              <a:t>}</a:t>
            </a:r>
            <a:endParaRPr lang="en-US" sz="1800" dirty="0">
              <a:latin typeface="Roboto Mono" charset="0"/>
              <a:ea typeface="Roboto Mono" charset="0"/>
              <a:cs typeface="Roboto Mono" charset="0"/>
            </a:endParaRPr>
          </a:p>
          <a:p>
            <a:pPr marL="0" indent="0">
              <a:buNone/>
            </a:pPr>
            <a:r>
              <a:rPr lang="en-US" sz="1800" dirty="0">
                <a:latin typeface="Roboto Mono" charset="0"/>
                <a:ea typeface="Roboto Mono" charset="0"/>
                <a:cs typeface="Roboto Mono" charset="0"/>
              </a:rPr>
              <a:t>---------------------------------------------------------------------------</a:t>
            </a:r>
          </a:p>
          <a:p>
            <a:pPr marL="0" indent="0">
              <a:buNone/>
            </a:pPr>
            <a:r>
              <a:rPr lang="en-US" sz="1800" i="1" dirty="0">
                <a:solidFill>
                  <a:srgbClr val="808080"/>
                </a:solidFill>
                <a:latin typeface="Roboto Mono" charset="0"/>
                <a:ea typeface="Roboto Mono" charset="0"/>
                <a:cs typeface="Roboto Mono" charset="0"/>
              </a:rPr>
              <a:t>//</a:t>
            </a:r>
            <a:r>
              <a:rPr lang="en-US" sz="1800" i="1" dirty="0" err="1">
                <a:solidFill>
                  <a:srgbClr val="808080"/>
                </a:solidFill>
                <a:latin typeface="Roboto Mono" charset="0"/>
                <a:ea typeface="Roboto Mono" charset="0"/>
                <a:cs typeface="Roboto Mono" charset="0"/>
              </a:rPr>
              <a:t>program.ts</a:t>
            </a:r>
            <a:r>
              <a:rPr lang="en-US" sz="1800" i="1" dirty="0">
                <a:solidFill>
                  <a:srgbClr val="808080"/>
                </a:solidFill>
                <a:latin typeface="Roboto Mono" charset="0"/>
                <a:ea typeface="Roboto Mono" charset="0"/>
                <a:cs typeface="Roboto Mono" charset="0"/>
              </a:rPr>
              <a:t/>
            </a:r>
            <a:br>
              <a:rPr lang="en-US" sz="1800" i="1" dirty="0">
                <a:solidFill>
                  <a:srgbClr val="808080"/>
                </a:solidFill>
                <a:latin typeface="Roboto Mono" charset="0"/>
                <a:ea typeface="Roboto Mono" charset="0"/>
                <a:cs typeface="Roboto Mono" charset="0"/>
              </a:rPr>
            </a:br>
            <a:r>
              <a:rPr lang="en-US" sz="1800" b="1" dirty="0" smtClean="0">
                <a:solidFill>
                  <a:srgbClr val="000080"/>
                </a:solidFill>
                <a:latin typeface="Roboto Mono" charset="0"/>
                <a:ea typeface="Roboto Mono" charset="0"/>
                <a:cs typeface="Roboto Mono" charset="0"/>
              </a:rPr>
              <a:t>import </a:t>
            </a:r>
            <a:r>
              <a:rPr lang="en-US" sz="1800" dirty="0">
                <a:latin typeface="Roboto Mono" charset="0"/>
                <a:ea typeface="Roboto Mono" charset="0"/>
                <a:cs typeface="Roboto Mono" charset="0"/>
              </a:rPr>
              <a:t>{</a:t>
            </a:r>
            <a:r>
              <a:rPr lang="en-US" sz="1800" i="1" dirty="0" err="1">
                <a:latin typeface="Roboto Mono" charset="0"/>
                <a:ea typeface="Roboto Mono" charset="0"/>
                <a:cs typeface="Roboto Mono" charset="0"/>
              </a:rPr>
              <a:t>myFunction</a:t>
            </a:r>
            <a:r>
              <a:rPr lang="en-US" sz="1800" dirty="0">
                <a:latin typeface="Roboto Mono" charset="0"/>
                <a:ea typeface="Roboto Mono" charset="0"/>
                <a:cs typeface="Roboto Mono" charset="0"/>
              </a:rPr>
              <a:t>, </a:t>
            </a:r>
            <a:r>
              <a:rPr lang="en-US" sz="1800" i="1" dirty="0" err="1">
                <a:solidFill>
                  <a:srgbClr val="FF0000"/>
                </a:solidFill>
                <a:latin typeface="Roboto Mono" charset="0"/>
                <a:ea typeface="Roboto Mono" charset="0"/>
                <a:cs typeface="Roboto Mono" charset="0"/>
              </a:rPr>
              <a:t>myPrivateFunction</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from </a:t>
            </a:r>
            <a:r>
              <a:rPr lang="en-US" sz="1800" b="1" dirty="0" smtClean="0">
                <a:solidFill>
                  <a:srgbClr val="008000"/>
                </a:solidFill>
                <a:latin typeface="Roboto Mono" charset="0"/>
                <a:ea typeface="Roboto Mono" charset="0"/>
                <a:cs typeface="Roboto Mono" charset="0"/>
              </a:rPr>
              <a:t>"./my-module</a:t>
            </a:r>
            <a:r>
              <a:rPr lang="en-US" sz="1800" b="1" dirty="0">
                <a:solidFill>
                  <a:srgbClr val="008000"/>
                </a:solidFill>
                <a:latin typeface="Roboto Mono" charset="0"/>
                <a:ea typeface="Roboto Mono" charset="0"/>
                <a:cs typeface="Roboto Mono" charset="0"/>
              </a:rPr>
              <a:t>"</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endParaRPr lang="en-US" sz="1800" dirty="0" smtClean="0">
              <a:latin typeface="Roboto Mono" charset="0"/>
              <a:ea typeface="Roboto Mono" charset="0"/>
              <a:cs typeface="Roboto Mono" charset="0"/>
            </a:endParaRPr>
          </a:p>
          <a:p>
            <a:pPr marL="0" indent="0">
              <a:buNone/>
            </a:pPr>
            <a:r>
              <a:rPr lang="en-US" sz="1800" i="1" dirty="0" smtClean="0">
                <a:solidFill>
                  <a:srgbClr val="808080"/>
                </a:solidFill>
                <a:latin typeface="Roboto Mono" charset="0"/>
                <a:ea typeface="Roboto Mono" charset="0"/>
                <a:cs typeface="Roboto Mono" charset="0"/>
              </a:rPr>
              <a:t>//</a:t>
            </a:r>
            <a:r>
              <a:rPr lang="en-US" sz="1800" i="1" dirty="0" smtClean="0">
                <a:latin typeface="Roboto Mono" charset="0"/>
                <a:ea typeface="Roboto Mono" charset="0"/>
                <a:cs typeface="Roboto Mono" charset="0"/>
              </a:rPr>
              <a:t>Module </a:t>
            </a:r>
            <a:r>
              <a:rPr lang="en-US" sz="1800" i="1" dirty="0">
                <a:latin typeface="Roboto Mono" charset="0"/>
                <a:ea typeface="Roboto Mono" charset="0"/>
                <a:cs typeface="Roboto Mono" charset="0"/>
              </a:rPr>
              <a:t>has no exported member </a:t>
            </a:r>
            <a:r>
              <a:rPr lang="en-US" sz="1800" i="1" dirty="0" err="1">
                <a:latin typeface="Roboto Mono" charset="0"/>
                <a:ea typeface="Roboto Mono" charset="0"/>
                <a:cs typeface="Roboto Mono" charset="0"/>
              </a:rPr>
              <a:t>myPrivateFunction</a:t>
            </a:r>
            <a:r>
              <a:rPr lang="en-US" sz="1800" i="1" dirty="0">
                <a:latin typeface="Roboto Mono" charset="0"/>
                <a:ea typeface="Roboto Mono" charset="0"/>
                <a:cs typeface="Roboto Mono" charset="0"/>
              </a:rPr>
              <a:t>.</a:t>
            </a:r>
          </a:p>
        </p:txBody>
      </p:sp>
      <p:sp>
        <p:nvSpPr>
          <p:cNvPr id="4" name="Left Arrow 3"/>
          <p:cNvSpPr/>
          <p:nvPr/>
        </p:nvSpPr>
        <p:spPr>
          <a:xfrm rot="7638444">
            <a:off x="3672722" y="5284818"/>
            <a:ext cx="314443" cy="26609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p:txBody>
          <a:bodyPr/>
          <a:lstStyle/>
          <a:p>
            <a:fld id="{E5454087-695C-AC43-AA7F-3C3895E55714}" type="slidenum">
              <a:rPr lang="en-US" smtClean="0"/>
              <a:t>49</a:t>
            </a:fld>
            <a:endParaRPr lang="en-US" dirty="0"/>
          </a:p>
        </p:txBody>
      </p:sp>
    </p:spTree>
    <p:extLst>
      <p:ext uri="{BB962C8B-B14F-4D97-AF65-F5344CB8AC3E}">
        <p14:creationId xmlns:p14="http://schemas.microsoft.com/office/powerpoint/2010/main" val="1754776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Global Packages Location</a:t>
            </a:r>
            <a:endParaRPr lang="en-US" dirty="0"/>
          </a:p>
        </p:txBody>
      </p:sp>
      <p:sp>
        <p:nvSpPr>
          <p:cNvPr id="3" name="Content Placeholder 2"/>
          <p:cNvSpPr>
            <a:spLocks noGrp="1"/>
          </p:cNvSpPr>
          <p:nvPr>
            <p:ph idx="1"/>
          </p:nvPr>
        </p:nvSpPr>
        <p:spPr/>
        <p:txBody>
          <a:bodyPr>
            <a:normAutofit/>
          </a:bodyPr>
          <a:lstStyle/>
          <a:p>
            <a:pPr marL="0" indent="0">
              <a:lnSpc>
                <a:spcPct val="100000"/>
              </a:lnSpc>
              <a:spcBef>
                <a:spcPts val="0"/>
              </a:spcBef>
              <a:buNone/>
            </a:pPr>
            <a:r>
              <a:rPr lang="en-US" sz="1800" dirty="0"/>
              <a:t>$ </a:t>
            </a:r>
            <a:r>
              <a:rPr lang="en-US" sz="1800" dirty="0" err="1"/>
              <a:t>npm</a:t>
            </a:r>
            <a:r>
              <a:rPr lang="en-US" sz="1800" dirty="0"/>
              <a:t> </a:t>
            </a:r>
            <a:r>
              <a:rPr lang="en-US" sz="1800" dirty="0" smtClean="0"/>
              <a:t>get prefix</a:t>
            </a:r>
            <a:endParaRPr lang="en-US" sz="1800" dirty="0"/>
          </a:p>
          <a:p>
            <a:pPr marL="0" indent="0">
              <a:lnSpc>
                <a:spcPct val="100000"/>
              </a:lnSpc>
              <a:spcBef>
                <a:spcPts val="0"/>
              </a:spcBef>
              <a:buNone/>
            </a:pPr>
            <a:endParaRPr lang="en-US" sz="1800" dirty="0">
              <a:solidFill>
                <a:schemeClr val="bg2">
                  <a:lumMod val="50000"/>
                </a:schemeClr>
              </a:solidFill>
            </a:endParaRPr>
          </a:p>
          <a:p>
            <a:pPr marL="0" indent="0">
              <a:lnSpc>
                <a:spcPct val="100000"/>
              </a:lnSpc>
              <a:spcBef>
                <a:spcPts val="0"/>
              </a:spcBef>
              <a:buNone/>
            </a:pPr>
            <a:r>
              <a:rPr lang="en-US" sz="1800" dirty="0">
                <a:solidFill>
                  <a:schemeClr val="tx1">
                    <a:lumMod val="65000"/>
                    <a:lumOff val="35000"/>
                  </a:schemeClr>
                </a:solidFill>
              </a:rPr>
              <a:t>Mac:</a:t>
            </a:r>
          </a:p>
          <a:p>
            <a:pPr marL="0" indent="0">
              <a:lnSpc>
                <a:spcPct val="100000"/>
              </a:lnSpc>
              <a:spcBef>
                <a:spcPts val="0"/>
              </a:spcBef>
              <a:buNone/>
            </a:pPr>
            <a:r>
              <a:rPr lang="en-US" sz="1800" dirty="0">
                <a:solidFill>
                  <a:schemeClr val="tx1">
                    <a:lumMod val="65000"/>
                    <a:lumOff val="35000"/>
                  </a:schemeClr>
                </a:solidFill>
              </a:rPr>
              <a:t>/Users/[username]/.</a:t>
            </a:r>
            <a:r>
              <a:rPr lang="en-US" sz="1800" dirty="0" err="1">
                <a:solidFill>
                  <a:schemeClr val="tx1">
                    <a:lumMod val="65000"/>
                    <a:lumOff val="35000"/>
                  </a:schemeClr>
                </a:solidFill>
              </a:rPr>
              <a:t>npm</a:t>
            </a:r>
            <a:r>
              <a:rPr lang="en-US" sz="1800" dirty="0">
                <a:solidFill>
                  <a:schemeClr val="tx1">
                    <a:lumMod val="65000"/>
                    <a:lumOff val="35000"/>
                  </a:schemeClr>
                </a:solidFill>
              </a:rPr>
              <a:t>-packages/lib/</a:t>
            </a:r>
            <a:r>
              <a:rPr lang="en-US" sz="1800" dirty="0" err="1">
                <a:solidFill>
                  <a:schemeClr val="tx1">
                    <a:lumMod val="65000"/>
                    <a:lumOff val="35000"/>
                  </a:schemeClr>
                </a:solidFill>
              </a:rPr>
              <a:t>node_modules</a:t>
            </a:r>
            <a:endParaRPr lang="en-US" sz="1800" dirty="0">
              <a:solidFill>
                <a:schemeClr val="tx1">
                  <a:lumMod val="65000"/>
                  <a:lumOff val="35000"/>
                </a:schemeClr>
              </a:solidFill>
            </a:endParaRPr>
          </a:p>
          <a:p>
            <a:pPr marL="0" indent="0">
              <a:lnSpc>
                <a:spcPct val="100000"/>
              </a:lnSpc>
              <a:spcBef>
                <a:spcPts val="0"/>
              </a:spcBef>
              <a:buNone/>
            </a:pPr>
            <a:endParaRPr lang="en-US" sz="1800" dirty="0">
              <a:solidFill>
                <a:schemeClr val="tx1">
                  <a:lumMod val="65000"/>
                  <a:lumOff val="35000"/>
                </a:schemeClr>
              </a:solidFill>
            </a:endParaRPr>
          </a:p>
          <a:p>
            <a:pPr marL="0" indent="0">
              <a:lnSpc>
                <a:spcPct val="100000"/>
              </a:lnSpc>
              <a:spcBef>
                <a:spcPts val="0"/>
              </a:spcBef>
              <a:buNone/>
            </a:pPr>
            <a:r>
              <a:rPr lang="en-US" sz="1800" dirty="0">
                <a:solidFill>
                  <a:schemeClr val="tx1">
                    <a:lumMod val="65000"/>
                    <a:lumOff val="35000"/>
                  </a:schemeClr>
                </a:solidFill>
              </a:rPr>
              <a:t>PC:</a:t>
            </a:r>
          </a:p>
          <a:p>
            <a:pPr marL="0" indent="0">
              <a:lnSpc>
                <a:spcPct val="100000"/>
              </a:lnSpc>
              <a:spcBef>
                <a:spcPts val="0"/>
              </a:spcBef>
              <a:buNone/>
            </a:pPr>
            <a:r>
              <a:rPr lang="en-US" sz="1800" dirty="0">
                <a:solidFill>
                  <a:schemeClr val="tx1">
                    <a:lumMod val="65000"/>
                    <a:lumOff val="35000"/>
                  </a:schemeClr>
                </a:solidFill>
              </a:rPr>
              <a:t>%</a:t>
            </a:r>
            <a:r>
              <a:rPr lang="en-US" sz="1800" dirty="0" err="1">
                <a:solidFill>
                  <a:schemeClr val="tx1">
                    <a:lumMod val="65000"/>
                    <a:lumOff val="35000"/>
                  </a:schemeClr>
                </a:solidFill>
              </a:rPr>
              <a:t>AppData</a:t>
            </a:r>
            <a:r>
              <a:rPr lang="en-US" sz="1800" dirty="0">
                <a:solidFill>
                  <a:schemeClr val="tx1">
                    <a:lumMod val="65000"/>
                    <a:lumOff val="35000"/>
                  </a:schemeClr>
                </a:solidFill>
              </a:rPr>
              <a:t>%\</a:t>
            </a:r>
            <a:r>
              <a:rPr lang="en-US" sz="1800" dirty="0" err="1">
                <a:solidFill>
                  <a:schemeClr val="tx1">
                    <a:lumMod val="65000"/>
                    <a:lumOff val="35000"/>
                  </a:schemeClr>
                </a:solidFill>
              </a:rPr>
              <a:t>npm</a:t>
            </a:r>
            <a:r>
              <a:rPr lang="en-US" sz="1800" dirty="0">
                <a:solidFill>
                  <a:schemeClr val="tx1">
                    <a:lumMod val="65000"/>
                    <a:lumOff val="35000"/>
                  </a:schemeClr>
                </a:solidFill>
              </a:rPr>
              <a:t>\</a:t>
            </a:r>
            <a:r>
              <a:rPr lang="en-US" sz="1800" dirty="0" err="1">
                <a:solidFill>
                  <a:schemeClr val="tx1">
                    <a:lumMod val="65000"/>
                    <a:lumOff val="35000"/>
                  </a:schemeClr>
                </a:solidFill>
              </a:rPr>
              <a:t>node_modules</a:t>
            </a:r>
            <a:r>
              <a:rPr lang="en-US" sz="1800" dirty="0">
                <a:solidFill>
                  <a:schemeClr val="tx1">
                    <a:lumMod val="65000"/>
                    <a:lumOff val="35000"/>
                  </a:schemeClr>
                </a:solidFill>
              </a:rPr>
              <a:t> (Windows 7)</a:t>
            </a:r>
          </a:p>
          <a:p>
            <a:pPr marL="0" indent="0">
              <a:lnSpc>
                <a:spcPct val="100000"/>
              </a:lnSpc>
              <a:spcBef>
                <a:spcPts val="0"/>
              </a:spcBef>
              <a:buNone/>
            </a:pPr>
            <a:r>
              <a:rPr lang="en-US" sz="1800" dirty="0">
                <a:solidFill>
                  <a:schemeClr val="tx1">
                    <a:lumMod val="65000"/>
                    <a:lumOff val="35000"/>
                  </a:schemeClr>
                </a:solidFill>
              </a:rPr>
              <a:t>%USERPROFILE%\Application Data\</a:t>
            </a:r>
            <a:r>
              <a:rPr lang="en-US" sz="1800" dirty="0" err="1">
                <a:solidFill>
                  <a:schemeClr val="tx1">
                    <a:lumMod val="65000"/>
                    <a:lumOff val="35000"/>
                  </a:schemeClr>
                </a:solidFill>
              </a:rPr>
              <a:t>npm</a:t>
            </a:r>
            <a:r>
              <a:rPr lang="en-US" sz="1800" dirty="0">
                <a:solidFill>
                  <a:schemeClr val="tx1">
                    <a:lumMod val="65000"/>
                    <a:lumOff val="35000"/>
                  </a:schemeClr>
                </a:solidFill>
              </a:rPr>
              <a:t>\</a:t>
            </a:r>
            <a:r>
              <a:rPr lang="en-US" sz="1800" dirty="0" err="1">
                <a:solidFill>
                  <a:schemeClr val="tx1">
                    <a:lumMod val="65000"/>
                    <a:lumOff val="35000"/>
                  </a:schemeClr>
                </a:solidFill>
              </a:rPr>
              <a:t>node_modules</a:t>
            </a:r>
            <a:r>
              <a:rPr lang="en-US" sz="1800" dirty="0">
                <a:solidFill>
                  <a:schemeClr val="tx1">
                    <a:lumMod val="65000"/>
                    <a:lumOff val="35000"/>
                  </a:schemeClr>
                </a:solidFill>
              </a:rPr>
              <a:t> (Windows XP)</a:t>
            </a:r>
          </a:p>
        </p:txBody>
      </p:sp>
      <p:sp>
        <p:nvSpPr>
          <p:cNvPr id="4" name="Slide Number Placeholder 3"/>
          <p:cNvSpPr>
            <a:spLocks noGrp="1"/>
          </p:cNvSpPr>
          <p:nvPr>
            <p:ph type="sldNum" sz="quarter" idx="12"/>
          </p:nvPr>
        </p:nvSpPr>
        <p:spPr/>
        <p:txBody>
          <a:bodyPr/>
          <a:lstStyle/>
          <a:p>
            <a:fld id="{E5454087-695C-AC43-AA7F-3C3895E55714}" type="slidenum">
              <a:rPr lang="en-US" smtClean="0"/>
              <a:t>5</a:t>
            </a:fld>
            <a:endParaRPr lang="en-US" dirty="0"/>
          </a:p>
        </p:txBody>
      </p:sp>
    </p:spTree>
    <p:extLst>
      <p:ext uri="{BB962C8B-B14F-4D97-AF65-F5344CB8AC3E}">
        <p14:creationId xmlns:p14="http://schemas.microsoft.com/office/powerpoint/2010/main" val="177583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 Module Exporting</a:t>
            </a:r>
            <a:br>
              <a:rPr lang="en-US" dirty="0" smtClean="0"/>
            </a:br>
            <a:r>
              <a:rPr lang="en-US" sz="2000" dirty="0">
                <a:solidFill>
                  <a:schemeClr val="accent1"/>
                </a:solidFill>
              </a:rPr>
              <a:t>export function, object, primitive, and class</a:t>
            </a:r>
          </a:p>
        </p:txBody>
      </p:sp>
      <p:sp>
        <p:nvSpPr>
          <p:cNvPr id="3" name="Content Placeholder 2"/>
          <p:cNvSpPr>
            <a:spLocks noGrp="1"/>
          </p:cNvSpPr>
          <p:nvPr>
            <p:ph idx="1"/>
          </p:nvPr>
        </p:nvSpPr>
        <p:spPr>
          <a:ln>
            <a:solidFill>
              <a:schemeClr val="accent3"/>
            </a:solidFill>
          </a:ln>
        </p:spPr>
        <p:txBody>
          <a:bodyPr>
            <a:normAutofit fontScale="92500" lnSpcReduction="20000"/>
          </a:bodyPr>
          <a:lstStyle/>
          <a:p>
            <a:pPr marL="0" indent="0">
              <a:buNone/>
            </a:pPr>
            <a:r>
              <a:rPr lang="en-US" sz="1800" i="1" dirty="0">
                <a:solidFill>
                  <a:srgbClr val="808080"/>
                </a:solidFill>
                <a:latin typeface="Roboto Mono" charset="0"/>
                <a:ea typeface="Roboto Mono" charset="0"/>
                <a:cs typeface="Roboto Mono" charset="0"/>
              </a:rPr>
              <a:t>//</a:t>
            </a:r>
            <a:r>
              <a:rPr lang="en-US" sz="1800" i="1" dirty="0" smtClean="0">
                <a:solidFill>
                  <a:srgbClr val="808080"/>
                </a:solidFill>
                <a:latin typeface="Roboto Mono" charset="0"/>
                <a:ea typeface="Roboto Mono" charset="0"/>
                <a:cs typeface="Roboto Mono" charset="0"/>
              </a:rPr>
              <a:t>my-</a:t>
            </a:r>
            <a:r>
              <a:rPr lang="en-US" sz="1800" i="1" dirty="0" err="1" smtClean="0">
                <a:solidFill>
                  <a:srgbClr val="808080"/>
                </a:solidFill>
                <a:latin typeface="Roboto Mono" charset="0"/>
                <a:ea typeface="Roboto Mono" charset="0"/>
                <a:cs typeface="Roboto Mono" charset="0"/>
              </a:rPr>
              <a:t>module.ts</a:t>
            </a:r>
            <a:endParaRPr lang="en-US" sz="1800" i="1" dirty="0" smtClean="0">
              <a:solidFill>
                <a:srgbClr val="808080"/>
              </a:solidFill>
              <a:latin typeface="Roboto Mono" charset="0"/>
              <a:ea typeface="Roboto Mono" charset="0"/>
              <a:cs typeface="Roboto Mono" charset="0"/>
            </a:endParaRPr>
          </a:p>
          <a:p>
            <a:pPr marL="0" indent="0">
              <a:buNone/>
            </a:pPr>
            <a:r>
              <a:rPr lang="en-US" sz="1800" i="1" dirty="0">
                <a:solidFill>
                  <a:srgbClr val="808080"/>
                </a:solidFill>
                <a:latin typeface="Roboto Mono" charset="0"/>
                <a:ea typeface="Roboto Mono" charset="0"/>
                <a:cs typeface="Roboto Mono" charset="0"/>
              </a:rPr>
              <a:t/>
            </a:r>
            <a:br>
              <a:rPr lang="en-US" sz="1800" i="1" dirty="0">
                <a:solidFill>
                  <a:srgbClr val="808080"/>
                </a:solidFill>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export function </a:t>
            </a:r>
            <a:r>
              <a:rPr lang="en-US" sz="1800" i="1" dirty="0" err="1">
                <a:latin typeface="Roboto Mono" charset="0"/>
                <a:ea typeface="Roboto Mono" charset="0"/>
                <a:cs typeface="Roboto Mono" charset="0"/>
              </a:rPr>
              <a:t>myFunction</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return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myFunction</a:t>
            </a:r>
            <a:r>
              <a:rPr lang="en-US" sz="1800" b="1" dirty="0">
                <a:solidFill>
                  <a:srgbClr val="008000"/>
                </a:solidFill>
                <a:latin typeface="Roboto Mono" charset="0"/>
                <a:ea typeface="Roboto Mono" charset="0"/>
                <a:cs typeface="Roboto Mono" charset="0"/>
              </a:rPr>
              <a:t> was run."</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endParaRPr lang="en-US" sz="1800" dirty="0" smtClean="0">
              <a:latin typeface="Roboto Mono" charset="0"/>
              <a:ea typeface="Roboto Mono" charset="0"/>
              <a:cs typeface="Roboto Mono" charset="0"/>
            </a:endParaRPr>
          </a:p>
          <a:p>
            <a:pPr marL="0" indent="0">
              <a:buNone/>
            </a:pPr>
            <a:r>
              <a:rPr lang="en-US" sz="1800" b="1" dirty="0" err="1" smtClean="0">
                <a:solidFill>
                  <a:srgbClr val="000080"/>
                </a:solidFill>
                <a:latin typeface="Roboto Mono" charset="0"/>
                <a:ea typeface="Roboto Mono" charset="0"/>
                <a:cs typeface="Roboto Mono" charset="0"/>
              </a:rPr>
              <a:t>var</a:t>
            </a:r>
            <a:r>
              <a:rPr lang="en-US" sz="1800" b="1" dirty="0" smtClean="0">
                <a:solidFill>
                  <a:srgbClr val="000080"/>
                </a:solidFill>
                <a:latin typeface="Roboto Mono" charset="0"/>
                <a:ea typeface="Roboto Mono" charset="0"/>
                <a:cs typeface="Roboto Mono" charset="0"/>
              </a:rPr>
              <a:t> </a:t>
            </a:r>
            <a:r>
              <a:rPr lang="en-US" sz="1800" b="1" i="1" dirty="0" err="1">
                <a:solidFill>
                  <a:srgbClr val="660E7A"/>
                </a:solidFill>
                <a:latin typeface="Roboto Mono" charset="0"/>
                <a:ea typeface="Roboto Mono" charset="0"/>
                <a:cs typeface="Roboto Mono" charset="0"/>
              </a:rPr>
              <a:t>myObject</a:t>
            </a:r>
            <a:r>
              <a:rPr lang="en-US" sz="1800" b="1" i="1" dirty="0">
                <a:solidFill>
                  <a:srgbClr val="660E7A"/>
                </a:solidFill>
                <a:latin typeface="Roboto Mono" charset="0"/>
                <a:ea typeface="Roboto Mono" charset="0"/>
                <a:cs typeface="Roboto Mono" charset="0"/>
              </a:rPr>
              <a:t> </a:t>
            </a:r>
            <a:r>
              <a:rPr lang="en-US" sz="1800" dirty="0">
                <a:latin typeface="Roboto Mono" charset="0"/>
                <a:ea typeface="Roboto Mono" charset="0"/>
                <a:cs typeface="Roboto Mono" charset="0"/>
              </a:rPr>
              <a:t>= {</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660E7A"/>
                </a:solidFill>
                <a:latin typeface="Roboto Mono" charset="0"/>
                <a:ea typeface="Roboto Mono" charset="0"/>
                <a:cs typeface="Roboto Mono" charset="0"/>
              </a:rPr>
              <a:t>name</a:t>
            </a:r>
            <a:r>
              <a:rPr lang="en-US" sz="1800" dirty="0">
                <a:latin typeface="Roboto Mono" charset="0"/>
                <a:ea typeface="Roboto Mono" charset="0"/>
                <a:cs typeface="Roboto Mono" charset="0"/>
              </a:rPr>
              <a:t>: </a:t>
            </a:r>
            <a:r>
              <a:rPr lang="en-US" sz="1800" b="1" dirty="0">
                <a:solidFill>
                  <a:srgbClr val="008000"/>
                </a:solidFill>
                <a:latin typeface="Roboto Mono" charset="0"/>
                <a:ea typeface="Roboto Mono" charset="0"/>
                <a:cs typeface="Roboto Mono" charset="0"/>
              </a:rPr>
              <a:t>'I can access </a:t>
            </a:r>
            <a:r>
              <a:rPr lang="en-US" sz="1800" b="1" dirty="0" err="1">
                <a:solidFill>
                  <a:srgbClr val="008000"/>
                </a:solidFill>
                <a:latin typeface="Roboto Mono" charset="0"/>
                <a:ea typeface="Roboto Mono" charset="0"/>
                <a:cs typeface="Roboto Mono" charset="0"/>
              </a:rPr>
              <a:t>myObject</a:t>
            </a:r>
            <a:r>
              <a:rPr lang="en-US" sz="1800" b="1" dirty="0">
                <a:solidFill>
                  <a:srgbClr val="000080"/>
                </a:solidFill>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s name'</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err="1">
                <a:solidFill>
                  <a:srgbClr val="7A7A43"/>
                </a:solidFill>
                <a:latin typeface="Roboto Mono" charset="0"/>
                <a:ea typeface="Roboto Mono" charset="0"/>
                <a:cs typeface="Roboto Mono" charset="0"/>
              </a:rPr>
              <a:t>myMethod</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function</a:t>
            </a:r>
            <a:r>
              <a:rPr lang="en-US" sz="1800" dirty="0">
                <a:latin typeface="Roboto Mono" charset="0"/>
                <a:ea typeface="Roboto Mono" charset="0"/>
                <a:cs typeface="Roboto Mono" charset="0"/>
              </a:rPr>
              <a:t>(){</a:t>
            </a:r>
            <a:r>
              <a:rPr lang="en-US" sz="1800" b="1" dirty="0">
                <a:solidFill>
                  <a:srgbClr val="000080"/>
                </a:solidFill>
                <a:latin typeface="Roboto Mono" charset="0"/>
                <a:ea typeface="Roboto Mono" charset="0"/>
                <a:cs typeface="Roboto Mono" charset="0"/>
              </a:rPr>
              <a:t>return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myMethod</a:t>
            </a:r>
            <a:r>
              <a:rPr lang="en-US" sz="1800" b="1" dirty="0">
                <a:solidFill>
                  <a:srgbClr val="008000"/>
                </a:solidFill>
                <a:latin typeface="Roboto Mono" charset="0"/>
                <a:ea typeface="Roboto Mono" charset="0"/>
                <a:cs typeface="Roboto Mono" charset="0"/>
              </a:rPr>
              <a:t> on </a:t>
            </a:r>
            <a:r>
              <a:rPr lang="en-US" sz="1800" b="1" dirty="0" err="1">
                <a:solidFill>
                  <a:srgbClr val="008000"/>
                </a:solidFill>
                <a:latin typeface="Roboto Mono" charset="0"/>
                <a:ea typeface="Roboto Mono" charset="0"/>
                <a:cs typeface="Roboto Mono" charset="0"/>
              </a:rPr>
              <a:t>myObject</a:t>
            </a:r>
            <a:r>
              <a:rPr lang="en-US" sz="1800" b="1" dirty="0">
                <a:solidFill>
                  <a:srgbClr val="008000"/>
                </a:solidFill>
                <a:latin typeface="Roboto Mono" charset="0"/>
                <a:ea typeface="Roboto Mono" charset="0"/>
                <a:cs typeface="Roboto Mono" charset="0"/>
              </a:rPr>
              <a:t> is running.'</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b="1" dirty="0" smtClean="0">
                <a:solidFill>
                  <a:srgbClr val="000080"/>
                </a:solidFill>
                <a:latin typeface="Roboto Mono" charset="0"/>
                <a:ea typeface="Roboto Mono" charset="0"/>
                <a:cs typeface="Roboto Mono" charset="0"/>
              </a:rPr>
              <a:t>export </a:t>
            </a:r>
            <a:r>
              <a:rPr lang="en-US" sz="1800" dirty="0">
                <a:latin typeface="Roboto Mono" charset="0"/>
                <a:ea typeface="Roboto Mono" charset="0"/>
                <a:cs typeface="Roboto Mono" charset="0"/>
              </a:rPr>
              <a:t>{</a:t>
            </a:r>
            <a:r>
              <a:rPr lang="en-US" sz="1800" b="1" i="1" dirty="0" err="1">
                <a:solidFill>
                  <a:srgbClr val="660E7A"/>
                </a:solidFill>
                <a:latin typeface="Roboto Mono" charset="0"/>
                <a:ea typeface="Roboto Mono" charset="0"/>
                <a:cs typeface="Roboto Mono" charset="0"/>
              </a:rPr>
              <a:t>myObject</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endParaRPr lang="en-US" sz="1800" dirty="0" smtClean="0">
              <a:latin typeface="Roboto Mono" charset="0"/>
              <a:ea typeface="Roboto Mono" charset="0"/>
              <a:cs typeface="Roboto Mono" charset="0"/>
            </a:endParaRPr>
          </a:p>
          <a:p>
            <a:pPr marL="0" indent="0">
              <a:buNone/>
            </a:pPr>
            <a:r>
              <a:rPr lang="en-US" sz="1800" b="1" dirty="0" smtClean="0">
                <a:solidFill>
                  <a:srgbClr val="000080"/>
                </a:solidFill>
                <a:latin typeface="Roboto Mono" charset="0"/>
                <a:ea typeface="Roboto Mono" charset="0"/>
                <a:cs typeface="Roboto Mono" charset="0"/>
              </a:rPr>
              <a:t>export </a:t>
            </a:r>
            <a:r>
              <a:rPr lang="en-US" sz="1800" b="1" dirty="0" err="1">
                <a:solidFill>
                  <a:srgbClr val="000080"/>
                </a:solidFill>
                <a:latin typeface="Roboto Mono" charset="0"/>
                <a:ea typeface="Roboto Mono" charset="0"/>
                <a:cs typeface="Roboto Mono" charset="0"/>
              </a:rPr>
              <a:t>const</a:t>
            </a:r>
            <a:r>
              <a:rPr lang="en-US" sz="1800" b="1" dirty="0">
                <a:solidFill>
                  <a:srgbClr val="000080"/>
                </a:solidFill>
                <a:latin typeface="Roboto Mono" charset="0"/>
                <a:ea typeface="Roboto Mono" charset="0"/>
                <a:cs typeface="Roboto Mono" charset="0"/>
              </a:rPr>
              <a:t> </a:t>
            </a:r>
            <a:r>
              <a:rPr lang="en-US" sz="1800" b="1" i="1" dirty="0" err="1">
                <a:solidFill>
                  <a:srgbClr val="660E7A"/>
                </a:solidFill>
                <a:latin typeface="Roboto Mono" charset="0"/>
                <a:ea typeface="Roboto Mono" charset="0"/>
                <a:cs typeface="Roboto Mono" charset="0"/>
              </a:rPr>
              <a:t>myPrimitive</a:t>
            </a:r>
            <a:r>
              <a:rPr lang="en-US" sz="1800" b="1" i="1" dirty="0">
                <a:solidFill>
                  <a:srgbClr val="660E7A"/>
                </a:solidFill>
                <a:latin typeface="Roboto Mono" charset="0"/>
                <a:ea typeface="Roboto Mono" charset="0"/>
                <a:cs typeface="Roboto Mono" charset="0"/>
              </a:rPr>
              <a:t> </a:t>
            </a:r>
            <a:r>
              <a:rPr lang="en-US" sz="1800" dirty="0">
                <a:latin typeface="Roboto Mono" charset="0"/>
                <a:ea typeface="Roboto Mono" charset="0"/>
                <a:cs typeface="Roboto Mono" charset="0"/>
              </a:rPr>
              <a:t>= </a:t>
            </a:r>
            <a:r>
              <a:rPr lang="en-US" sz="1800" dirty="0">
                <a:solidFill>
                  <a:srgbClr val="0000FF"/>
                </a:solidFill>
                <a:latin typeface="Roboto Mono" charset="0"/>
                <a:ea typeface="Roboto Mono" charset="0"/>
                <a:cs typeface="Roboto Mono" charset="0"/>
              </a:rPr>
              <a:t>55</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endParaRPr lang="en-US" sz="1800" dirty="0" smtClean="0">
              <a:latin typeface="Roboto Mono" charset="0"/>
              <a:ea typeface="Roboto Mono" charset="0"/>
              <a:cs typeface="Roboto Mono" charset="0"/>
            </a:endParaRPr>
          </a:p>
          <a:p>
            <a:pPr marL="0" indent="0">
              <a:buNone/>
            </a:pPr>
            <a:r>
              <a:rPr lang="en-US" sz="1800" b="1" dirty="0" smtClean="0">
                <a:solidFill>
                  <a:srgbClr val="000080"/>
                </a:solidFill>
                <a:latin typeface="Roboto Mono" charset="0"/>
                <a:ea typeface="Roboto Mono" charset="0"/>
                <a:cs typeface="Roboto Mono" charset="0"/>
              </a:rPr>
              <a:t>export </a:t>
            </a:r>
            <a:r>
              <a:rPr lang="en-US" sz="1800" b="1" dirty="0">
                <a:solidFill>
                  <a:srgbClr val="000080"/>
                </a:solidFill>
                <a:latin typeface="Roboto Mono" charset="0"/>
                <a:ea typeface="Roboto Mono" charset="0"/>
                <a:cs typeface="Roboto Mono" charset="0"/>
              </a:rPr>
              <a:t>class </a:t>
            </a:r>
            <a:r>
              <a:rPr lang="en-US" sz="1800" dirty="0" err="1">
                <a:latin typeface="Roboto Mono" charset="0"/>
                <a:ea typeface="Roboto Mono" charset="0"/>
                <a:cs typeface="Roboto Mono" charset="0"/>
              </a:rPr>
              <a:t>MyClass</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dirty="0" err="1">
                <a:solidFill>
                  <a:srgbClr val="7A7A43"/>
                </a:solidFill>
                <a:latin typeface="Roboto Mono" charset="0"/>
                <a:ea typeface="Roboto Mono" charset="0"/>
                <a:cs typeface="Roboto Mono" charset="0"/>
              </a:rPr>
              <a:t>myClassMethod</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return </a:t>
            </a:r>
            <a:r>
              <a:rPr lang="en-US" sz="1800" b="1" dirty="0">
                <a:solidFill>
                  <a:srgbClr val="008000"/>
                </a:solidFill>
                <a:latin typeface="Roboto Mono" charset="0"/>
                <a:ea typeface="Roboto Mono" charset="0"/>
                <a:cs typeface="Roboto Mono" charset="0"/>
              </a:rPr>
              <a:t>"</a:t>
            </a:r>
            <a:r>
              <a:rPr lang="en-US" sz="1800" b="1" dirty="0" err="1">
                <a:solidFill>
                  <a:srgbClr val="008000"/>
                </a:solidFill>
                <a:latin typeface="Roboto Mono" charset="0"/>
                <a:ea typeface="Roboto Mono" charset="0"/>
                <a:cs typeface="Roboto Mono" charset="0"/>
              </a:rPr>
              <a:t>myClassMethod</a:t>
            </a:r>
            <a:r>
              <a:rPr lang="en-US" sz="1800" b="1" dirty="0">
                <a:solidFill>
                  <a:srgbClr val="008000"/>
                </a:solidFill>
                <a:latin typeface="Roboto Mono" charset="0"/>
                <a:ea typeface="Roboto Mono" charset="0"/>
                <a:cs typeface="Roboto Mono" charset="0"/>
              </a:rPr>
              <a:t> on </a:t>
            </a:r>
            <a:r>
              <a:rPr lang="en-US" sz="1800" b="1" dirty="0" err="1">
                <a:solidFill>
                  <a:srgbClr val="008000"/>
                </a:solidFill>
                <a:latin typeface="Roboto Mono" charset="0"/>
                <a:ea typeface="Roboto Mono" charset="0"/>
                <a:cs typeface="Roboto Mono" charset="0"/>
              </a:rPr>
              <a:t>myClass</a:t>
            </a:r>
            <a:r>
              <a:rPr lang="en-US" sz="1800" b="1" dirty="0">
                <a:solidFill>
                  <a:srgbClr val="008000"/>
                </a:solidFill>
                <a:latin typeface="Roboto Mono" charset="0"/>
                <a:ea typeface="Roboto Mono" charset="0"/>
                <a:cs typeface="Roboto Mono" charset="0"/>
              </a:rPr>
              <a:t> is running."</a:t>
            </a:r>
            <a:br>
              <a:rPr lang="en-US" sz="1800" b="1" dirty="0">
                <a:solidFill>
                  <a:srgbClr val="008000"/>
                </a:solidFill>
                <a:latin typeface="Roboto Mono" charset="0"/>
                <a:ea typeface="Roboto Mono" charset="0"/>
                <a:cs typeface="Roboto Mono" charset="0"/>
              </a:rPr>
            </a:br>
            <a:r>
              <a:rPr lang="en-US" sz="1800" b="1" dirty="0">
                <a:solidFill>
                  <a:srgbClr val="008000"/>
                </a:solidFill>
                <a:latin typeface="Roboto Mono" charset="0"/>
                <a:ea typeface="Roboto Mono" charset="0"/>
                <a:cs typeface="Roboto Mono" charset="0"/>
              </a:rPr>
              <a:t>    </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a:t>
            </a:r>
          </a:p>
        </p:txBody>
      </p:sp>
      <p:sp>
        <p:nvSpPr>
          <p:cNvPr id="4" name="Slide Number Placeholder 3"/>
          <p:cNvSpPr>
            <a:spLocks noGrp="1"/>
          </p:cNvSpPr>
          <p:nvPr>
            <p:ph type="sldNum" sz="quarter" idx="12"/>
          </p:nvPr>
        </p:nvSpPr>
        <p:spPr/>
        <p:txBody>
          <a:bodyPr/>
          <a:lstStyle/>
          <a:p>
            <a:fld id="{E5454087-695C-AC43-AA7F-3C3895E55714}" type="slidenum">
              <a:rPr lang="en-US" smtClean="0"/>
              <a:t>50</a:t>
            </a:fld>
            <a:endParaRPr lang="en-US" dirty="0"/>
          </a:p>
        </p:txBody>
      </p:sp>
    </p:spTree>
    <p:extLst>
      <p:ext uri="{BB962C8B-B14F-4D97-AF65-F5344CB8AC3E}">
        <p14:creationId xmlns:p14="http://schemas.microsoft.com/office/powerpoint/2010/main" val="1020643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 Module Importing</a:t>
            </a:r>
            <a:br>
              <a:rPr lang="en-US" dirty="0" smtClean="0"/>
            </a:br>
            <a:r>
              <a:rPr lang="en-US" sz="2000" dirty="0">
                <a:solidFill>
                  <a:schemeClr val="accent1"/>
                </a:solidFill>
              </a:rPr>
              <a:t>import function, object, primitive, and class</a:t>
            </a:r>
          </a:p>
        </p:txBody>
      </p:sp>
      <p:sp>
        <p:nvSpPr>
          <p:cNvPr id="3" name="Content Placeholder 2"/>
          <p:cNvSpPr>
            <a:spLocks noGrp="1"/>
          </p:cNvSpPr>
          <p:nvPr>
            <p:ph idx="1"/>
          </p:nvPr>
        </p:nvSpPr>
        <p:spPr>
          <a:ln>
            <a:solidFill>
              <a:schemeClr val="accent3"/>
            </a:solidFill>
          </a:ln>
        </p:spPr>
        <p:txBody>
          <a:bodyPr>
            <a:normAutofit lnSpcReduction="10000"/>
          </a:bodyPr>
          <a:lstStyle/>
          <a:p>
            <a:pPr marL="0" indent="0">
              <a:buNone/>
            </a:pPr>
            <a:r>
              <a:rPr lang="en-US" sz="1800" i="1" dirty="0">
                <a:solidFill>
                  <a:srgbClr val="808080"/>
                </a:solidFill>
                <a:latin typeface="Roboto Mono" charset="0"/>
                <a:ea typeface="Roboto Mono" charset="0"/>
                <a:cs typeface="Roboto Mono" charset="0"/>
              </a:rPr>
              <a:t>//</a:t>
            </a:r>
            <a:r>
              <a:rPr lang="en-US" sz="1800" i="1" dirty="0" err="1" smtClean="0">
                <a:solidFill>
                  <a:srgbClr val="808080"/>
                </a:solidFill>
                <a:latin typeface="Roboto Mono" charset="0"/>
                <a:ea typeface="Roboto Mono" charset="0"/>
                <a:cs typeface="Roboto Mono" charset="0"/>
              </a:rPr>
              <a:t>program.ts</a:t>
            </a:r>
            <a:endParaRPr lang="en-US" sz="1800" i="1" dirty="0" smtClean="0">
              <a:solidFill>
                <a:srgbClr val="808080"/>
              </a:solidFill>
              <a:latin typeface="Roboto Mono" charset="0"/>
              <a:ea typeface="Roboto Mono" charset="0"/>
              <a:cs typeface="Roboto Mono" charset="0"/>
            </a:endParaRPr>
          </a:p>
          <a:p>
            <a:pPr marL="0" indent="0">
              <a:buNone/>
            </a:pPr>
            <a:r>
              <a:rPr lang="en-US" sz="1800" i="1" dirty="0">
                <a:solidFill>
                  <a:srgbClr val="808080"/>
                </a:solidFill>
                <a:latin typeface="Roboto Mono" charset="0"/>
                <a:ea typeface="Roboto Mono" charset="0"/>
                <a:cs typeface="Roboto Mono" charset="0"/>
              </a:rPr>
              <a:t/>
            </a:r>
            <a:br>
              <a:rPr lang="en-US" sz="1800" i="1" dirty="0">
                <a:solidFill>
                  <a:srgbClr val="808080"/>
                </a:solidFill>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import </a:t>
            </a:r>
            <a:r>
              <a:rPr lang="en-US" sz="1800" dirty="0">
                <a:latin typeface="Roboto Mono" charset="0"/>
                <a:ea typeface="Roboto Mono" charset="0"/>
                <a:cs typeface="Roboto Mono" charset="0"/>
              </a:rPr>
              <a:t>{</a:t>
            </a:r>
            <a:r>
              <a:rPr lang="en-US" sz="1800" i="1" dirty="0" err="1">
                <a:latin typeface="Roboto Mono" charset="0"/>
                <a:ea typeface="Roboto Mono" charset="0"/>
                <a:cs typeface="Roboto Mono" charset="0"/>
              </a:rPr>
              <a:t>myFunction</a:t>
            </a:r>
            <a:r>
              <a:rPr lang="en-US" sz="1800" dirty="0">
                <a:latin typeface="Roboto Mono" charset="0"/>
                <a:ea typeface="Roboto Mono" charset="0"/>
                <a:cs typeface="Roboto Mono" charset="0"/>
              </a:rPr>
              <a:t>, </a:t>
            </a:r>
            <a:r>
              <a:rPr lang="en-US" sz="1800" b="1" i="1" dirty="0" err="1">
                <a:solidFill>
                  <a:srgbClr val="660E7A"/>
                </a:solidFill>
                <a:latin typeface="Roboto Mono" charset="0"/>
                <a:ea typeface="Roboto Mono" charset="0"/>
                <a:cs typeface="Roboto Mono" charset="0"/>
              </a:rPr>
              <a:t>myObject</a:t>
            </a:r>
            <a:r>
              <a:rPr lang="en-US" sz="1800" dirty="0">
                <a:latin typeface="Roboto Mono" charset="0"/>
                <a:ea typeface="Roboto Mono" charset="0"/>
                <a:cs typeface="Roboto Mono" charset="0"/>
              </a:rPr>
              <a:t>, </a:t>
            </a:r>
            <a:r>
              <a:rPr lang="en-US" sz="1800" b="1" i="1" dirty="0" err="1">
                <a:solidFill>
                  <a:srgbClr val="660E7A"/>
                </a:solidFill>
                <a:latin typeface="Roboto Mono" charset="0"/>
                <a:ea typeface="Roboto Mono" charset="0"/>
                <a:cs typeface="Roboto Mono" charset="0"/>
              </a:rPr>
              <a:t>myPrimitive</a:t>
            </a: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MyClass</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from </a:t>
            </a:r>
            <a:r>
              <a:rPr lang="en-US" sz="1800" b="1" dirty="0" smtClean="0">
                <a:solidFill>
                  <a:srgbClr val="008000"/>
                </a:solidFill>
                <a:latin typeface="Roboto Mono" charset="0"/>
                <a:ea typeface="Roboto Mono" charset="0"/>
                <a:cs typeface="Roboto Mono" charset="0"/>
              </a:rPr>
              <a:t>"./</a:t>
            </a:r>
            <a:r>
              <a:rPr lang="en-US" sz="1800" b="1" dirty="0">
                <a:solidFill>
                  <a:srgbClr val="008000"/>
                </a:solidFill>
                <a:latin typeface="Roboto Mono" charset="0"/>
                <a:ea typeface="Roboto Mono" charset="0"/>
                <a:cs typeface="Roboto Mono" charset="0"/>
              </a:rPr>
              <a:t>my-module</a:t>
            </a:r>
            <a:r>
              <a:rPr lang="en-US" sz="1800" b="1" dirty="0" smtClean="0">
                <a:solidFill>
                  <a:srgbClr val="008000"/>
                </a:solidFill>
                <a:latin typeface="Roboto Mono" charset="0"/>
                <a:ea typeface="Roboto Mono" charset="0"/>
                <a:cs typeface="Roboto Mono" charset="0"/>
              </a:rPr>
              <a:t>"</a:t>
            </a:r>
            <a:r>
              <a:rPr lang="en-US" sz="1800" dirty="0" smtClean="0">
                <a:latin typeface="Roboto Mono" charset="0"/>
                <a:ea typeface="Roboto Mono" charset="0"/>
                <a:cs typeface="Roboto Mono" charset="0"/>
              </a:rPr>
              <a:t>;</a:t>
            </a:r>
            <a:endParaRPr lang="en-US" sz="1800" dirty="0">
              <a:latin typeface="Roboto Mono" charset="0"/>
              <a:ea typeface="Roboto Mono" charset="0"/>
              <a:cs typeface="Roboto Mono" charset="0"/>
            </a:endParaRPr>
          </a:p>
          <a:p>
            <a:pPr marL="0" indent="0">
              <a:buNone/>
            </a:pPr>
            <a:endParaRPr lang="en-US" sz="1800" b="1" i="1">
              <a:solidFill>
                <a:srgbClr val="660E7A"/>
              </a:solidFill>
              <a:latin typeface="Roboto Mono" charset="0"/>
              <a:ea typeface="Roboto Mono" charset="0"/>
              <a:cs typeface="Roboto Mono" charset="0"/>
            </a:endParaRPr>
          </a:p>
          <a:p>
            <a:pPr marL="0" indent="0">
              <a:buNone/>
            </a:pPr>
            <a:r>
              <a:rPr lang="en-US" sz="1800" b="1" i="1" smtClean="0">
                <a:solidFill>
                  <a:srgbClr val="660E7A"/>
                </a:solidFill>
                <a:latin typeface="Roboto Mono" charset="0"/>
                <a:ea typeface="Roboto Mono" charset="0"/>
                <a:cs typeface="Roboto Mono" charset="0"/>
              </a:rPr>
              <a:t>console</a:t>
            </a:r>
            <a:r>
              <a:rPr lang="en-US" sz="1800" smtClean="0">
                <a:latin typeface="Roboto Mono" charset="0"/>
                <a:ea typeface="Roboto Mono" charset="0"/>
                <a:cs typeface="Roboto Mono" charset="0"/>
              </a:rPr>
              <a:t>.</a:t>
            </a:r>
            <a:r>
              <a:rPr lang="en-US" sz="1800" smtClean="0">
                <a:solidFill>
                  <a:srgbClr val="7A7A43"/>
                </a:solidFill>
                <a:latin typeface="Roboto Mono" charset="0"/>
                <a:ea typeface="Roboto Mono" charset="0"/>
                <a:cs typeface="Roboto Mono" charset="0"/>
              </a:rPr>
              <a:t>log</a:t>
            </a:r>
            <a:r>
              <a:rPr lang="en-US" sz="1800" dirty="0" smtClean="0">
                <a:latin typeface="Roboto Mono" charset="0"/>
                <a:ea typeface="Roboto Mono" charset="0"/>
                <a:cs typeface="Roboto Mono" charset="0"/>
              </a:rPr>
              <a:t>(</a:t>
            </a:r>
            <a:r>
              <a:rPr lang="en-US" sz="1800" i="1" dirty="0" err="1" smtClean="0">
                <a:latin typeface="Roboto Mono" charset="0"/>
                <a:ea typeface="Roboto Mono" charset="0"/>
                <a:cs typeface="Roboto Mono" charset="0"/>
              </a:rPr>
              <a:t>myFunction</a:t>
            </a:r>
            <a:r>
              <a:rPr lang="en-US" sz="1800" dirty="0" smtClean="0">
                <a:latin typeface="Roboto Mono" charset="0"/>
                <a:ea typeface="Roboto Mono" charset="0"/>
                <a:cs typeface="Roboto Mono" charset="0"/>
              </a:rPr>
              <a:t>());</a:t>
            </a:r>
            <a:endParaRPr lang="en-US" sz="1800" dirty="0">
              <a:latin typeface="Roboto Mono" charset="0"/>
              <a:ea typeface="Roboto Mono" charset="0"/>
              <a:cs typeface="Roboto Mono" charset="0"/>
            </a:endParaRPr>
          </a:p>
          <a:p>
            <a:pPr marL="0" indent="0">
              <a:buNone/>
            </a:pPr>
            <a:endParaRPr lang="en-US" sz="1800" b="1" i="1" dirty="0">
              <a:solidFill>
                <a:srgbClr val="660E7A"/>
              </a:solidFill>
              <a:latin typeface="Roboto Mono" charset="0"/>
              <a:ea typeface="Roboto Mono" charset="0"/>
              <a:cs typeface="Roboto Mono" charset="0"/>
            </a:endParaRPr>
          </a:p>
          <a:p>
            <a:pPr marL="0" indent="0">
              <a:buNone/>
            </a:pPr>
            <a:r>
              <a:rPr lang="en-US" sz="1800" b="1" i="1" dirty="0" err="1" smtClean="0">
                <a:solidFill>
                  <a:srgbClr val="660E7A"/>
                </a:solidFill>
                <a:latin typeface="Roboto Mono" charset="0"/>
                <a:ea typeface="Roboto Mono" charset="0"/>
                <a:cs typeface="Roboto Mono" charset="0"/>
              </a:rPr>
              <a:t>console</a:t>
            </a:r>
            <a:r>
              <a:rPr lang="en-US" sz="1800" dirty="0" err="1" smtClean="0">
                <a:latin typeface="Roboto Mono" charset="0"/>
                <a:ea typeface="Roboto Mono" charset="0"/>
                <a:cs typeface="Roboto Mono" charset="0"/>
              </a:rPr>
              <a:t>.</a:t>
            </a:r>
            <a:r>
              <a:rPr lang="en-US" sz="1800" dirty="0" err="1" smtClean="0">
                <a:solidFill>
                  <a:srgbClr val="7A7A43"/>
                </a:solidFill>
                <a:latin typeface="Roboto Mono" charset="0"/>
                <a:ea typeface="Roboto Mono" charset="0"/>
                <a:cs typeface="Roboto Mono" charset="0"/>
              </a:rPr>
              <a:t>log</a:t>
            </a:r>
            <a:r>
              <a:rPr lang="en-US" sz="1800" dirty="0" smtClean="0">
                <a:latin typeface="Roboto Mono" charset="0"/>
                <a:ea typeface="Roboto Mono" charset="0"/>
                <a:cs typeface="Roboto Mono" charset="0"/>
              </a:rPr>
              <a:t>(</a:t>
            </a:r>
            <a:r>
              <a:rPr lang="en-US" sz="1800" b="1" i="1" dirty="0" err="1" smtClean="0">
                <a:solidFill>
                  <a:srgbClr val="660E7A"/>
                </a:solidFill>
                <a:latin typeface="Roboto Mono" charset="0"/>
                <a:ea typeface="Roboto Mono" charset="0"/>
                <a:cs typeface="Roboto Mono" charset="0"/>
              </a:rPr>
              <a:t>myObject</a:t>
            </a:r>
            <a:r>
              <a:rPr lang="en-US" sz="1800" dirty="0" err="1" smtClean="0">
                <a:latin typeface="Roboto Mono" charset="0"/>
                <a:ea typeface="Roboto Mono" charset="0"/>
                <a:cs typeface="Roboto Mono" charset="0"/>
              </a:rPr>
              <a:t>.</a:t>
            </a:r>
            <a:r>
              <a:rPr lang="en-US" sz="1800" b="1" dirty="0" err="1" smtClean="0">
                <a:solidFill>
                  <a:srgbClr val="660E7A"/>
                </a:solidFill>
                <a:latin typeface="Roboto Mono" charset="0"/>
                <a:ea typeface="Roboto Mono" charset="0"/>
                <a:cs typeface="Roboto Mono" charset="0"/>
              </a:rPr>
              <a:t>name</a:t>
            </a:r>
            <a:r>
              <a:rPr lang="en-US" sz="1800" dirty="0" smtClean="0">
                <a:latin typeface="Roboto Mono" charset="0"/>
                <a:ea typeface="Roboto Mono" charset="0"/>
                <a:cs typeface="Roboto Mono" charset="0"/>
              </a:rPr>
              <a:t>);</a:t>
            </a:r>
            <a:endParaRPr lang="en-US" sz="1800" dirty="0">
              <a:latin typeface="Roboto Mono" charset="0"/>
              <a:ea typeface="Roboto Mono" charset="0"/>
              <a:cs typeface="Roboto Mono" charset="0"/>
            </a:endParaRPr>
          </a:p>
          <a:p>
            <a:pPr marL="0" indent="0">
              <a:buNone/>
            </a:pPr>
            <a:endParaRPr lang="en-US" sz="1800" b="1" i="1" dirty="0" smtClean="0">
              <a:solidFill>
                <a:srgbClr val="660E7A"/>
              </a:solidFill>
              <a:latin typeface="Roboto Mono" charset="0"/>
              <a:ea typeface="Roboto Mono" charset="0"/>
              <a:cs typeface="Roboto Mono" charset="0"/>
            </a:endParaRPr>
          </a:p>
          <a:p>
            <a:pPr marL="0" indent="0">
              <a:buNone/>
            </a:pPr>
            <a:r>
              <a:rPr lang="en-US" sz="1800" b="1" i="1" dirty="0" err="1" smtClean="0">
                <a:solidFill>
                  <a:srgbClr val="660E7A"/>
                </a:solidFill>
                <a:latin typeface="Roboto Mono" charset="0"/>
                <a:ea typeface="Roboto Mono" charset="0"/>
                <a:cs typeface="Roboto Mono" charset="0"/>
              </a:rPr>
              <a:t>console</a:t>
            </a:r>
            <a:r>
              <a:rPr lang="en-US" sz="1800" dirty="0" err="1" smtClean="0">
                <a:latin typeface="Roboto Mono" charset="0"/>
                <a:ea typeface="Roboto Mono" charset="0"/>
                <a:cs typeface="Roboto Mono" charset="0"/>
              </a:rPr>
              <a:t>.</a:t>
            </a:r>
            <a:r>
              <a:rPr lang="en-US" sz="1800" dirty="0" err="1" smtClean="0">
                <a:solidFill>
                  <a:srgbClr val="7A7A43"/>
                </a:solidFill>
                <a:latin typeface="Roboto Mono" charset="0"/>
                <a:ea typeface="Roboto Mono" charset="0"/>
                <a:cs typeface="Roboto Mono" charset="0"/>
              </a:rPr>
              <a:t>log</a:t>
            </a:r>
            <a:r>
              <a:rPr lang="en-US" sz="1800" dirty="0" smtClean="0">
                <a:latin typeface="Roboto Mono" charset="0"/>
                <a:ea typeface="Roboto Mono" charset="0"/>
                <a:cs typeface="Roboto Mono" charset="0"/>
              </a:rPr>
              <a:t>(</a:t>
            </a:r>
            <a:r>
              <a:rPr lang="en-US" sz="1800" b="1" i="1" dirty="0" err="1" smtClean="0">
                <a:solidFill>
                  <a:srgbClr val="660E7A"/>
                </a:solidFill>
                <a:latin typeface="Roboto Mono" charset="0"/>
                <a:ea typeface="Roboto Mono" charset="0"/>
                <a:cs typeface="Roboto Mono" charset="0"/>
              </a:rPr>
              <a:t>myObject</a:t>
            </a:r>
            <a:r>
              <a:rPr lang="en-US" sz="1800" dirty="0" err="1" smtClean="0">
                <a:latin typeface="Roboto Mono" charset="0"/>
                <a:ea typeface="Roboto Mono" charset="0"/>
                <a:cs typeface="Roboto Mono" charset="0"/>
              </a:rPr>
              <a:t>.</a:t>
            </a:r>
            <a:r>
              <a:rPr lang="en-US" sz="1800" dirty="0" err="1" smtClean="0">
                <a:solidFill>
                  <a:srgbClr val="7A7A43"/>
                </a:solidFill>
                <a:latin typeface="Roboto Mono" charset="0"/>
                <a:ea typeface="Roboto Mono" charset="0"/>
                <a:cs typeface="Roboto Mono" charset="0"/>
              </a:rPr>
              <a:t>myMethod</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endParaRPr lang="en-US" sz="1800" dirty="0" smtClean="0">
              <a:latin typeface="Roboto Mono" charset="0"/>
              <a:ea typeface="Roboto Mono" charset="0"/>
              <a:cs typeface="Roboto Mono" charset="0"/>
            </a:endParaRPr>
          </a:p>
          <a:p>
            <a:pPr marL="0" indent="0">
              <a:buNone/>
            </a:pPr>
            <a:r>
              <a:rPr lang="en-US" sz="1800" b="1" i="1" dirty="0" err="1" smtClean="0">
                <a:solidFill>
                  <a:srgbClr val="660E7A"/>
                </a:solidFill>
                <a:latin typeface="Roboto Mono" charset="0"/>
                <a:ea typeface="Roboto Mono" charset="0"/>
                <a:cs typeface="Roboto Mono" charset="0"/>
              </a:rPr>
              <a:t>console</a:t>
            </a:r>
            <a:r>
              <a:rPr lang="en-US" sz="1800" dirty="0" err="1" smtClean="0">
                <a:latin typeface="Roboto Mono" charset="0"/>
                <a:ea typeface="Roboto Mono" charset="0"/>
                <a:cs typeface="Roboto Mono" charset="0"/>
              </a:rPr>
              <a:t>.</a:t>
            </a:r>
            <a:r>
              <a:rPr lang="en-US" sz="1800" dirty="0" err="1" smtClean="0">
                <a:solidFill>
                  <a:srgbClr val="7A7A43"/>
                </a:solidFill>
                <a:latin typeface="Roboto Mono" charset="0"/>
                <a:ea typeface="Roboto Mono" charset="0"/>
                <a:cs typeface="Roboto Mono" charset="0"/>
              </a:rPr>
              <a:t>log</a:t>
            </a:r>
            <a:r>
              <a:rPr lang="en-US" sz="1800" dirty="0" smtClean="0">
                <a:latin typeface="Roboto Mono" charset="0"/>
                <a:ea typeface="Roboto Mono" charset="0"/>
                <a:cs typeface="Roboto Mono" charset="0"/>
              </a:rPr>
              <a:t>(</a:t>
            </a:r>
            <a:r>
              <a:rPr lang="en-US" sz="1800" b="1" i="1" dirty="0" err="1" smtClean="0">
                <a:solidFill>
                  <a:srgbClr val="660E7A"/>
                </a:solidFill>
                <a:latin typeface="Roboto Mono" charset="0"/>
                <a:ea typeface="Roboto Mono" charset="0"/>
                <a:cs typeface="Roboto Mono" charset="0"/>
              </a:rPr>
              <a:t>myPrimitive</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dirty="0">
                <a:latin typeface="Roboto Mono" charset="0"/>
                <a:ea typeface="Roboto Mono" charset="0"/>
                <a:cs typeface="Roboto Mono" charset="0"/>
              </a:rPr>
              <a:t/>
            </a:r>
            <a:br>
              <a:rPr lang="en-US" sz="1800" dirty="0">
                <a:latin typeface="Roboto Mono" charset="0"/>
                <a:ea typeface="Roboto Mono" charset="0"/>
                <a:cs typeface="Roboto Mono" charset="0"/>
              </a:rPr>
            </a:br>
            <a:r>
              <a:rPr lang="en-US" sz="1800" b="1" dirty="0">
                <a:solidFill>
                  <a:srgbClr val="000080"/>
                </a:solidFill>
                <a:latin typeface="Roboto Mono" charset="0"/>
                <a:ea typeface="Roboto Mono" charset="0"/>
                <a:cs typeface="Roboto Mono" charset="0"/>
              </a:rPr>
              <a:t>let </a:t>
            </a:r>
            <a:r>
              <a:rPr lang="en-US" sz="1800" b="1" i="1" dirty="0" err="1">
                <a:solidFill>
                  <a:srgbClr val="660E7A"/>
                </a:solidFill>
                <a:latin typeface="Roboto Mono" charset="0"/>
                <a:ea typeface="Roboto Mono" charset="0"/>
                <a:cs typeface="Roboto Mono" charset="0"/>
              </a:rPr>
              <a:t>myClass</a:t>
            </a:r>
            <a:r>
              <a:rPr lang="en-US" sz="1800" b="1" i="1" dirty="0">
                <a:solidFill>
                  <a:srgbClr val="660E7A"/>
                </a:solidFill>
                <a:latin typeface="Roboto Mono" charset="0"/>
                <a:ea typeface="Roboto Mono" charset="0"/>
                <a:cs typeface="Roboto Mono" charset="0"/>
              </a:rPr>
              <a:t> </a:t>
            </a:r>
            <a:r>
              <a:rPr lang="en-US" sz="1800" dirty="0">
                <a:latin typeface="Roboto Mono" charset="0"/>
                <a:ea typeface="Roboto Mono" charset="0"/>
                <a:cs typeface="Roboto Mono" charset="0"/>
              </a:rPr>
              <a:t>= </a:t>
            </a:r>
            <a:r>
              <a:rPr lang="en-US" sz="1800" b="1" dirty="0">
                <a:solidFill>
                  <a:srgbClr val="000080"/>
                </a:solidFill>
                <a:latin typeface="Roboto Mono" charset="0"/>
                <a:ea typeface="Roboto Mono" charset="0"/>
                <a:cs typeface="Roboto Mono" charset="0"/>
              </a:rPr>
              <a:t>new </a:t>
            </a:r>
            <a:r>
              <a:rPr lang="en-US" sz="1800" dirty="0" err="1">
                <a:latin typeface="Roboto Mono" charset="0"/>
                <a:ea typeface="Roboto Mono" charset="0"/>
                <a:cs typeface="Roboto Mono" charset="0"/>
              </a:rPr>
              <a:t>MyClass</a:t>
            </a:r>
            <a:r>
              <a:rPr lang="en-US" sz="1800" dirty="0">
                <a:latin typeface="Roboto Mono" charset="0"/>
                <a:ea typeface="Roboto Mono" charset="0"/>
                <a:cs typeface="Roboto Mono" charset="0"/>
              </a:rPr>
              <a:t>();</a:t>
            </a:r>
            <a:br>
              <a:rPr lang="en-US" sz="1800" dirty="0">
                <a:latin typeface="Roboto Mono" charset="0"/>
                <a:ea typeface="Roboto Mono" charset="0"/>
                <a:cs typeface="Roboto Mono" charset="0"/>
              </a:rPr>
            </a:br>
            <a:r>
              <a:rPr lang="en-US" sz="1800" b="1" i="1" dirty="0" err="1">
                <a:solidFill>
                  <a:srgbClr val="660E7A"/>
                </a:solidFill>
                <a:latin typeface="Roboto Mono" charset="0"/>
                <a:ea typeface="Roboto Mono" charset="0"/>
                <a:cs typeface="Roboto Mono" charset="0"/>
              </a:rPr>
              <a:t>console</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log</a:t>
            </a:r>
            <a:r>
              <a:rPr lang="en-US" sz="1800" dirty="0">
                <a:latin typeface="Roboto Mono" charset="0"/>
                <a:ea typeface="Roboto Mono" charset="0"/>
                <a:cs typeface="Roboto Mono" charset="0"/>
              </a:rPr>
              <a:t>(</a:t>
            </a:r>
            <a:r>
              <a:rPr lang="en-US" sz="1800" b="1" i="1" dirty="0" err="1">
                <a:solidFill>
                  <a:srgbClr val="660E7A"/>
                </a:solidFill>
                <a:latin typeface="Roboto Mono" charset="0"/>
                <a:ea typeface="Roboto Mono" charset="0"/>
                <a:cs typeface="Roboto Mono" charset="0"/>
              </a:rPr>
              <a:t>myClass</a:t>
            </a:r>
            <a:r>
              <a:rPr lang="en-US" sz="1800" dirty="0" err="1">
                <a:latin typeface="Roboto Mono" charset="0"/>
                <a:ea typeface="Roboto Mono" charset="0"/>
                <a:cs typeface="Roboto Mono" charset="0"/>
              </a:rPr>
              <a:t>.</a:t>
            </a:r>
            <a:r>
              <a:rPr lang="en-US" sz="1800" dirty="0" err="1">
                <a:solidFill>
                  <a:srgbClr val="7A7A43"/>
                </a:solidFill>
                <a:latin typeface="Roboto Mono" charset="0"/>
                <a:ea typeface="Roboto Mono" charset="0"/>
                <a:cs typeface="Roboto Mono" charset="0"/>
              </a:rPr>
              <a:t>myClassMethod</a:t>
            </a:r>
            <a:r>
              <a:rPr lang="en-US" sz="1800" dirty="0">
                <a:latin typeface="Roboto Mono" charset="0"/>
                <a:ea typeface="Roboto Mono" charset="0"/>
                <a:cs typeface="Roboto Mono" charset="0"/>
              </a:rPr>
              <a:t>());</a:t>
            </a:r>
          </a:p>
        </p:txBody>
      </p:sp>
      <p:sp>
        <p:nvSpPr>
          <p:cNvPr id="4" name="Slide Number Placeholder 3"/>
          <p:cNvSpPr>
            <a:spLocks noGrp="1"/>
          </p:cNvSpPr>
          <p:nvPr>
            <p:ph type="sldNum" sz="quarter" idx="12"/>
          </p:nvPr>
        </p:nvSpPr>
        <p:spPr/>
        <p:txBody>
          <a:bodyPr/>
          <a:lstStyle/>
          <a:p>
            <a:fld id="{E5454087-695C-AC43-AA7F-3C3895E55714}" type="slidenum">
              <a:rPr lang="en-US" smtClean="0"/>
              <a:t>51</a:t>
            </a:fld>
            <a:endParaRPr lang="en-US" dirty="0"/>
          </a:p>
        </p:txBody>
      </p:sp>
    </p:spTree>
    <p:extLst>
      <p:ext uri="{BB962C8B-B14F-4D97-AF65-F5344CB8AC3E}">
        <p14:creationId xmlns:p14="http://schemas.microsoft.com/office/powerpoint/2010/main" val="170581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ES2015 Template literals</a:t>
            </a:r>
            <a:endParaRPr lang="en-US" dirty="0"/>
          </a:p>
        </p:txBody>
      </p:sp>
      <p:sp>
        <p:nvSpPr>
          <p:cNvPr id="3" name="Content Placeholder 2"/>
          <p:cNvSpPr>
            <a:spLocks noGrp="1"/>
          </p:cNvSpPr>
          <p:nvPr>
            <p:ph idx="1"/>
          </p:nvPr>
        </p:nvSpPr>
        <p:spPr>
          <a:xfrm>
            <a:off x="838200" y="1485905"/>
            <a:ext cx="10515600" cy="4691063"/>
          </a:xfrm>
        </p:spPr>
        <p:txBody>
          <a:bodyPr>
            <a:normAutofit/>
          </a:bodyPr>
          <a:lstStyle/>
          <a:p>
            <a:pPr marL="0" indent="0">
              <a:buNone/>
            </a:pPr>
            <a:endParaRPr lang="en-US" b="1" dirty="0"/>
          </a:p>
          <a:p>
            <a:pPr marL="0" indent="0">
              <a:buNone/>
            </a:pPr>
            <a:r>
              <a:rPr lang="en-US" sz="2300" dirty="0">
                <a:latin typeface="Roboto Mono" charset="0"/>
                <a:ea typeface="Roboto Mono" charset="0"/>
                <a:cs typeface="Roboto Mono" charset="0"/>
              </a:rPr>
              <a:t/>
            </a:r>
            <a:br>
              <a:rPr lang="en-US" sz="2300" dirty="0">
                <a:latin typeface="Roboto Mono" charset="0"/>
                <a:ea typeface="Roboto Mono" charset="0"/>
                <a:cs typeface="Roboto Mono" charset="0"/>
              </a:rPr>
            </a:br>
            <a:r>
              <a:rPr lang="en-US" dirty="0"/>
              <a:t/>
            </a:r>
            <a:br>
              <a:rPr lang="en-US" dirty="0"/>
            </a:br>
            <a:endParaRPr lang="en-US" dirty="0" smtClean="0"/>
          </a:p>
          <a:p>
            <a:endParaRPr lang="en-US" dirty="0"/>
          </a:p>
        </p:txBody>
      </p:sp>
      <p:sp>
        <p:nvSpPr>
          <p:cNvPr id="5" name="TextBox 4"/>
          <p:cNvSpPr txBox="1"/>
          <p:nvPr/>
        </p:nvSpPr>
        <p:spPr>
          <a:xfrm>
            <a:off x="838200" y="1690690"/>
            <a:ext cx="10771415" cy="4524315"/>
          </a:xfrm>
          <a:prstGeom prst="rect">
            <a:avLst/>
          </a:prstGeom>
          <a:noFill/>
          <a:ln>
            <a:solidFill>
              <a:schemeClr val="accent3"/>
            </a:solidFill>
          </a:ln>
        </p:spPr>
        <p:txBody>
          <a:bodyPr wrap="square" rtlCol="0">
            <a:spAutoFit/>
          </a:bodyPr>
          <a:lstStyle/>
          <a:p>
            <a:r>
              <a:rPr lang="en-US" b="1" dirty="0">
                <a:solidFill>
                  <a:srgbClr val="000080"/>
                </a:solidFill>
                <a:latin typeface="Roboto Mono" charset="0"/>
                <a:ea typeface="Roboto Mono" charset="0"/>
                <a:cs typeface="Roboto Mono" charset="0"/>
              </a:rPr>
              <a:t>class </a:t>
            </a:r>
            <a:r>
              <a:rPr lang="en-US" dirty="0">
                <a:latin typeface="Roboto Mono" charset="0"/>
                <a:ea typeface="Roboto Mono" charset="0"/>
                <a:cs typeface="Roboto Mono" charset="0"/>
              </a:rPr>
              <a:t>Student{</a:t>
            </a:r>
            <a:br>
              <a:rPr lang="en-US" dirty="0">
                <a:latin typeface="Roboto Mono" charset="0"/>
                <a:ea typeface="Roboto Mono" charset="0"/>
                <a:cs typeface="Roboto Mono" charset="0"/>
              </a:rPr>
            </a:br>
            <a:r>
              <a:rPr lang="en-US" dirty="0">
                <a:latin typeface="Roboto Mono" charset="0"/>
                <a:ea typeface="Roboto Mono" charset="0"/>
                <a:cs typeface="Roboto Mono" charset="0"/>
              </a:rPr>
              <a:t/>
            </a:r>
            <a:br>
              <a:rPr lang="en-US" dirty="0">
                <a:latin typeface="Roboto Mono" charset="0"/>
                <a:ea typeface="Roboto Mono" charset="0"/>
                <a:cs typeface="Roboto Mono" charset="0"/>
              </a:rPr>
            </a:br>
            <a:r>
              <a:rPr lang="en-US" dirty="0">
                <a:latin typeface="Roboto Mono" charset="0"/>
                <a:ea typeface="Roboto Mono" charset="0"/>
                <a:cs typeface="Roboto Mono" charset="0"/>
              </a:rPr>
              <a:t>    </a:t>
            </a:r>
            <a:r>
              <a:rPr lang="en-US" b="1" dirty="0" smtClean="0">
                <a:solidFill>
                  <a:srgbClr val="000080"/>
                </a:solidFill>
                <a:latin typeface="Roboto Mono" charset="0"/>
                <a:ea typeface="Roboto Mono" charset="0"/>
                <a:cs typeface="Roboto Mono" charset="0"/>
              </a:rPr>
              <a:t>constructor</a:t>
            </a:r>
            <a:r>
              <a:rPr lang="en-US" dirty="0" smtClean="0">
                <a:latin typeface="Roboto Mono" charset="0"/>
                <a:ea typeface="Roboto Mono" charset="0"/>
                <a:cs typeface="Roboto Mono" charset="0"/>
              </a:rPr>
              <a:t>(</a:t>
            </a:r>
            <a:r>
              <a:rPr lang="en-US" b="1" dirty="0" smtClean="0">
                <a:solidFill>
                  <a:srgbClr val="000080"/>
                </a:solidFill>
                <a:latin typeface="Roboto Mono" charset="0"/>
                <a:ea typeface="Roboto Mono" charset="0"/>
                <a:cs typeface="Roboto Mono" charset="0"/>
              </a:rPr>
              <a:t>private </a:t>
            </a:r>
            <a:r>
              <a:rPr lang="en-US" dirty="0" err="1">
                <a:latin typeface="Roboto Mono" charset="0"/>
                <a:ea typeface="Roboto Mono" charset="0"/>
                <a:cs typeface="Roboto Mono" charset="0"/>
              </a:rPr>
              <a:t>firstName</a:t>
            </a:r>
            <a:r>
              <a:rPr lang="en-US" dirty="0">
                <a:latin typeface="Roboto Mono" charset="0"/>
                <a:ea typeface="Roboto Mono" charset="0"/>
                <a:cs typeface="Roboto Mono" charset="0"/>
              </a:rPr>
              <a:t>: </a:t>
            </a:r>
            <a:r>
              <a:rPr lang="en-US" b="1" dirty="0">
                <a:solidFill>
                  <a:srgbClr val="000080"/>
                </a:solidFill>
                <a:latin typeface="Roboto Mono" charset="0"/>
                <a:ea typeface="Roboto Mono" charset="0"/>
                <a:cs typeface="Roboto Mono" charset="0"/>
              </a:rPr>
              <a:t>string</a:t>
            </a:r>
            <a:r>
              <a:rPr lang="en-US" dirty="0">
                <a:latin typeface="Roboto Mono" charset="0"/>
                <a:ea typeface="Roboto Mono" charset="0"/>
                <a:cs typeface="Roboto Mono" charset="0"/>
              </a:rPr>
              <a:t>, </a:t>
            </a:r>
            <a:endParaRPr lang="en-US" dirty="0" smtClean="0">
              <a:latin typeface="Roboto Mono" charset="0"/>
              <a:ea typeface="Roboto Mono" charset="0"/>
              <a:cs typeface="Roboto Mono" charset="0"/>
            </a:endParaRPr>
          </a:p>
          <a:p>
            <a:r>
              <a:rPr lang="en-US" b="1" dirty="0">
                <a:solidFill>
                  <a:srgbClr val="000080"/>
                </a:solidFill>
                <a:latin typeface="Roboto Mono" charset="0"/>
                <a:ea typeface="Roboto Mono" charset="0"/>
                <a:cs typeface="Roboto Mono" charset="0"/>
              </a:rPr>
              <a:t>	</a:t>
            </a:r>
            <a:r>
              <a:rPr lang="en-US" b="1" dirty="0" smtClean="0">
                <a:solidFill>
                  <a:srgbClr val="000080"/>
                </a:solidFill>
                <a:latin typeface="Roboto Mono" charset="0"/>
                <a:ea typeface="Roboto Mono" charset="0"/>
                <a:cs typeface="Roboto Mono" charset="0"/>
              </a:rPr>
              <a:t>	  private </a:t>
            </a:r>
            <a:r>
              <a:rPr lang="en-US" dirty="0" err="1">
                <a:latin typeface="Roboto Mono" charset="0"/>
                <a:ea typeface="Roboto Mono" charset="0"/>
                <a:cs typeface="Roboto Mono" charset="0"/>
              </a:rPr>
              <a:t>middleInitial</a:t>
            </a:r>
            <a:r>
              <a:rPr lang="en-US" dirty="0">
                <a:latin typeface="Roboto Mono" charset="0"/>
                <a:ea typeface="Roboto Mono" charset="0"/>
                <a:cs typeface="Roboto Mono" charset="0"/>
              </a:rPr>
              <a:t>: </a:t>
            </a:r>
            <a:r>
              <a:rPr lang="en-US" b="1" dirty="0">
                <a:solidFill>
                  <a:srgbClr val="000080"/>
                </a:solidFill>
                <a:latin typeface="Roboto Mono" charset="0"/>
                <a:ea typeface="Roboto Mono" charset="0"/>
                <a:cs typeface="Roboto Mono" charset="0"/>
              </a:rPr>
              <a:t>string</a:t>
            </a:r>
            <a:r>
              <a:rPr lang="en-US" dirty="0">
                <a:latin typeface="Roboto Mono" charset="0"/>
                <a:ea typeface="Roboto Mono" charset="0"/>
                <a:cs typeface="Roboto Mono" charset="0"/>
              </a:rPr>
              <a:t>, </a:t>
            </a:r>
            <a:endParaRPr lang="en-US" dirty="0" smtClean="0">
              <a:latin typeface="Roboto Mono" charset="0"/>
              <a:ea typeface="Roboto Mono" charset="0"/>
              <a:cs typeface="Roboto Mono" charset="0"/>
            </a:endParaRPr>
          </a:p>
          <a:p>
            <a:r>
              <a:rPr lang="en-US" b="1" dirty="0">
                <a:solidFill>
                  <a:srgbClr val="000080"/>
                </a:solidFill>
                <a:latin typeface="Roboto Mono" charset="0"/>
                <a:ea typeface="Roboto Mono" charset="0"/>
                <a:cs typeface="Roboto Mono" charset="0"/>
              </a:rPr>
              <a:t>	</a:t>
            </a:r>
            <a:r>
              <a:rPr lang="en-US" b="1" dirty="0" smtClean="0">
                <a:solidFill>
                  <a:srgbClr val="000080"/>
                </a:solidFill>
                <a:latin typeface="Roboto Mono" charset="0"/>
                <a:ea typeface="Roboto Mono" charset="0"/>
                <a:cs typeface="Roboto Mono" charset="0"/>
              </a:rPr>
              <a:t>	  private </a:t>
            </a:r>
            <a:r>
              <a:rPr lang="en-US" dirty="0" err="1">
                <a:latin typeface="Roboto Mono" charset="0"/>
                <a:ea typeface="Roboto Mono" charset="0"/>
                <a:cs typeface="Roboto Mono" charset="0"/>
              </a:rPr>
              <a:t>lastName</a:t>
            </a:r>
            <a:r>
              <a:rPr lang="en-US" dirty="0">
                <a:latin typeface="Roboto Mono" charset="0"/>
                <a:ea typeface="Roboto Mono" charset="0"/>
                <a:cs typeface="Roboto Mono" charset="0"/>
              </a:rPr>
              <a:t>: </a:t>
            </a:r>
            <a:r>
              <a:rPr lang="en-US" b="1" dirty="0">
                <a:solidFill>
                  <a:srgbClr val="000080"/>
                </a:solidFill>
                <a:latin typeface="Roboto Mono" charset="0"/>
                <a:ea typeface="Roboto Mono" charset="0"/>
                <a:cs typeface="Roboto Mono" charset="0"/>
              </a:rPr>
              <a:t>string</a:t>
            </a:r>
            <a:r>
              <a:rPr lang="en-US" dirty="0">
                <a:latin typeface="Roboto Mono" charset="0"/>
                <a:ea typeface="Roboto Mono" charset="0"/>
                <a:cs typeface="Roboto Mono" charset="0"/>
              </a:rPr>
              <a:t>){}</a:t>
            </a:r>
            <a:br>
              <a:rPr lang="en-US" dirty="0">
                <a:latin typeface="Roboto Mono" charset="0"/>
                <a:ea typeface="Roboto Mono" charset="0"/>
                <a:cs typeface="Roboto Mono" charset="0"/>
              </a:rPr>
            </a:br>
            <a:r>
              <a:rPr lang="en-US" dirty="0">
                <a:latin typeface="Roboto Mono" charset="0"/>
                <a:ea typeface="Roboto Mono" charset="0"/>
                <a:cs typeface="Roboto Mono" charset="0"/>
              </a:rPr>
              <a:t/>
            </a:r>
            <a:br>
              <a:rPr lang="en-US" dirty="0">
                <a:latin typeface="Roboto Mono" charset="0"/>
                <a:ea typeface="Roboto Mono" charset="0"/>
                <a:cs typeface="Roboto Mono" charset="0"/>
              </a:rPr>
            </a:br>
            <a:r>
              <a:rPr lang="en-US" dirty="0">
                <a:latin typeface="Roboto Mono" charset="0"/>
                <a:ea typeface="Roboto Mono" charset="0"/>
                <a:cs typeface="Roboto Mono" charset="0"/>
              </a:rPr>
              <a:t>    </a:t>
            </a:r>
            <a:r>
              <a:rPr lang="en-US" dirty="0" err="1">
                <a:solidFill>
                  <a:srgbClr val="7A7A43"/>
                </a:solidFill>
                <a:latin typeface="Roboto Mono" charset="0"/>
                <a:ea typeface="Roboto Mono" charset="0"/>
                <a:cs typeface="Roboto Mono" charset="0"/>
              </a:rPr>
              <a:t>getFullName</a:t>
            </a:r>
            <a:r>
              <a:rPr lang="en-US" dirty="0">
                <a:latin typeface="Roboto Mono" charset="0"/>
                <a:ea typeface="Roboto Mono" charset="0"/>
                <a:cs typeface="Roboto Mono" charset="0"/>
              </a:rPr>
              <a:t>(){</a:t>
            </a:r>
            <a:br>
              <a:rPr lang="en-US" dirty="0">
                <a:latin typeface="Roboto Mono" charset="0"/>
                <a:ea typeface="Roboto Mono" charset="0"/>
                <a:cs typeface="Roboto Mono" charset="0"/>
              </a:rPr>
            </a:br>
            <a:r>
              <a:rPr lang="en-US" dirty="0">
                <a:latin typeface="Roboto Mono" charset="0"/>
                <a:ea typeface="Roboto Mono" charset="0"/>
                <a:cs typeface="Roboto Mono" charset="0"/>
              </a:rPr>
              <a:t>    </a:t>
            </a:r>
            <a:r>
              <a:rPr lang="en-US" dirty="0" smtClean="0">
                <a:latin typeface="Roboto Mono" charset="0"/>
                <a:ea typeface="Roboto Mono" charset="0"/>
                <a:cs typeface="Roboto Mono" charset="0"/>
              </a:rPr>
              <a:t>  </a:t>
            </a:r>
            <a:r>
              <a:rPr lang="en-US" b="1" dirty="0" smtClean="0">
                <a:solidFill>
                  <a:srgbClr val="000080"/>
                </a:solidFill>
                <a:latin typeface="Roboto Mono" charset="0"/>
                <a:ea typeface="Roboto Mono" charset="0"/>
                <a:cs typeface="Roboto Mono" charset="0"/>
              </a:rPr>
              <a:t>return </a:t>
            </a:r>
            <a:r>
              <a:rPr lang="en-US" b="1" dirty="0">
                <a:solidFill>
                  <a:srgbClr val="008000"/>
                </a:solidFill>
                <a:latin typeface="Roboto Mono" charset="0"/>
                <a:ea typeface="Roboto Mono" charset="0"/>
                <a:cs typeface="Roboto Mono" charset="0"/>
              </a:rPr>
              <a:t>`    </a:t>
            </a:r>
            <a:br>
              <a:rPr lang="en-US" b="1" dirty="0">
                <a:solidFill>
                  <a:srgbClr val="008000"/>
                </a:solidFill>
                <a:latin typeface="Roboto Mono" charset="0"/>
                <a:ea typeface="Roboto Mono" charset="0"/>
                <a:cs typeface="Roboto Mono" charset="0"/>
              </a:rPr>
            </a:br>
            <a:r>
              <a:rPr lang="en-US" b="1" dirty="0">
                <a:solidFill>
                  <a:srgbClr val="008000"/>
                </a:solidFill>
                <a:latin typeface="Roboto Mono" charset="0"/>
                <a:ea typeface="Roboto Mono" charset="0"/>
                <a:cs typeface="Roboto Mono" charset="0"/>
              </a:rPr>
              <a:t>            First: </a:t>
            </a:r>
            <a:r>
              <a:rPr lang="en-US" dirty="0">
                <a:latin typeface="Roboto Mono" charset="0"/>
                <a:ea typeface="Roboto Mono" charset="0"/>
                <a:cs typeface="Roboto Mono" charset="0"/>
              </a:rPr>
              <a:t>${</a:t>
            </a:r>
            <a:r>
              <a:rPr lang="en-US" b="1" dirty="0" err="1">
                <a:solidFill>
                  <a:srgbClr val="000080"/>
                </a:solidFill>
                <a:latin typeface="Roboto Mono" charset="0"/>
                <a:ea typeface="Roboto Mono" charset="0"/>
                <a:cs typeface="Roboto Mono" charset="0"/>
              </a:rPr>
              <a:t>this</a:t>
            </a:r>
            <a:r>
              <a:rPr lang="en-US" dirty="0" err="1">
                <a:latin typeface="Roboto Mono" charset="0"/>
                <a:ea typeface="Roboto Mono" charset="0"/>
                <a:cs typeface="Roboto Mono" charset="0"/>
              </a:rPr>
              <a:t>.firstName</a:t>
            </a:r>
            <a:r>
              <a:rPr lang="en-US" dirty="0">
                <a:latin typeface="Roboto Mono" charset="0"/>
                <a:ea typeface="Roboto Mono" charset="0"/>
                <a:cs typeface="Roboto Mono" charset="0"/>
              </a:rPr>
              <a:t>}</a:t>
            </a:r>
            <a:r>
              <a:rPr lang="en-US" b="1" dirty="0">
                <a:solidFill>
                  <a:srgbClr val="008000"/>
                </a:solidFill>
                <a:latin typeface="Roboto Mono" charset="0"/>
                <a:ea typeface="Roboto Mono" charset="0"/>
                <a:cs typeface="Roboto Mono" charset="0"/>
              </a:rPr>
              <a:t> </a:t>
            </a:r>
            <a:br>
              <a:rPr lang="en-US" b="1" dirty="0">
                <a:solidFill>
                  <a:srgbClr val="008000"/>
                </a:solidFill>
                <a:latin typeface="Roboto Mono" charset="0"/>
                <a:ea typeface="Roboto Mono" charset="0"/>
                <a:cs typeface="Roboto Mono" charset="0"/>
              </a:rPr>
            </a:br>
            <a:r>
              <a:rPr lang="en-US" b="1" dirty="0">
                <a:solidFill>
                  <a:srgbClr val="008000"/>
                </a:solidFill>
                <a:latin typeface="Roboto Mono" charset="0"/>
                <a:ea typeface="Roboto Mono" charset="0"/>
                <a:cs typeface="Roboto Mono" charset="0"/>
              </a:rPr>
              <a:t>            Middle: </a:t>
            </a:r>
            <a:r>
              <a:rPr lang="en-US" dirty="0">
                <a:latin typeface="Roboto Mono" charset="0"/>
                <a:ea typeface="Roboto Mono" charset="0"/>
                <a:cs typeface="Roboto Mono" charset="0"/>
              </a:rPr>
              <a:t>${</a:t>
            </a:r>
            <a:r>
              <a:rPr lang="en-US" b="1" dirty="0" err="1">
                <a:solidFill>
                  <a:srgbClr val="000080"/>
                </a:solidFill>
                <a:latin typeface="Roboto Mono" charset="0"/>
                <a:ea typeface="Roboto Mono" charset="0"/>
                <a:cs typeface="Roboto Mono" charset="0"/>
              </a:rPr>
              <a:t>this</a:t>
            </a:r>
            <a:r>
              <a:rPr lang="en-US" dirty="0" err="1">
                <a:latin typeface="Roboto Mono" charset="0"/>
                <a:ea typeface="Roboto Mono" charset="0"/>
                <a:cs typeface="Roboto Mono" charset="0"/>
              </a:rPr>
              <a:t>.middleInitial</a:t>
            </a:r>
            <a:r>
              <a:rPr lang="en-US" dirty="0">
                <a:latin typeface="Roboto Mono" charset="0"/>
                <a:ea typeface="Roboto Mono" charset="0"/>
                <a:cs typeface="Roboto Mono" charset="0"/>
              </a:rPr>
              <a:t>}</a:t>
            </a:r>
            <a:r>
              <a:rPr lang="en-US" b="1" dirty="0">
                <a:solidFill>
                  <a:srgbClr val="008000"/>
                </a:solidFill>
                <a:latin typeface="Roboto Mono" charset="0"/>
                <a:ea typeface="Roboto Mono" charset="0"/>
                <a:cs typeface="Roboto Mono" charset="0"/>
              </a:rPr>
              <a:t/>
            </a:r>
            <a:br>
              <a:rPr lang="en-US" b="1" dirty="0">
                <a:solidFill>
                  <a:srgbClr val="008000"/>
                </a:solidFill>
                <a:latin typeface="Roboto Mono" charset="0"/>
                <a:ea typeface="Roboto Mono" charset="0"/>
                <a:cs typeface="Roboto Mono" charset="0"/>
              </a:rPr>
            </a:br>
            <a:r>
              <a:rPr lang="en-US" b="1" dirty="0">
                <a:solidFill>
                  <a:srgbClr val="008000"/>
                </a:solidFill>
                <a:latin typeface="Roboto Mono" charset="0"/>
                <a:ea typeface="Roboto Mono" charset="0"/>
                <a:cs typeface="Roboto Mono" charset="0"/>
              </a:rPr>
              <a:t>            Last: </a:t>
            </a:r>
            <a:r>
              <a:rPr lang="en-US" dirty="0">
                <a:latin typeface="Roboto Mono" charset="0"/>
                <a:ea typeface="Roboto Mono" charset="0"/>
                <a:cs typeface="Roboto Mono" charset="0"/>
              </a:rPr>
              <a:t>${</a:t>
            </a:r>
            <a:r>
              <a:rPr lang="en-US" b="1" dirty="0" err="1">
                <a:solidFill>
                  <a:srgbClr val="000080"/>
                </a:solidFill>
                <a:latin typeface="Roboto Mono" charset="0"/>
                <a:ea typeface="Roboto Mono" charset="0"/>
                <a:cs typeface="Roboto Mono" charset="0"/>
              </a:rPr>
              <a:t>this</a:t>
            </a:r>
            <a:r>
              <a:rPr lang="en-US" dirty="0" err="1">
                <a:latin typeface="Roboto Mono" charset="0"/>
                <a:ea typeface="Roboto Mono" charset="0"/>
                <a:cs typeface="Roboto Mono" charset="0"/>
              </a:rPr>
              <a:t>.lastName</a:t>
            </a:r>
            <a:r>
              <a:rPr lang="en-US" dirty="0">
                <a:latin typeface="Roboto Mono" charset="0"/>
                <a:ea typeface="Roboto Mono" charset="0"/>
                <a:cs typeface="Roboto Mono" charset="0"/>
              </a:rPr>
              <a:t>}</a:t>
            </a:r>
            <a:r>
              <a:rPr lang="en-US" b="1" dirty="0">
                <a:solidFill>
                  <a:srgbClr val="008000"/>
                </a:solidFill>
                <a:latin typeface="Roboto Mono" charset="0"/>
                <a:ea typeface="Roboto Mono" charset="0"/>
                <a:cs typeface="Roboto Mono" charset="0"/>
              </a:rPr>
              <a:t>`</a:t>
            </a:r>
            <a:r>
              <a:rPr lang="en-US" dirty="0">
                <a:latin typeface="Roboto Mono" charset="0"/>
                <a:ea typeface="Roboto Mono" charset="0"/>
                <a:cs typeface="Roboto Mono" charset="0"/>
              </a:rPr>
              <a:t>;</a:t>
            </a:r>
            <a:br>
              <a:rPr lang="en-US" dirty="0">
                <a:latin typeface="Roboto Mono" charset="0"/>
                <a:ea typeface="Roboto Mono" charset="0"/>
                <a:cs typeface="Roboto Mono" charset="0"/>
              </a:rPr>
            </a:br>
            <a:r>
              <a:rPr lang="en-US" dirty="0" smtClean="0">
                <a:latin typeface="Roboto Mono" charset="0"/>
                <a:ea typeface="Roboto Mono" charset="0"/>
                <a:cs typeface="Roboto Mono" charset="0"/>
              </a:rPr>
              <a:t>   }</a:t>
            </a:r>
          </a:p>
          <a:p>
            <a:endParaRPr lang="en-US" dirty="0" smtClean="0">
              <a:latin typeface="Roboto Mono" charset="0"/>
              <a:ea typeface="Roboto Mono" charset="0"/>
              <a:cs typeface="Roboto Mono" charset="0"/>
            </a:endParaRPr>
          </a:p>
          <a:p>
            <a:r>
              <a:rPr lang="en-US" dirty="0" smtClean="0">
                <a:latin typeface="Roboto Mono" charset="0"/>
                <a:ea typeface="Roboto Mono" charset="0"/>
                <a:cs typeface="Roboto Mono" charset="0"/>
              </a:rPr>
              <a:t>}</a:t>
            </a:r>
            <a:r>
              <a:rPr lang="en-US" dirty="0">
                <a:latin typeface="Roboto Mono" charset="0"/>
                <a:ea typeface="Roboto Mono" charset="0"/>
                <a:cs typeface="Roboto Mono" charset="0"/>
              </a:rPr>
              <a:t/>
            </a:r>
            <a:br>
              <a:rPr lang="en-US" dirty="0">
                <a:latin typeface="Roboto Mono" charset="0"/>
                <a:ea typeface="Roboto Mono" charset="0"/>
                <a:cs typeface="Roboto Mono" charset="0"/>
              </a:rPr>
            </a:br>
            <a:r>
              <a:rPr lang="en-US" dirty="0">
                <a:latin typeface="Roboto Mono" charset="0"/>
                <a:ea typeface="Roboto Mono" charset="0"/>
                <a:cs typeface="Roboto Mono" charset="0"/>
              </a:rPr>
              <a:t/>
            </a:r>
            <a:br>
              <a:rPr lang="en-US" dirty="0">
                <a:latin typeface="Roboto Mono" charset="0"/>
                <a:ea typeface="Roboto Mono" charset="0"/>
                <a:cs typeface="Roboto Mono" charset="0"/>
              </a:rPr>
            </a:br>
            <a:endParaRPr lang="en-US" dirty="0">
              <a:latin typeface="Roboto Mono" charset="0"/>
              <a:ea typeface="Roboto Mono" charset="0"/>
              <a:cs typeface="Roboto Mono" charset="0"/>
            </a:endParaRPr>
          </a:p>
        </p:txBody>
      </p:sp>
      <p:sp>
        <p:nvSpPr>
          <p:cNvPr id="4" name="Left Arrow 3"/>
          <p:cNvSpPr/>
          <p:nvPr/>
        </p:nvSpPr>
        <p:spPr>
          <a:xfrm>
            <a:off x="6012180" y="3461357"/>
            <a:ext cx="3897630" cy="49149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Use </a:t>
            </a:r>
            <a:r>
              <a:rPr lang="en-US" dirty="0" err="1" smtClean="0"/>
              <a:t>backticks</a:t>
            </a:r>
            <a:r>
              <a:rPr lang="en-US" dirty="0"/>
              <a:t> </a:t>
            </a:r>
            <a:r>
              <a:rPr lang="en-US" dirty="0" smtClean="0"/>
              <a:t>`` | NOT single quotes  ’’</a:t>
            </a:r>
            <a:endParaRPr lang="en-US" dirty="0"/>
          </a:p>
        </p:txBody>
      </p:sp>
      <p:sp>
        <p:nvSpPr>
          <p:cNvPr id="6" name="Slide Number Placeholder 5"/>
          <p:cNvSpPr>
            <a:spLocks noGrp="1"/>
          </p:cNvSpPr>
          <p:nvPr>
            <p:ph type="sldNum" sz="quarter" idx="12"/>
          </p:nvPr>
        </p:nvSpPr>
        <p:spPr/>
        <p:txBody>
          <a:bodyPr/>
          <a:lstStyle/>
          <a:p>
            <a:fld id="{E5454087-695C-AC43-AA7F-3C3895E55714}" type="slidenum">
              <a:rPr lang="en-US" smtClean="0"/>
              <a:t>52</a:t>
            </a:fld>
            <a:endParaRPr lang="en-US" dirty="0"/>
          </a:p>
        </p:txBody>
      </p:sp>
    </p:spTree>
    <p:extLst>
      <p:ext uri="{BB962C8B-B14F-4D97-AF65-F5344CB8AC3E}">
        <p14:creationId xmlns:p14="http://schemas.microsoft.com/office/powerpoint/2010/main" val="96774857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Lab</a:t>
            </a:r>
            <a:r>
              <a:rPr lang="en-US" sz="4400" dirty="0"/>
              <a:t/>
            </a:r>
            <a:br>
              <a:rPr lang="en-US" sz="4400" dirty="0"/>
            </a:br>
            <a:r>
              <a:rPr lang="en-US" sz="2400" dirty="0" err="1" smtClean="0"/>
              <a:t>TypeScript</a:t>
            </a:r>
            <a:endParaRPr lang="en-US" sz="2400" dirty="0"/>
          </a:p>
        </p:txBody>
      </p:sp>
      <p:sp>
        <p:nvSpPr>
          <p:cNvPr id="3" name="Text Placeholder 2"/>
          <p:cNvSpPr>
            <a:spLocks noGrp="1"/>
          </p:cNvSpPr>
          <p:nvPr>
            <p:ph type="body" idx="1"/>
          </p:nvPr>
        </p:nvSpPr>
        <p:spPr>
          <a:xfrm>
            <a:off x="831851" y="4562477"/>
            <a:ext cx="10515600" cy="1527175"/>
          </a:xfrm>
        </p:spPr>
        <p:txBody>
          <a:bodyPr>
            <a:normAutofit/>
          </a:bodyPr>
          <a:lstStyle/>
          <a:p>
            <a:r>
              <a:rPr lang="en-US" sz="2000" dirty="0" smtClean="0"/>
              <a:t>Open </a:t>
            </a:r>
            <a:r>
              <a:rPr lang="en-US" sz="2000" b="1" dirty="0" err="1" smtClean="0"/>
              <a:t>TypeScriptLabManual.pdf</a:t>
            </a:r>
            <a:r>
              <a:rPr lang="en-US" sz="2000" b="1" dirty="0" smtClean="0"/>
              <a:t> </a:t>
            </a:r>
            <a:r>
              <a:rPr lang="en-US" sz="2000" dirty="0" smtClean="0"/>
              <a:t> and follow the directions to do the following sections:</a:t>
            </a:r>
          </a:p>
          <a:p>
            <a:r>
              <a:rPr lang="en-US" sz="2000" dirty="0" smtClean="0"/>
              <a:t>Modules</a:t>
            </a:r>
          </a:p>
          <a:p>
            <a:r>
              <a:rPr lang="en-US" sz="2000" dirty="0" smtClean="0"/>
              <a:t>Do the remaining sections in the manual if time permits</a:t>
            </a:r>
          </a:p>
          <a:p>
            <a:pPr marL="285750" indent="-285750">
              <a:buFont typeface="Arial" charset="0"/>
              <a:buChar char="•"/>
            </a:pPr>
            <a:endParaRPr lang="en-US" sz="1800"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53</a:t>
            </a:fld>
            <a:endParaRPr lang="en-US" dirty="0"/>
          </a:p>
        </p:txBody>
      </p:sp>
    </p:spTree>
    <p:extLst>
      <p:ext uri="{BB962C8B-B14F-4D97-AF65-F5344CB8AC3E}">
        <p14:creationId xmlns:p14="http://schemas.microsoft.com/office/powerpoint/2010/main" val="25349477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366960"/>
          </a:xfrm>
        </p:spPr>
        <p:txBody>
          <a:bodyPr>
            <a:normAutofit/>
          </a:bodyPr>
          <a:lstStyle/>
          <a:p>
            <a:r>
              <a:rPr lang="en-US" sz="4400" dirty="0" smtClean="0"/>
              <a:t>Review (optional)</a:t>
            </a:r>
            <a:endParaRPr lang="en-US" sz="4400" dirty="0"/>
          </a:p>
        </p:txBody>
      </p:sp>
      <p:sp>
        <p:nvSpPr>
          <p:cNvPr id="3" name="Text Placeholder 2"/>
          <p:cNvSpPr>
            <a:spLocks noGrp="1"/>
          </p:cNvSpPr>
          <p:nvPr>
            <p:ph type="body" idx="1"/>
          </p:nvPr>
        </p:nvSpPr>
        <p:spPr>
          <a:xfrm>
            <a:off x="831851" y="4241801"/>
            <a:ext cx="10515600" cy="1847852"/>
          </a:xfrm>
        </p:spPr>
        <p:txBody>
          <a:bodyPr>
            <a:normAutofit/>
          </a:bodyPr>
          <a:lstStyle/>
          <a:p>
            <a:r>
              <a:rPr lang="en-US" dirty="0" err="1" smtClean="0"/>
              <a:t>TypeScript</a:t>
            </a:r>
            <a:endParaRPr lang="en-US" dirty="0" smtClean="0"/>
          </a:p>
        </p:txBody>
      </p:sp>
      <p:sp>
        <p:nvSpPr>
          <p:cNvPr id="4" name="Slide Number Placeholder 3"/>
          <p:cNvSpPr>
            <a:spLocks noGrp="1"/>
          </p:cNvSpPr>
          <p:nvPr>
            <p:ph type="sldNum" sz="quarter" idx="12"/>
          </p:nvPr>
        </p:nvSpPr>
        <p:spPr/>
        <p:txBody>
          <a:bodyPr/>
          <a:lstStyle/>
          <a:p>
            <a:fld id="{323DE9B6-CD69-2240-8AAD-0E79682D9385}" type="slidenum">
              <a:rPr lang="en-US" smtClean="0"/>
              <a:t>54</a:t>
            </a:fld>
            <a:endParaRPr lang="en-US" dirty="0"/>
          </a:p>
        </p:txBody>
      </p:sp>
    </p:spTree>
    <p:extLst>
      <p:ext uri="{BB962C8B-B14F-4D97-AF65-F5344CB8AC3E}">
        <p14:creationId xmlns:p14="http://schemas.microsoft.com/office/powerpoint/2010/main" val="177003462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TypeScript</a:t>
            </a:r>
            <a:r>
              <a:rPr lang="en-US" dirty="0"/>
              <a:t> </a:t>
            </a:r>
            <a:r>
              <a:rPr lang="en-US" dirty="0" smtClean="0"/>
              <a:t>Review</a:t>
            </a:r>
            <a:endParaRPr lang="en-US" dirty="0"/>
          </a:p>
        </p:txBody>
      </p:sp>
      <p:sp>
        <p:nvSpPr>
          <p:cNvPr id="3" name="Content Placeholder 2"/>
          <p:cNvSpPr>
            <a:spLocks noGrp="1"/>
          </p:cNvSpPr>
          <p:nvPr>
            <p:ph idx="1"/>
          </p:nvPr>
        </p:nvSpPr>
        <p:spPr/>
        <p:txBody>
          <a:bodyPr/>
          <a:lstStyle/>
          <a:p>
            <a:pPr fontAlgn="base"/>
            <a:r>
              <a:rPr lang="en-US" dirty="0" smtClean="0"/>
              <a:t>Make a </a:t>
            </a:r>
            <a:r>
              <a:rPr lang="en-US" dirty="0"/>
              <a:t>quick written list of 4-6 language features that </a:t>
            </a:r>
            <a:r>
              <a:rPr lang="en-US" dirty="0" err="1"/>
              <a:t>TypeScript</a:t>
            </a:r>
            <a:r>
              <a:rPr lang="en-US" dirty="0"/>
              <a:t> or ES6/ES2015 adds to JavaScript (ES5).</a:t>
            </a:r>
          </a:p>
          <a:p>
            <a:pPr fontAlgn="base"/>
            <a:r>
              <a:rPr lang="en-US" dirty="0"/>
              <a:t>Draw a set diagram like the one I showed earlier to show the relationship between ES5, ES6/ES2015, and </a:t>
            </a:r>
            <a:r>
              <a:rPr lang="en-US" dirty="0" err="1"/>
              <a:t>TypeScript</a:t>
            </a:r>
            <a:r>
              <a:rPr lang="en-US" dirty="0"/>
              <a:t>.</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55</a:t>
            </a:fld>
            <a:endParaRPr lang="en-US" dirty="0"/>
          </a:p>
        </p:txBody>
      </p:sp>
    </p:spTree>
    <p:extLst>
      <p:ext uri="{BB962C8B-B14F-4D97-AF65-F5344CB8AC3E}">
        <p14:creationId xmlns:p14="http://schemas.microsoft.com/office/powerpoint/2010/main" val="209404591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Overview</a:t>
            </a:r>
            <a:endParaRPr lang="en-US" dirty="0"/>
          </a:p>
        </p:txBody>
      </p:sp>
      <p:sp>
        <p:nvSpPr>
          <p:cNvPr id="3" name="Text Placeholder 2"/>
          <p:cNvSpPr>
            <a:spLocks noGrp="1"/>
          </p:cNvSpPr>
          <p:nvPr>
            <p:ph type="body" idx="1"/>
          </p:nvPr>
        </p:nvSpPr>
        <p:spPr/>
        <p:txBody>
          <a:bodyPr/>
          <a:lstStyle/>
          <a:p>
            <a:r>
              <a:rPr lang="en-US" dirty="0" smtClean="0"/>
              <a:t>Big Picture</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72353"/>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56</a:t>
            </a:fld>
            <a:endParaRPr lang="en-US" dirty="0"/>
          </a:p>
        </p:txBody>
      </p:sp>
    </p:spTree>
    <p:extLst>
      <p:ext uri="{BB962C8B-B14F-4D97-AF65-F5344CB8AC3E}">
        <p14:creationId xmlns:p14="http://schemas.microsoft.com/office/powerpoint/2010/main" val="61859945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Why Angular</a:t>
            </a:r>
            <a:endParaRPr lang="en-US" sz="4400" dirty="0"/>
          </a:p>
        </p:txBody>
      </p:sp>
      <p:sp>
        <p:nvSpPr>
          <p:cNvPr id="4" name="Text Placeholder 3"/>
          <p:cNvSpPr>
            <a:spLocks noGrp="1"/>
          </p:cNvSpPr>
          <p:nvPr>
            <p:ph type="body" sz="half" idx="2"/>
          </p:nvPr>
        </p:nvSpPr>
        <p:spPr>
          <a:xfrm>
            <a:off x="839788" y="2057400"/>
            <a:ext cx="4775566" cy="3811588"/>
          </a:xfrm>
        </p:spPr>
        <p:txBody>
          <a:bodyPr/>
          <a:lstStyle/>
          <a:p>
            <a:endParaRPr lang="en-US" dirty="0" smtClean="0"/>
          </a:p>
          <a:p>
            <a:r>
              <a:rPr lang="en-US" sz="2400" dirty="0" smtClean="0"/>
              <a:t>Why would we build our application front-end in JavaScript?</a:t>
            </a:r>
          </a:p>
          <a:p>
            <a:r>
              <a:rPr lang="en-US" sz="2400" dirty="0" smtClean="0"/>
              <a:t>Why would we use a single-page application framework?</a:t>
            </a:r>
          </a:p>
          <a:p>
            <a:endParaRPr lang="en-US" sz="2400" dirty="0"/>
          </a:p>
          <a:p>
            <a:r>
              <a:rPr lang="en-US" sz="2400" dirty="0" smtClean="0"/>
              <a:t>What is your current understanding?</a:t>
            </a:r>
            <a:endParaRPr lang="en-US" sz="2400" dirty="0"/>
          </a:p>
          <a:p>
            <a:endParaRPr lang="en-US" dirty="0"/>
          </a:p>
        </p:txBody>
      </p:sp>
      <p:pic>
        <p:nvPicPr>
          <p:cNvPr id="5" name="Picture Placeholder 4"/>
          <p:cNvPicPr>
            <a:picLocks noGrp="1" noChangeAspect="1"/>
          </p:cNvPicPr>
          <p:nvPr>
            <p:ph type="pic" idx="1"/>
          </p:nvPr>
        </p:nvPicPr>
        <p:blipFill>
          <a:blip r:embed="rId3">
            <a:extLst>
              <a:ext uri="{28A0092B-C50C-407E-A947-70E740481C1C}">
                <a14:useLocalDpi xmlns:a14="http://schemas.microsoft.com/office/drawing/2010/main" val="0"/>
              </a:ext>
            </a:extLst>
          </a:blip>
          <a:srcRect l="12007" r="12007"/>
          <a:stretch>
            <a:fillRect/>
          </a:stretch>
        </p:blipFill>
        <p:spPr>
          <a:xfrm>
            <a:off x="5136295" y="995363"/>
            <a:ext cx="6172200" cy="4873625"/>
          </a:xfrm>
          <a:ln>
            <a:noFill/>
          </a:ln>
        </p:spPr>
      </p:pic>
      <p:sp>
        <p:nvSpPr>
          <p:cNvPr id="3" name="Slide Number Placeholder 2"/>
          <p:cNvSpPr>
            <a:spLocks noGrp="1"/>
          </p:cNvSpPr>
          <p:nvPr>
            <p:ph type="sldNum" sz="quarter" idx="12"/>
          </p:nvPr>
        </p:nvSpPr>
        <p:spPr/>
        <p:txBody>
          <a:bodyPr/>
          <a:lstStyle/>
          <a:p>
            <a:fld id="{323DE9B6-CD69-2240-8AAD-0E79682D9385}" type="slidenum">
              <a:rPr lang="en-US" smtClean="0"/>
              <a:t>57</a:t>
            </a:fld>
            <a:endParaRPr lang="en-US" dirty="0"/>
          </a:p>
        </p:txBody>
      </p:sp>
    </p:spTree>
    <p:extLst>
      <p:ext uri="{BB962C8B-B14F-4D97-AF65-F5344CB8AC3E}">
        <p14:creationId xmlns:p14="http://schemas.microsoft.com/office/powerpoint/2010/main" val="652173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a single-page application?</a:t>
            </a:r>
            <a:endParaRPr lang="en-US" dirty="0"/>
          </a:p>
        </p:txBody>
      </p:sp>
      <p:sp>
        <p:nvSpPr>
          <p:cNvPr id="3" name="Content Placeholder 2"/>
          <p:cNvSpPr>
            <a:spLocks noGrp="1"/>
          </p:cNvSpPr>
          <p:nvPr>
            <p:ph idx="1"/>
          </p:nvPr>
        </p:nvSpPr>
        <p:spPr/>
        <p:txBody>
          <a:bodyPr/>
          <a:lstStyle/>
          <a:p>
            <a:r>
              <a:rPr lang="en-US" dirty="0" smtClean="0"/>
              <a:t>The user experience of a desktop or native application</a:t>
            </a:r>
          </a:p>
          <a:p>
            <a:r>
              <a:rPr lang="en-US" dirty="0" smtClean="0"/>
              <a:t>The deployment story of a web application</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58</a:t>
            </a:fld>
            <a:endParaRPr lang="en-US" dirty="0"/>
          </a:p>
        </p:txBody>
      </p:sp>
    </p:spTree>
    <p:extLst>
      <p:ext uri="{BB962C8B-B14F-4D97-AF65-F5344CB8AC3E}">
        <p14:creationId xmlns:p14="http://schemas.microsoft.com/office/powerpoint/2010/main" val="1119011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77800" y="0"/>
            <a:ext cx="11836400" cy="6858000"/>
          </a:xfrm>
          <a:prstGeom prst="rect">
            <a:avLst/>
          </a:prstGeom>
        </p:spPr>
      </p:pic>
      <p:sp>
        <p:nvSpPr>
          <p:cNvPr id="3" name="Slide Number Placeholder 2"/>
          <p:cNvSpPr>
            <a:spLocks noGrp="1"/>
          </p:cNvSpPr>
          <p:nvPr>
            <p:ph type="sldNum" sz="quarter" idx="12"/>
          </p:nvPr>
        </p:nvSpPr>
        <p:spPr/>
        <p:txBody>
          <a:bodyPr/>
          <a:lstStyle/>
          <a:p>
            <a:fld id="{323DE9B6-CD69-2240-8AAD-0E79682D9385}" type="slidenum">
              <a:rPr lang="en-US" smtClean="0"/>
              <a:t>59</a:t>
            </a:fld>
            <a:endParaRPr lang="en-US" dirty="0"/>
          </a:p>
        </p:txBody>
      </p:sp>
    </p:spTree>
    <p:extLst>
      <p:ext uri="{BB962C8B-B14F-4D97-AF65-F5344CB8AC3E}">
        <p14:creationId xmlns:p14="http://schemas.microsoft.com/office/powerpoint/2010/main" val="10627546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Local Installs</a:t>
            </a:r>
            <a:endParaRPr lang="en-US" dirty="0"/>
          </a:p>
        </p:txBody>
      </p:sp>
      <p:sp>
        <p:nvSpPr>
          <p:cNvPr id="3" name="Content Placeholder 2"/>
          <p:cNvSpPr>
            <a:spLocks noGrp="1"/>
          </p:cNvSpPr>
          <p:nvPr>
            <p:ph idx="1"/>
          </p:nvPr>
        </p:nvSpPr>
        <p:spPr/>
        <p:txBody>
          <a:bodyPr>
            <a:normAutofit/>
          </a:bodyPr>
          <a:lstStyle/>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init</a:t>
            </a:r>
            <a:r>
              <a:rPr lang="en-US" sz="1800" dirty="0">
                <a:latin typeface="Roboto Mono" charset="0"/>
                <a:ea typeface="Roboto Mono" charset="0"/>
                <a:cs typeface="Roboto Mono" charset="0"/>
              </a:rPr>
              <a:t> –y </a:t>
            </a:r>
            <a:r>
              <a:rPr lang="en-US" sz="1800" dirty="0">
                <a:solidFill>
                  <a:schemeClr val="tx1">
                    <a:lumMod val="50000"/>
                    <a:lumOff val="50000"/>
                  </a:schemeClr>
                </a:solidFill>
                <a:latin typeface="Roboto Mono" charset="0"/>
                <a:ea typeface="Roboto Mono" charset="0"/>
                <a:cs typeface="Roboto Mono" charset="0"/>
              </a:rPr>
              <a:t>#creates </a:t>
            </a:r>
            <a:r>
              <a:rPr lang="en-US" sz="1800" dirty="0" err="1">
                <a:solidFill>
                  <a:schemeClr val="tx1">
                    <a:lumMod val="50000"/>
                    <a:lumOff val="50000"/>
                  </a:schemeClr>
                </a:solidFill>
                <a:latin typeface="Roboto Mono" charset="0"/>
                <a:ea typeface="Roboto Mono" charset="0"/>
                <a:cs typeface="Roboto Mono" charset="0"/>
              </a:rPr>
              <a:t>package.json</a:t>
            </a:r>
            <a:r>
              <a:rPr lang="en-US" sz="1800" dirty="0">
                <a:solidFill>
                  <a:schemeClr val="tx1">
                    <a:lumMod val="50000"/>
                    <a:lumOff val="50000"/>
                  </a:schemeClr>
                </a:solidFill>
                <a:latin typeface="Roboto Mono" charset="0"/>
                <a:ea typeface="Roboto Mono" charset="0"/>
                <a:cs typeface="Roboto Mono" charset="0"/>
              </a:rPr>
              <a:t> –y uses defaults</a:t>
            </a:r>
          </a:p>
          <a:p>
            <a:pPr marL="0" indent="0">
              <a:lnSpc>
                <a:spcPct val="100000"/>
              </a:lnSpc>
              <a:spcBef>
                <a:spcPts val="0"/>
              </a:spcBef>
              <a:buNone/>
            </a:pPr>
            <a:endParaRPr lang="en-US" sz="1800" dirty="0">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install </a:t>
            </a:r>
            <a:r>
              <a:rPr lang="en-US" sz="1800" dirty="0" smtClean="0">
                <a:latin typeface="Roboto Mono" charset="0"/>
                <a:ea typeface="Roboto Mono" charset="0"/>
                <a:cs typeface="Roboto Mono" charset="0"/>
              </a:rPr>
              <a:t>typescript --</a:t>
            </a:r>
            <a:r>
              <a:rPr lang="en-US" sz="1800" dirty="0">
                <a:latin typeface="Roboto Mono" charset="0"/>
                <a:ea typeface="Roboto Mono" charset="0"/>
                <a:cs typeface="Roboto Mono" charset="0"/>
              </a:rPr>
              <a:t>save-dev </a:t>
            </a:r>
            <a:r>
              <a:rPr lang="en-US" sz="1800" dirty="0">
                <a:solidFill>
                  <a:schemeClr val="tx1">
                    <a:lumMod val="50000"/>
                    <a:lumOff val="50000"/>
                  </a:schemeClr>
                </a:solidFill>
                <a:latin typeface="Roboto Mono" charset="0"/>
                <a:ea typeface="Roboto Mono" charset="0"/>
                <a:cs typeface="Roboto Mono" charset="0"/>
              </a:rPr>
              <a:t>#saves in </a:t>
            </a:r>
            <a:r>
              <a:rPr lang="en-US" sz="1800" dirty="0" err="1">
                <a:solidFill>
                  <a:schemeClr val="tx1">
                    <a:lumMod val="50000"/>
                    <a:lumOff val="50000"/>
                  </a:schemeClr>
                </a:solidFill>
                <a:latin typeface="Roboto Mono" charset="0"/>
                <a:ea typeface="Roboto Mono" charset="0"/>
                <a:cs typeface="Roboto Mono" charset="0"/>
              </a:rPr>
              <a:t>package.json</a:t>
            </a:r>
            <a:r>
              <a:rPr lang="en-US" sz="1800" dirty="0">
                <a:solidFill>
                  <a:schemeClr val="tx1">
                    <a:lumMod val="50000"/>
                    <a:lumOff val="50000"/>
                  </a:schemeClr>
                </a:solidFill>
                <a:latin typeface="Roboto Mono" charset="0"/>
                <a:ea typeface="Roboto Mono" charset="0"/>
                <a:cs typeface="Roboto Mono" charset="0"/>
              </a:rPr>
              <a:t> </a:t>
            </a:r>
          </a:p>
          <a:p>
            <a:pPr marL="0" indent="0">
              <a:lnSpc>
                <a:spcPct val="100000"/>
              </a:lnSpc>
              <a:spcBef>
                <a:spcPts val="0"/>
              </a:spcBef>
              <a:buNone/>
            </a:pPr>
            <a:r>
              <a:rPr lang="en-US" sz="1800" dirty="0">
                <a:solidFill>
                  <a:schemeClr val="tx1">
                    <a:lumMod val="50000"/>
                    <a:lumOff val="50000"/>
                  </a:schemeClr>
                </a:solidFill>
                <a:latin typeface="Roboto Mono" charset="0"/>
                <a:ea typeface="Roboto Mono" charset="0"/>
                <a:cs typeface="Roboto Mono" charset="0"/>
              </a:rPr>
              <a:t>					#creates </a:t>
            </a:r>
            <a:r>
              <a:rPr lang="en-US" sz="1800" dirty="0" err="1">
                <a:solidFill>
                  <a:schemeClr val="tx1">
                    <a:lumMod val="50000"/>
                    <a:lumOff val="50000"/>
                  </a:schemeClr>
                </a:solidFill>
                <a:latin typeface="Roboto Mono" charset="0"/>
                <a:ea typeface="Roboto Mono" charset="0"/>
                <a:cs typeface="Roboto Mono" charset="0"/>
              </a:rPr>
              <a:t>node_modules</a:t>
            </a:r>
            <a:r>
              <a:rPr lang="en-US" sz="1800" dirty="0">
                <a:solidFill>
                  <a:schemeClr val="tx1">
                    <a:lumMod val="50000"/>
                    <a:lumOff val="50000"/>
                  </a:schemeClr>
                </a:solidFill>
                <a:latin typeface="Roboto Mono" charset="0"/>
                <a:ea typeface="Roboto Mono" charset="0"/>
                <a:cs typeface="Roboto Mono" charset="0"/>
              </a:rPr>
              <a:t> directory</a:t>
            </a:r>
          </a:p>
          <a:p>
            <a:pPr marL="0" indent="0">
              <a:lnSpc>
                <a:spcPct val="100000"/>
              </a:lnSpc>
              <a:spcBef>
                <a:spcPts val="0"/>
              </a:spcBef>
              <a:buNone/>
            </a:pPr>
            <a:endParaRPr lang="en-US" sz="1800" dirty="0">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smtClean="0">
                <a:latin typeface="Roboto Mono" charset="0"/>
                <a:ea typeface="Roboto Mono" charset="0"/>
                <a:cs typeface="Roboto Mono" charset="0"/>
              </a:rPr>
              <a:t>tsc</a:t>
            </a:r>
            <a:r>
              <a:rPr lang="en-US" sz="1800" dirty="0" smtClean="0">
                <a:latin typeface="Roboto Mono" charset="0"/>
                <a:ea typeface="Roboto Mono" charset="0"/>
                <a:cs typeface="Roboto Mono" charset="0"/>
              </a:rPr>
              <a:t> -v </a:t>
            </a:r>
            <a:r>
              <a:rPr lang="en-US" sz="1800" dirty="0">
                <a:solidFill>
                  <a:schemeClr val="tx1">
                    <a:lumMod val="50000"/>
                    <a:lumOff val="50000"/>
                  </a:schemeClr>
                </a:solidFill>
                <a:latin typeface="Roboto Mono" charset="0"/>
                <a:ea typeface="Roboto Mono" charset="0"/>
                <a:cs typeface="Roboto Mono" charset="0"/>
              </a:rPr>
              <a:t>#fails because can't find package</a:t>
            </a:r>
          </a:p>
          <a:p>
            <a:pPr marL="0" indent="0">
              <a:lnSpc>
                <a:spcPct val="100000"/>
              </a:lnSpc>
              <a:spcBef>
                <a:spcPts val="0"/>
              </a:spcBef>
              <a:buNone/>
            </a:pPr>
            <a:endParaRPr lang="en-US" sz="1800" dirty="0">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smtClean="0">
                <a:latin typeface="Roboto Mono" charset="0"/>
                <a:ea typeface="Roboto Mono" charset="0"/>
                <a:cs typeface="Roboto Mono" charset="0"/>
              </a:rPr>
              <a:t>node_modules</a:t>
            </a:r>
            <a:r>
              <a:rPr lang="en-US" sz="1800" dirty="0" smtClean="0">
                <a:latin typeface="Roboto Mono" charset="0"/>
                <a:ea typeface="Roboto Mono" charset="0"/>
                <a:cs typeface="Roboto Mono" charset="0"/>
              </a:rPr>
              <a:t>/.bin/</a:t>
            </a:r>
            <a:r>
              <a:rPr lang="en-US" sz="1800" dirty="0" err="1" smtClean="0">
                <a:latin typeface="Roboto Mono" charset="0"/>
                <a:ea typeface="Roboto Mono" charset="0"/>
                <a:cs typeface="Roboto Mono" charset="0"/>
              </a:rPr>
              <a:t>tsc</a:t>
            </a:r>
            <a:r>
              <a:rPr lang="en-US" sz="1800" dirty="0" smtClean="0">
                <a:latin typeface="Roboto Mono" charset="0"/>
                <a:ea typeface="Roboto Mono" charset="0"/>
                <a:cs typeface="Roboto Mono" charset="0"/>
              </a:rPr>
              <a:t> -v </a:t>
            </a:r>
            <a:r>
              <a:rPr lang="en-US" sz="1800" dirty="0">
                <a:solidFill>
                  <a:schemeClr val="tx1">
                    <a:lumMod val="50000"/>
                    <a:lumOff val="50000"/>
                  </a:schemeClr>
                </a:solidFill>
                <a:latin typeface="Roboto Mono" charset="0"/>
                <a:ea typeface="Roboto Mono" charset="0"/>
                <a:cs typeface="Roboto Mono" charset="0"/>
              </a:rPr>
              <a:t>#outputs version info</a:t>
            </a:r>
          </a:p>
        </p:txBody>
      </p:sp>
      <p:sp>
        <p:nvSpPr>
          <p:cNvPr id="4" name="Slide Number Placeholder 3"/>
          <p:cNvSpPr>
            <a:spLocks noGrp="1"/>
          </p:cNvSpPr>
          <p:nvPr>
            <p:ph type="sldNum" sz="quarter" idx="12"/>
          </p:nvPr>
        </p:nvSpPr>
        <p:spPr/>
        <p:txBody>
          <a:bodyPr/>
          <a:lstStyle/>
          <a:p>
            <a:fld id="{E5454087-695C-AC43-AA7F-3C3895E55714}" type="slidenum">
              <a:rPr lang="en-US" smtClean="0"/>
              <a:t>6</a:t>
            </a:fld>
            <a:endParaRPr lang="en-US" dirty="0"/>
          </a:p>
        </p:txBody>
      </p:sp>
    </p:spTree>
    <p:extLst>
      <p:ext uri="{BB962C8B-B14F-4D97-AF65-F5344CB8AC3E}">
        <p14:creationId xmlns:p14="http://schemas.microsoft.com/office/powerpoint/2010/main" val="1538719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77800" y="0"/>
            <a:ext cx="11836400" cy="6858000"/>
          </a:xfrm>
          <a:prstGeom prst="rect">
            <a:avLst/>
          </a:prstGeom>
        </p:spPr>
      </p:pic>
      <p:sp>
        <p:nvSpPr>
          <p:cNvPr id="3" name="Slide Number Placeholder 2"/>
          <p:cNvSpPr>
            <a:spLocks noGrp="1"/>
          </p:cNvSpPr>
          <p:nvPr>
            <p:ph type="sldNum" sz="quarter" idx="12"/>
          </p:nvPr>
        </p:nvSpPr>
        <p:spPr/>
        <p:txBody>
          <a:bodyPr/>
          <a:lstStyle/>
          <a:p>
            <a:fld id="{323DE9B6-CD69-2240-8AAD-0E79682D9385}" type="slidenum">
              <a:rPr lang="en-US" smtClean="0"/>
              <a:t>60</a:t>
            </a:fld>
            <a:endParaRPr lang="en-US" dirty="0"/>
          </a:p>
        </p:txBody>
      </p:sp>
    </p:spTree>
    <p:extLst>
      <p:ext uri="{BB962C8B-B14F-4D97-AF65-F5344CB8AC3E}">
        <p14:creationId xmlns:p14="http://schemas.microsoft.com/office/powerpoint/2010/main" val="45575493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nip Same Side Corner Rectangle 4"/>
          <p:cNvSpPr/>
          <p:nvPr/>
        </p:nvSpPr>
        <p:spPr>
          <a:xfrm rot="16200000">
            <a:off x="635221" y="2717429"/>
            <a:ext cx="916931" cy="931361"/>
          </a:xfrm>
          <a:prstGeom prst="snip2SameRect">
            <a:avLst/>
          </a:prstGeom>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600" dirty="0" smtClean="0"/>
              <a:t>Router</a:t>
            </a:r>
            <a:endParaRPr lang="en-US" sz="1600" dirty="0"/>
          </a:p>
        </p:txBody>
      </p:sp>
      <p:sp>
        <p:nvSpPr>
          <p:cNvPr id="16" name="Rectangle 15"/>
          <p:cNvSpPr/>
          <p:nvPr/>
        </p:nvSpPr>
        <p:spPr>
          <a:xfrm>
            <a:off x="2176840" y="1713889"/>
            <a:ext cx="2421819" cy="2333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19" name="Rectangle 18"/>
          <p:cNvSpPr/>
          <p:nvPr/>
        </p:nvSpPr>
        <p:spPr>
          <a:xfrm>
            <a:off x="5468343" y="2756997"/>
            <a:ext cx="1164772" cy="9169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Service</a:t>
            </a:r>
            <a:endParaRPr lang="en-US" sz="1600" dirty="0"/>
          </a:p>
        </p:txBody>
      </p:sp>
      <p:sp>
        <p:nvSpPr>
          <p:cNvPr id="20" name="Rectangle 19"/>
          <p:cNvSpPr/>
          <p:nvPr/>
        </p:nvSpPr>
        <p:spPr>
          <a:xfrm>
            <a:off x="8795817" y="2756997"/>
            <a:ext cx="1164772" cy="9169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Web API</a:t>
            </a:r>
            <a:endParaRPr lang="en-US" sz="1600" dirty="0"/>
          </a:p>
        </p:txBody>
      </p:sp>
      <p:sp>
        <p:nvSpPr>
          <p:cNvPr id="21" name="Can 20"/>
          <p:cNvSpPr/>
          <p:nvPr/>
        </p:nvSpPr>
        <p:spPr>
          <a:xfrm>
            <a:off x="10685427" y="2735225"/>
            <a:ext cx="914400" cy="91693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DB</a:t>
            </a:r>
            <a:endParaRPr lang="en-US" dirty="0"/>
          </a:p>
        </p:txBody>
      </p:sp>
      <p:sp>
        <p:nvSpPr>
          <p:cNvPr id="22" name="TextBox 21"/>
          <p:cNvSpPr txBox="1"/>
          <p:nvPr/>
        </p:nvSpPr>
        <p:spPr>
          <a:xfrm>
            <a:off x="2669833" y="272534"/>
            <a:ext cx="2596244" cy="800219"/>
          </a:xfrm>
          <a:prstGeom prst="rect">
            <a:avLst/>
          </a:prstGeom>
          <a:noFill/>
        </p:spPr>
        <p:txBody>
          <a:bodyPr wrap="square" rtlCol="0">
            <a:spAutoFit/>
          </a:bodyPr>
          <a:lstStyle/>
          <a:p>
            <a:r>
              <a:rPr lang="en-US" dirty="0" smtClean="0"/>
              <a:t>CLIENT</a:t>
            </a:r>
          </a:p>
          <a:p>
            <a:pPr marL="285750" indent="-285750">
              <a:buFont typeface="Arial" charset="0"/>
              <a:buChar char="•"/>
            </a:pPr>
            <a:r>
              <a:rPr lang="en-US" sz="1400" dirty="0" smtClean="0">
                <a:solidFill>
                  <a:schemeClr val="bg1">
                    <a:lumMod val="65000"/>
                  </a:schemeClr>
                </a:solidFill>
              </a:rPr>
              <a:t>Front-end</a:t>
            </a:r>
          </a:p>
          <a:p>
            <a:pPr marL="285750" indent="-285750">
              <a:buFont typeface="Arial" charset="0"/>
              <a:buChar char="•"/>
            </a:pPr>
            <a:r>
              <a:rPr lang="en-US" sz="1400" dirty="0" smtClean="0">
                <a:solidFill>
                  <a:schemeClr val="bg1">
                    <a:lumMod val="65000"/>
                  </a:schemeClr>
                </a:solidFill>
              </a:rPr>
              <a:t>JavaScript in browser</a:t>
            </a:r>
            <a:endParaRPr lang="en-US" sz="1400" dirty="0">
              <a:solidFill>
                <a:schemeClr val="bg1">
                  <a:lumMod val="65000"/>
                </a:schemeClr>
              </a:solidFill>
            </a:endParaRPr>
          </a:p>
        </p:txBody>
      </p:sp>
      <p:sp>
        <p:nvSpPr>
          <p:cNvPr id="25" name="TextBox 24"/>
          <p:cNvSpPr txBox="1"/>
          <p:nvPr/>
        </p:nvSpPr>
        <p:spPr>
          <a:xfrm>
            <a:off x="8895049" y="272534"/>
            <a:ext cx="2596244" cy="800219"/>
          </a:xfrm>
          <a:prstGeom prst="rect">
            <a:avLst/>
          </a:prstGeom>
          <a:noFill/>
        </p:spPr>
        <p:txBody>
          <a:bodyPr wrap="square" rtlCol="0">
            <a:spAutoFit/>
          </a:bodyPr>
          <a:lstStyle/>
          <a:p>
            <a:r>
              <a:rPr lang="en-US" dirty="0" smtClean="0"/>
              <a:t>SERVER</a:t>
            </a:r>
          </a:p>
          <a:p>
            <a:pPr marL="285750" indent="-285750">
              <a:buFont typeface="Arial" charset="0"/>
              <a:buChar char="•"/>
            </a:pPr>
            <a:r>
              <a:rPr lang="en-US" sz="1400" dirty="0" smtClean="0">
                <a:solidFill>
                  <a:schemeClr val="bg1">
                    <a:lumMod val="65000"/>
                  </a:schemeClr>
                </a:solidFill>
              </a:rPr>
              <a:t>Back-end</a:t>
            </a:r>
          </a:p>
          <a:p>
            <a:pPr marL="285750" indent="-285750">
              <a:buFont typeface="Arial" charset="0"/>
              <a:buChar char="•"/>
            </a:pPr>
            <a:r>
              <a:rPr lang="en-US" sz="1400" dirty="0" smtClean="0">
                <a:solidFill>
                  <a:schemeClr val="bg1">
                    <a:lumMod val="65000"/>
                  </a:schemeClr>
                </a:solidFill>
              </a:rPr>
              <a:t>Web/Application server</a:t>
            </a:r>
            <a:endParaRPr lang="en-US" sz="1400" dirty="0">
              <a:solidFill>
                <a:schemeClr val="bg1">
                  <a:lumMod val="65000"/>
                </a:schemeClr>
              </a:solidFill>
            </a:endParaRPr>
          </a:p>
        </p:txBody>
      </p:sp>
      <p:cxnSp>
        <p:nvCxnSpPr>
          <p:cNvPr id="27" name="Straight Connector 26"/>
          <p:cNvCxnSpPr/>
          <p:nvPr/>
        </p:nvCxnSpPr>
        <p:spPr>
          <a:xfrm>
            <a:off x="7000244" y="32657"/>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8435903" y="280"/>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7160882" y="272534"/>
            <a:ext cx="2596244" cy="584775"/>
          </a:xfrm>
          <a:prstGeom prst="rect">
            <a:avLst/>
          </a:prstGeom>
          <a:noFill/>
        </p:spPr>
        <p:txBody>
          <a:bodyPr wrap="square" rtlCol="0">
            <a:spAutoFit/>
          </a:bodyPr>
          <a:lstStyle/>
          <a:p>
            <a:r>
              <a:rPr lang="en-US" dirty="0" smtClean="0"/>
              <a:t>NETWORK</a:t>
            </a:r>
          </a:p>
          <a:p>
            <a:r>
              <a:rPr lang="en-US" sz="1400" dirty="0" smtClean="0">
                <a:solidFill>
                  <a:schemeClr val="bg1">
                    <a:lumMod val="65000"/>
                  </a:schemeClr>
                </a:solidFill>
              </a:rPr>
              <a:t>(HTTP)</a:t>
            </a:r>
            <a:endParaRPr lang="en-US" sz="1400" dirty="0">
              <a:solidFill>
                <a:schemeClr val="bg1">
                  <a:lumMod val="65000"/>
                </a:schemeClr>
              </a:solidFill>
            </a:endParaRPr>
          </a:p>
        </p:txBody>
      </p:sp>
      <p:sp>
        <p:nvSpPr>
          <p:cNvPr id="33" name="Right Arrow 32"/>
          <p:cNvSpPr/>
          <p:nvPr/>
        </p:nvSpPr>
        <p:spPr>
          <a:xfrm rot="10800000">
            <a:off x="7094320" y="3193688"/>
            <a:ext cx="1051530" cy="412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Left Bracket 35"/>
          <p:cNvSpPr/>
          <p:nvPr/>
        </p:nvSpPr>
        <p:spPr>
          <a:xfrm rot="5400000">
            <a:off x="9338668" y="591279"/>
            <a:ext cx="65773" cy="1291195"/>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TextBox 37"/>
          <p:cNvSpPr txBox="1"/>
          <p:nvPr/>
        </p:nvSpPr>
        <p:spPr>
          <a:xfrm>
            <a:off x="9005561" y="1240765"/>
            <a:ext cx="737702" cy="1384995"/>
          </a:xfrm>
          <a:prstGeom prst="rect">
            <a:avLst/>
          </a:prstGeom>
          <a:noFill/>
        </p:spPr>
        <p:txBody>
          <a:bodyPr wrap="none" rtlCol="0">
            <a:spAutoFit/>
          </a:bodyPr>
          <a:lstStyle/>
          <a:p>
            <a:r>
              <a:rPr lang="en-US" sz="1400" dirty="0" smtClean="0">
                <a:solidFill>
                  <a:schemeClr val="bg1">
                    <a:lumMod val="50000"/>
                  </a:schemeClr>
                </a:solidFill>
              </a:rPr>
              <a:t>Java</a:t>
            </a:r>
          </a:p>
          <a:p>
            <a:r>
              <a:rPr lang="en-US" sz="1400" dirty="0" smtClean="0">
                <a:solidFill>
                  <a:schemeClr val="bg1">
                    <a:lumMod val="50000"/>
                  </a:schemeClr>
                </a:solidFill>
              </a:rPr>
              <a:t>.NET</a:t>
            </a:r>
          </a:p>
          <a:p>
            <a:r>
              <a:rPr lang="en-US" sz="1400" dirty="0" err="1" smtClean="0">
                <a:solidFill>
                  <a:schemeClr val="bg1">
                    <a:lumMod val="50000"/>
                  </a:schemeClr>
                </a:solidFill>
              </a:rPr>
              <a:t>Node.js</a:t>
            </a:r>
            <a:endParaRPr lang="en-US" sz="1400" dirty="0" smtClean="0">
              <a:solidFill>
                <a:schemeClr val="bg1">
                  <a:lumMod val="50000"/>
                </a:schemeClr>
              </a:solidFill>
            </a:endParaRPr>
          </a:p>
          <a:p>
            <a:r>
              <a:rPr lang="en-US" sz="1400" dirty="0" smtClean="0">
                <a:solidFill>
                  <a:schemeClr val="bg1">
                    <a:lumMod val="50000"/>
                  </a:schemeClr>
                </a:solidFill>
              </a:rPr>
              <a:t>Python</a:t>
            </a:r>
          </a:p>
          <a:p>
            <a:r>
              <a:rPr lang="en-US" sz="1400" dirty="0" smtClean="0">
                <a:solidFill>
                  <a:schemeClr val="bg1">
                    <a:lumMod val="50000"/>
                  </a:schemeClr>
                </a:solidFill>
              </a:rPr>
              <a:t>Go</a:t>
            </a:r>
          </a:p>
          <a:p>
            <a:r>
              <a:rPr lang="en-US" sz="1400" dirty="0" err="1" smtClean="0">
                <a:solidFill>
                  <a:schemeClr val="bg1">
                    <a:lumMod val="50000"/>
                  </a:schemeClr>
                </a:solidFill>
              </a:rPr>
              <a:t>Vert.x</a:t>
            </a:r>
            <a:endParaRPr lang="en-US" sz="1400" dirty="0">
              <a:solidFill>
                <a:schemeClr val="bg1">
                  <a:lumMod val="50000"/>
                </a:schemeClr>
              </a:solidFill>
            </a:endParaRPr>
          </a:p>
        </p:txBody>
      </p:sp>
      <p:sp>
        <p:nvSpPr>
          <p:cNvPr id="39" name="Left Bracket 38"/>
          <p:cNvSpPr/>
          <p:nvPr/>
        </p:nvSpPr>
        <p:spPr>
          <a:xfrm rot="5400000">
            <a:off x="11170596" y="591279"/>
            <a:ext cx="65773" cy="1291195"/>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p:cNvSpPr txBox="1"/>
          <p:nvPr/>
        </p:nvSpPr>
        <p:spPr>
          <a:xfrm>
            <a:off x="10837489" y="1240765"/>
            <a:ext cx="1010341" cy="1169551"/>
          </a:xfrm>
          <a:prstGeom prst="rect">
            <a:avLst/>
          </a:prstGeom>
          <a:noFill/>
        </p:spPr>
        <p:txBody>
          <a:bodyPr wrap="none" rtlCol="0">
            <a:spAutoFit/>
          </a:bodyPr>
          <a:lstStyle/>
          <a:p>
            <a:r>
              <a:rPr lang="en-US" sz="1400" dirty="0" smtClean="0">
                <a:solidFill>
                  <a:schemeClr val="bg1">
                    <a:lumMod val="50000"/>
                  </a:schemeClr>
                </a:solidFill>
              </a:rPr>
              <a:t>Oracle</a:t>
            </a:r>
          </a:p>
          <a:p>
            <a:r>
              <a:rPr lang="en-US" sz="1400" dirty="0" smtClean="0">
                <a:solidFill>
                  <a:schemeClr val="bg1">
                    <a:lumMod val="50000"/>
                  </a:schemeClr>
                </a:solidFill>
              </a:rPr>
              <a:t>MySQL</a:t>
            </a:r>
          </a:p>
          <a:p>
            <a:r>
              <a:rPr lang="en-US" sz="1400" dirty="0" smtClean="0">
                <a:solidFill>
                  <a:schemeClr val="bg1">
                    <a:lumMod val="50000"/>
                  </a:schemeClr>
                </a:solidFill>
              </a:rPr>
              <a:t>SQL Server</a:t>
            </a:r>
          </a:p>
          <a:p>
            <a:r>
              <a:rPr lang="en-US" sz="1400" dirty="0" smtClean="0">
                <a:solidFill>
                  <a:schemeClr val="bg1">
                    <a:lumMod val="50000"/>
                  </a:schemeClr>
                </a:solidFill>
              </a:rPr>
              <a:t>PostgreSQL</a:t>
            </a:r>
          </a:p>
          <a:p>
            <a:r>
              <a:rPr lang="en-US" sz="1400" dirty="0" smtClean="0">
                <a:solidFill>
                  <a:schemeClr val="bg1">
                    <a:lumMod val="50000"/>
                  </a:schemeClr>
                </a:solidFill>
              </a:rPr>
              <a:t>MongoDB</a:t>
            </a:r>
            <a:endParaRPr lang="en-US" sz="1400" dirty="0">
              <a:solidFill>
                <a:schemeClr val="bg1">
                  <a:lumMod val="50000"/>
                </a:schemeClr>
              </a:solidFill>
            </a:endParaRPr>
          </a:p>
        </p:txBody>
      </p:sp>
      <p:sp>
        <p:nvSpPr>
          <p:cNvPr id="41" name="Left Bracket 40"/>
          <p:cNvSpPr/>
          <p:nvPr/>
        </p:nvSpPr>
        <p:spPr>
          <a:xfrm rot="5400000">
            <a:off x="3559631" y="-1896959"/>
            <a:ext cx="45719" cy="6287726"/>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p:cNvSpPr txBox="1"/>
          <p:nvPr/>
        </p:nvSpPr>
        <p:spPr>
          <a:xfrm>
            <a:off x="2667126" y="1224044"/>
            <a:ext cx="3592384" cy="338554"/>
          </a:xfrm>
          <a:prstGeom prst="rect">
            <a:avLst/>
          </a:prstGeom>
          <a:noFill/>
        </p:spPr>
        <p:txBody>
          <a:bodyPr wrap="square" rtlCol="0">
            <a:spAutoFit/>
          </a:bodyPr>
          <a:lstStyle/>
          <a:p>
            <a:r>
              <a:rPr lang="en-US" sz="1600" dirty="0" smtClean="0">
                <a:solidFill>
                  <a:schemeClr val="bg1">
                    <a:lumMod val="50000"/>
                  </a:schemeClr>
                </a:solidFill>
              </a:rPr>
              <a:t>Angular</a:t>
            </a:r>
            <a:endParaRPr lang="en-US" sz="1600" dirty="0">
              <a:solidFill>
                <a:schemeClr val="bg1">
                  <a:lumMod val="50000"/>
                </a:schemeClr>
              </a:solidFill>
            </a:endParaRPr>
          </a:p>
        </p:txBody>
      </p:sp>
      <p:sp>
        <p:nvSpPr>
          <p:cNvPr id="43" name="Rectangle 42"/>
          <p:cNvSpPr/>
          <p:nvPr/>
        </p:nvSpPr>
        <p:spPr>
          <a:xfrm>
            <a:off x="2750678" y="2172355"/>
            <a:ext cx="1655511"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4" name="Rectangle 43"/>
          <p:cNvSpPr/>
          <p:nvPr/>
        </p:nvSpPr>
        <p:spPr>
          <a:xfrm>
            <a:off x="3042026" y="2726821"/>
            <a:ext cx="1249978" cy="7672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5" name="Rectangle 44"/>
          <p:cNvSpPr/>
          <p:nvPr/>
        </p:nvSpPr>
        <p:spPr>
          <a:xfrm>
            <a:off x="2254863" y="2172355"/>
            <a:ext cx="409456"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algn="ctr"/>
            <a:r>
              <a:rPr lang="en-US" sz="1600" dirty="0" smtClean="0"/>
              <a:t>Component</a:t>
            </a:r>
            <a:endParaRPr lang="en-US" sz="1600" dirty="0"/>
          </a:p>
        </p:txBody>
      </p:sp>
      <p:sp>
        <p:nvSpPr>
          <p:cNvPr id="47" name="Rectangle 46"/>
          <p:cNvSpPr/>
          <p:nvPr/>
        </p:nvSpPr>
        <p:spPr>
          <a:xfrm>
            <a:off x="4445921" y="43044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8" name="Rectangle 47"/>
          <p:cNvSpPr/>
          <p:nvPr/>
        </p:nvSpPr>
        <p:spPr>
          <a:xfrm>
            <a:off x="4598321" y="44568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9" name="Rectangle 48"/>
          <p:cNvSpPr/>
          <p:nvPr/>
        </p:nvSpPr>
        <p:spPr>
          <a:xfrm>
            <a:off x="4750721" y="46092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50" name="Right Arrow 49"/>
          <p:cNvSpPr/>
          <p:nvPr/>
        </p:nvSpPr>
        <p:spPr>
          <a:xfrm>
            <a:off x="7143438" y="2751812"/>
            <a:ext cx="1051530" cy="412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ight Arrow 50"/>
          <p:cNvSpPr/>
          <p:nvPr/>
        </p:nvSpPr>
        <p:spPr>
          <a:xfrm rot="10800000">
            <a:off x="4701603" y="3193687"/>
            <a:ext cx="678622"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ight Arrow 51"/>
          <p:cNvSpPr/>
          <p:nvPr/>
        </p:nvSpPr>
        <p:spPr>
          <a:xfrm>
            <a:off x="4750721" y="2751812"/>
            <a:ext cx="678622"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Connector 53"/>
          <p:cNvCxnSpPr>
            <a:stCxn id="47" idx="0"/>
          </p:cNvCxnSpPr>
          <p:nvPr/>
        </p:nvCxnSpPr>
        <p:spPr>
          <a:xfrm flipV="1">
            <a:off x="4994561" y="3041287"/>
            <a:ext cx="0" cy="1263160"/>
          </a:xfrm>
          <a:prstGeom prst="line">
            <a:avLst/>
          </a:prstGeom>
        </p:spPr>
        <p:style>
          <a:lnRef idx="1">
            <a:schemeClr val="accent1"/>
          </a:lnRef>
          <a:fillRef idx="0">
            <a:schemeClr val="accent1"/>
          </a:fillRef>
          <a:effectRef idx="0">
            <a:schemeClr val="accent1"/>
          </a:effectRef>
          <a:fontRef idx="minor">
            <a:schemeClr val="tx1"/>
          </a:fontRef>
        </p:style>
      </p:cxnSp>
      <p:sp>
        <p:nvSpPr>
          <p:cNvPr id="57" name="Folded Corner 56"/>
          <p:cNvSpPr/>
          <p:nvPr/>
        </p:nvSpPr>
        <p:spPr>
          <a:xfrm>
            <a:off x="2513952" y="45498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444313" y="4467450"/>
            <a:ext cx="1544462" cy="954107"/>
          </a:xfrm>
          <a:prstGeom prst="rect">
            <a:avLst/>
          </a:prstGeom>
          <a:noFill/>
        </p:spPr>
        <p:txBody>
          <a:bodyPr wrap="none" rtlCol="0">
            <a:spAutoFit/>
          </a:bodyPr>
          <a:lstStyle/>
          <a:p>
            <a:r>
              <a:rPr lang="is-IS" sz="1400" dirty="0" smtClean="0"/>
              <a:t>..</a:t>
            </a:r>
            <a:endParaRPr lang="en-US" sz="1400" dirty="0" smtClean="0"/>
          </a:p>
          <a:p>
            <a:r>
              <a:rPr lang="en-US" sz="1400" dirty="0" smtClean="0"/>
              <a:t>    &lt;router-outlet&gt;</a:t>
            </a:r>
          </a:p>
          <a:p>
            <a:r>
              <a:rPr lang="en-US" sz="1400" dirty="0" smtClean="0"/>
              <a:t>    &lt;/router-outlet&gt;</a:t>
            </a:r>
          </a:p>
          <a:p>
            <a:endParaRPr lang="en-US" sz="1400" dirty="0"/>
          </a:p>
        </p:txBody>
      </p:sp>
      <p:sp>
        <p:nvSpPr>
          <p:cNvPr id="59" name="Right Arrow 58"/>
          <p:cNvSpPr/>
          <p:nvPr/>
        </p:nvSpPr>
        <p:spPr>
          <a:xfrm rot="6964277">
            <a:off x="1442765" y="4029208"/>
            <a:ext cx="982381" cy="433459"/>
          </a:xfrm>
          <a:prstGeom prst="rightArrow">
            <a:avLst>
              <a:gd name="adj1" fmla="val 52819"/>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ight Arrow 59"/>
          <p:cNvSpPr/>
          <p:nvPr/>
        </p:nvSpPr>
        <p:spPr>
          <a:xfrm>
            <a:off x="1670514" y="2980537"/>
            <a:ext cx="437493"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ight Arrow 60"/>
          <p:cNvSpPr/>
          <p:nvPr/>
        </p:nvSpPr>
        <p:spPr>
          <a:xfrm rot="2328946">
            <a:off x="27148" y="2478914"/>
            <a:ext cx="1018416"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Route</a:t>
            </a:r>
            <a:endParaRPr lang="en-US" dirty="0"/>
          </a:p>
        </p:txBody>
      </p:sp>
      <p:sp>
        <p:nvSpPr>
          <p:cNvPr id="34" name="Right Arrow 33"/>
          <p:cNvSpPr/>
          <p:nvPr/>
        </p:nvSpPr>
        <p:spPr>
          <a:xfrm rot="19529997">
            <a:off x="-18115" y="3482210"/>
            <a:ext cx="1036257"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Route</a:t>
            </a:r>
            <a:endParaRPr lang="en-US" dirty="0"/>
          </a:p>
        </p:txBody>
      </p:sp>
      <p:sp>
        <p:nvSpPr>
          <p:cNvPr id="35" name="Folded Corner 34"/>
          <p:cNvSpPr/>
          <p:nvPr/>
        </p:nvSpPr>
        <p:spPr>
          <a:xfrm>
            <a:off x="520618" y="5656905"/>
            <a:ext cx="1575976" cy="628023"/>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713220" y="5576341"/>
            <a:ext cx="184731" cy="369332"/>
          </a:xfrm>
          <a:prstGeom prst="rect">
            <a:avLst/>
          </a:prstGeom>
          <a:noFill/>
        </p:spPr>
        <p:txBody>
          <a:bodyPr wrap="none" rtlCol="0">
            <a:spAutoFit/>
          </a:bodyPr>
          <a:lstStyle/>
          <a:p>
            <a:endParaRPr lang="en-US" dirty="0"/>
          </a:p>
        </p:txBody>
      </p:sp>
      <p:sp>
        <p:nvSpPr>
          <p:cNvPr id="56" name="Folded Corner 55"/>
          <p:cNvSpPr/>
          <p:nvPr/>
        </p:nvSpPr>
        <p:spPr>
          <a:xfrm>
            <a:off x="2382937" y="4355623"/>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olded Corner 61"/>
          <p:cNvSpPr/>
          <p:nvPr/>
        </p:nvSpPr>
        <p:spPr>
          <a:xfrm>
            <a:off x="2666352" y="47022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olded Corner 62"/>
          <p:cNvSpPr/>
          <p:nvPr/>
        </p:nvSpPr>
        <p:spPr>
          <a:xfrm>
            <a:off x="2818752" y="4854616"/>
            <a:ext cx="1314286" cy="1292026"/>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922203" y="4939733"/>
            <a:ext cx="1489624" cy="892552"/>
          </a:xfrm>
          <a:prstGeom prst="rect">
            <a:avLst/>
          </a:prstGeom>
          <a:noFill/>
        </p:spPr>
        <p:txBody>
          <a:bodyPr wrap="square" rtlCol="0">
            <a:spAutoFit/>
          </a:bodyPr>
          <a:lstStyle/>
          <a:p>
            <a:r>
              <a:rPr lang="en-US" sz="1600" dirty="0" smtClean="0"/>
              <a:t>Templates</a:t>
            </a:r>
          </a:p>
          <a:p>
            <a:r>
              <a:rPr lang="en-US" sz="1200" dirty="0" smtClean="0"/>
              <a:t>&lt;div&gt;</a:t>
            </a:r>
          </a:p>
          <a:p>
            <a:r>
              <a:rPr lang="en-US" sz="1200" i="1" dirty="0" smtClean="0"/>
              <a:t>  {{ dynamic}}</a:t>
            </a:r>
          </a:p>
          <a:p>
            <a:r>
              <a:rPr lang="en-US" sz="1200" dirty="0" smtClean="0"/>
              <a:t>&lt;/div&gt;</a:t>
            </a:r>
            <a:endParaRPr lang="en-US" sz="1200" dirty="0"/>
          </a:p>
        </p:txBody>
      </p:sp>
      <p:sp>
        <p:nvSpPr>
          <p:cNvPr id="4" name="TextBox 3"/>
          <p:cNvSpPr txBox="1"/>
          <p:nvPr/>
        </p:nvSpPr>
        <p:spPr>
          <a:xfrm>
            <a:off x="408139" y="5218351"/>
            <a:ext cx="1896478" cy="307777"/>
          </a:xfrm>
          <a:prstGeom prst="rect">
            <a:avLst/>
          </a:prstGeom>
          <a:noFill/>
          <a:ln>
            <a:solidFill>
              <a:schemeClr val="tx1"/>
            </a:solidFill>
          </a:ln>
        </p:spPr>
        <p:txBody>
          <a:bodyPr wrap="square" rtlCol="0">
            <a:spAutoFit/>
          </a:bodyPr>
          <a:lstStyle/>
          <a:p>
            <a:r>
              <a:rPr lang="en-US" sz="1400" dirty="0" err="1">
                <a:solidFill>
                  <a:schemeClr val="bg2">
                    <a:lumMod val="75000"/>
                  </a:schemeClr>
                </a:solidFill>
              </a:rPr>
              <a:t>a</a:t>
            </a:r>
            <a:r>
              <a:rPr lang="en-US" sz="1400" dirty="0" err="1" smtClean="0">
                <a:solidFill>
                  <a:schemeClr val="bg2">
                    <a:lumMod val="75000"/>
                  </a:schemeClr>
                </a:solidFill>
              </a:rPr>
              <a:t>pp.component.html</a:t>
            </a:r>
            <a:endParaRPr lang="en-US" sz="1400" dirty="0">
              <a:solidFill>
                <a:schemeClr val="bg2">
                  <a:lumMod val="75000"/>
                </a:schemeClr>
              </a:solidFill>
            </a:endParaRPr>
          </a:p>
        </p:txBody>
      </p:sp>
      <p:cxnSp>
        <p:nvCxnSpPr>
          <p:cNvPr id="7" name="Straight Arrow Connector 6"/>
          <p:cNvCxnSpPr>
            <a:stCxn id="63" idx="0"/>
          </p:cNvCxnSpPr>
          <p:nvPr/>
        </p:nvCxnSpPr>
        <p:spPr>
          <a:xfrm flipV="1">
            <a:off x="3475895" y="3147928"/>
            <a:ext cx="0" cy="1706688"/>
          </a:xfrm>
          <a:prstGeom prst="straightConnector1">
            <a:avLst/>
          </a:prstGeom>
          <a:ln w="539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2897951" y="2518348"/>
            <a:ext cx="24252" cy="2166374"/>
          </a:xfrm>
          <a:prstGeom prst="straightConnector1">
            <a:avLst/>
          </a:prstGeom>
          <a:ln w="53975"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4620070" y="5754980"/>
            <a:ext cx="5075364" cy="769441"/>
          </a:xfrm>
          <a:prstGeom prst="rect">
            <a:avLst/>
          </a:prstGeom>
        </p:spPr>
        <p:txBody>
          <a:bodyPr wrap="none">
            <a:spAutoFit/>
          </a:bodyPr>
          <a:lstStyle/>
          <a:p>
            <a:r>
              <a:rPr lang="en-US" sz="4400" dirty="0" smtClean="0"/>
              <a:t>Architecture Diagram</a:t>
            </a:r>
            <a:endParaRPr lang="en-US" sz="4400" dirty="0"/>
          </a:p>
        </p:txBody>
      </p:sp>
      <p:sp>
        <p:nvSpPr>
          <p:cNvPr id="46" name="TextBox 45"/>
          <p:cNvSpPr txBox="1"/>
          <p:nvPr/>
        </p:nvSpPr>
        <p:spPr>
          <a:xfrm>
            <a:off x="506031" y="5666861"/>
            <a:ext cx="1149995" cy="523220"/>
          </a:xfrm>
          <a:prstGeom prst="rect">
            <a:avLst/>
          </a:prstGeom>
          <a:noFill/>
        </p:spPr>
        <p:txBody>
          <a:bodyPr wrap="none" rtlCol="0">
            <a:spAutoFit/>
          </a:bodyPr>
          <a:lstStyle/>
          <a:p>
            <a:r>
              <a:rPr lang="en-US" sz="1400" dirty="0" smtClean="0"/>
              <a:t>&lt;app-root&gt;</a:t>
            </a:r>
          </a:p>
          <a:p>
            <a:r>
              <a:rPr lang="en-US" sz="1400" dirty="0" smtClean="0"/>
              <a:t> &lt;/app-root&gt;</a:t>
            </a:r>
          </a:p>
        </p:txBody>
      </p:sp>
      <p:sp>
        <p:nvSpPr>
          <p:cNvPr id="53" name="TextBox 52"/>
          <p:cNvSpPr txBox="1"/>
          <p:nvPr/>
        </p:nvSpPr>
        <p:spPr>
          <a:xfrm>
            <a:off x="506031" y="6279342"/>
            <a:ext cx="1279919" cy="307777"/>
          </a:xfrm>
          <a:prstGeom prst="rect">
            <a:avLst/>
          </a:prstGeom>
          <a:noFill/>
          <a:ln>
            <a:solidFill>
              <a:schemeClr val="tx1"/>
            </a:solidFill>
          </a:ln>
        </p:spPr>
        <p:txBody>
          <a:bodyPr wrap="square" rtlCol="0">
            <a:spAutoFit/>
          </a:bodyPr>
          <a:lstStyle/>
          <a:p>
            <a:r>
              <a:rPr lang="en-US" sz="1400" dirty="0" err="1">
                <a:solidFill>
                  <a:schemeClr val="bg2">
                    <a:lumMod val="75000"/>
                  </a:schemeClr>
                </a:solidFill>
              </a:rPr>
              <a:t>i</a:t>
            </a:r>
            <a:r>
              <a:rPr lang="en-US" sz="1400" dirty="0" err="1" smtClean="0">
                <a:solidFill>
                  <a:schemeClr val="bg2">
                    <a:lumMod val="75000"/>
                  </a:schemeClr>
                </a:solidFill>
              </a:rPr>
              <a:t>ndex.html</a:t>
            </a:r>
            <a:endParaRPr lang="en-US" sz="1400" dirty="0">
              <a:solidFill>
                <a:schemeClr val="bg2">
                  <a:lumMod val="75000"/>
                </a:schemeClr>
              </a:solidFill>
            </a:endParaRPr>
          </a:p>
        </p:txBody>
      </p:sp>
      <p:sp>
        <p:nvSpPr>
          <p:cNvPr id="55" name="Folded Corner 54"/>
          <p:cNvSpPr/>
          <p:nvPr/>
        </p:nvSpPr>
        <p:spPr>
          <a:xfrm>
            <a:off x="404317" y="4405229"/>
            <a:ext cx="1575976" cy="802035"/>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ight Arrow 64"/>
          <p:cNvSpPr/>
          <p:nvPr/>
        </p:nvSpPr>
        <p:spPr>
          <a:xfrm rot="5400000">
            <a:off x="1787737" y="5539451"/>
            <a:ext cx="437493" cy="3961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p:cNvSpPr>
            <a:spLocks noGrp="1"/>
          </p:cNvSpPr>
          <p:nvPr>
            <p:ph type="sldNum" sz="quarter" idx="12"/>
          </p:nvPr>
        </p:nvSpPr>
        <p:spPr/>
        <p:txBody>
          <a:bodyPr/>
          <a:lstStyle/>
          <a:p>
            <a:fld id="{323DE9B6-CD69-2240-8AAD-0E79682D9385}" type="slidenum">
              <a:rPr lang="en-US" smtClean="0"/>
              <a:t>61</a:t>
            </a:fld>
            <a:endParaRPr lang="en-US" dirty="0"/>
          </a:p>
        </p:txBody>
      </p:sp>
    </p:spTree>
    <p:extLst>
      <p:ext uri="{BB962C8B-B14F-4D97-AF65-F5344CB8AC3E}">
        <p14:creationId xmlns:p14="http://schemas.microsoft.com/office/powerpoint/2010/main" val="716758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par>
                                <p:cTn id="23" presetID="1" presetClass="entr" presetSubtype="0" fill="hold" grpId="0" nodeType="withEffect" nodePh="1">
                                  <p:stCondLst>
                                    <p:cond delay="0"/>
                                  </p:stCondLst>
                                  <p:endCondLst>
                                    <p:cond evt="begin" delay="0">
                                      <p:tn val="23"/>
                                    </p:cond>
                                  </p:end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2"/>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0"/>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0"/>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3"/>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4"/>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61"/>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60"/>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59"/>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8"/>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35"/>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4"/>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46"/>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53"/>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55"/>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animBg="1"/>
      <p:bldP spid="19" grpId="0" animBg="1"/>
      <p:bldP spid="20" grpId="0" animBg="1"/>
      <p:bldP spid="21" grpId="0" animBg="1"/>
      <p:bldP spid="33" grpId="0" animBg="1"/>
      <p:bldP spid="36" grpId="0" animBg="1"/>
      <p:bldP spid="38" grpId="0"/>
      <p:bldP spid="39" grpId="0" animBg="1"/>
      <p:bldP spid="40" grpId="0"/>
      <p:bldP spid="41" grpId="0" animBg="1"/>
      <p:bldP spid="42" grpId="0"/>
      <p:bldP spid="43" grpId="0" animBg="1"/>
      <p:bldP spid="44" grpId="0" animBg="1"/>
      <p:bldP spid="45" grpId="0" animBg="1"/>
      <p:bldP spid="47" grpId="0" animBg="1"/>
      <p:bldP spid="48" grpId="0" animBg="1"/>
      <p:bldP spid="49" grpId="0" animBg="1"/>
      <p:bldP spid="50" grpId="0" animBg="1"/>
      <p:bldP spid="51" grpId="0" animBg="1"/>
      <p:bldP spid="52" grpId="0" animBg="1"/>
      <p:bldP spid="57" grpId="0" animBg="1"/>
      <p:bldP spid="58" grpId="0"/>
      <p:bldP spid="59" grpId="0" animBg="1"/>
      <p:bldP spid="60" grpId="0" animBg="1"/>
      <p:bldP spid="61" grpId="0" animBg="1"/>
      <p:bldP spid="34" grpId="0" animBg="1"/>
      <p:bldP spid="35" grpId="0" animBg="1"/>
      <p:bldP spid="3" grpId="0"/>
      <p:bldP spid="56" grpId="0" animBg="1"/>
      <p:bldP spid="62" grpId="0" animBg="1"/>
      <p:bldP spid="63" grpId="0" animBg="1"/>
      <p:bldP spid="2" grpId="0"/>
      <p:bldP spid="4" grpId="0" animBg="1"/>
      <p:bldP spid="46" grpId="0"/>
      <p:bldP spid="53" grpId="0" animBg="1"/>
      <p:bldP spid="55" grpId="0" animBg="1"/>
      <p:bldP spid="65"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Browser Support</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56497371"/>
              </p:ext>
            </p:extLst>
          </p:nvPr>
        </p:nvGraphicFramePr>
        <p:xfrm>
          <a:off x="838200" y="1690690"/>
          <a:ext cx="4316730" cy="4360480"/>
        </p:xfrm>
        <a:graphic>
          <a:graphicData uri="http://schemas.openxmlformats.org/drawingml/2006/table">
            <a:tbl>
              <a:tblPr>
                <a:tableStyleId>{5940675A-B579-460E-94D1-54222C63F5DA}</a:tableStyleId>
              </a:tblPr>
              <a:tblGrid>
                <a:gridCol w="1047750"/>
                <a:gridCol w="3268980"/>
              </a:tblGrid>
              <a:tr h="376666">
                <a:tc>
                  <a:txBody>
                    <a:bodyPr/>
                    <a:lstStyle/>
                    <a:p>
                      <a:pPr algn="l" fontAlgn="t"/>
                      <a:r>
                        <a:rPr lang="en-US" sz="1000">
                          <a:effectLst/>
                        </a:rPr>
                        <a:t>Browser</a:t>
                      </a:r>
                      <a:endParaRPr lang="en-US" sz="1000" b="1">
                        <a:effectLst/>
                      </a:endParaRPr>
                    </a:p>
                  </a:txBody>
                  <a:tcPr marL="112438" marR="112438" marT="112438" marB="112438"/>
                </a:tc>
                <a:tc>
                  <a:txBody>
                    <a:bodyPr/>
                    <a:lstStyle/>
                    <a:p>
                      <a:pPr algn="l" fontAlgn="t"/>
                      <a:r>
                        <a:rPr lang="en-US" sz="1000">
                          <a:effectLst/>
                        </a:rPr>
                        <a:t>Supported versions</a:t>
                      </a:r>
                      <a:endParaRPr lang="en-US" sz="1000" b="1">
                        <a:effectLst/>
                      </a:endParaRPr>
                    </a:p>
                  </a:txBody>
                  <a:tcPr marL="112438" marR="112438" marT="112438" marB="112438"/>
                </a:tc>
              </a:tr>
              <a:tr h="376666">
                <a:tc>
                  <a:txBody>
                    <a:bodyPr/>
                    <a:lstStyle/>
                    <a:p>
                      <a:pPr algn="l" fontAlgn="t"/>
                      <a:r>
                        <a:rPr lang="en-US" sz="1000">
                          <a:effectLst/>
                        </a:rPr>
                        <a:t>Chrome</a:t>
                      </a:r>
                      <a:endParaRPr lang="en-US" sz="1000" b="0">
                        <a:effectLst/>
                      </a:endParaRPr>
                    </a:p>
                  </a:txBody>
                  <a:tcPr marL="112438" marR="112438" marT="112438" marB="112438"/>
                </a:tc>
                <a:tc>
                  <a:txBody>
                    <a:bodyPr/>
                    <a:lstStyle/>
                    <a:p>
                      <a:pPr algn="l" fontAlgn="t"/>
                      <a:r>
                        <a:rPr lang="en-US" sz="1000">
                          <a:effectLst/>
                        </a:rPr>
                        <a:t>latest</a:t>
                      </a:r>
                      <a:endParaRPr lang="en-US" sz="1000" b="0">
                        <a:effectLst/>
                      </a:endParaRPr>
                    </a:p>
                  </a:txBody>
                  <a:tcPr marL="112438" marR="112438" marT="112438" marB="112438"/>
                </a:tc>
              </a:tr>
              <a:tr h="376666">
                <a:tc>
                  <a:txBody>
                    <a:bodyPr/>
                    <a:lstStyle/>
                    <a:p>
                      <a:pPr algn="l" fontAlgn="t"/>
                      <a:r>
                        <a:rPr lang="en-US" sz="1000">
                          <a:effectLst/>
                        </a:rPr>
                        <a:t>Firefox</a:t>
                      </a:r>
                      <a:endParaRPr lang="en-US" sz="1000" b="0">
                        <a:effectLst/>
                      </a:endParaRPr>
                    </a:p>
                  </a:txBody>
                  <a:tcPr marL="112438" marR="112438" marT="112438" marB="112438"/>
                </a:tc>
                <a:tc>
                  <a:txBody>
                    <a:bodyPr/>
                    <a:lstStyle/>
                    <a:p>
                      <a:pPr algn="l" fontAlgn="t"/>
                      <a:r>
                        <a:rPr lang="en-US" sz="1000">
                          <a:effectLst/>
                        </a:rPr>
                        <a:t>latest</a:t>
                      </a:r>
                      <a:endParaRPr lang="en-US" sz="1000" b="0">
                        <a:effectLst/>
                      </a:endParaRPr>
                    </a:p>
                  </a:txBody>
                  <a:tcPr marL="112438" marR="112438" marT="112438" marB="112438"/>
                </a:tc>
              </a:tr>
              <a:tr h="376666">
                <a:tc>
                  <a:txBody>
                    <a:bodyPr/>
                    <a:lstStyle/>
                    <a:p>
                      <a:pPr algn="l" fontAlgn="t"/>
                      <a:r>
                        <a:rPr lang="en-US" sz="1000">
                          <a:effectLst/>
                        </a:rPr>
                        <a:t>Edge</a:t>
                      </a:r>
                      <a:endParaRPr lang="en-US" sz="1000" b="0">
                        <a:effectLst/>
                      </a:endParaRPr>
                    </a:p>
                  </a:txBody>
                  <a:tcPr marL="112438" marR="112438" marT="112438" marB="112438"/>
                </a:tc>
                <a:tc>
                  <a:txBody>
                    <a:bodyPr/>
                    <a:lstStyle/>
                    <a:p>
                      <a:pPr algn="l" fontAlgn="t"/>
                      <a:r>
                        <a:rPr lang="en-US" sz="1000">
                          <a:effectLst/>
                        </a:rPr>
                        <a:t>2 most recent major versions</a:t>
                      </a:r>
                      <a:endParaRPr lang="en-US" sz="1000" b="0">
                        <a:effectLst/>
                      </a:endParaRPr>
                    </a:p>
                  </a:txBody>
                  <a:tcPr marL="112438" marR="112438" marT="112438" marB="112438"/>
                </a:tc>
              </a:tr>
              <a:tr h="680248">
                <a:tc>
                  <a:txBody>
                    <a:bodyPr/>
                    <a:lstStyle/>
                    <a:p>
                      <a:pPr algn="l" fontAlgn="t"/>
                      <a:r>
                        <a:rPr lang="en-US" sz="1000">
                          <a:effectLst/>
                        </a:rPr>
                        <a:t>IE</a:t>
                      </a:r>
                      <a:endParaRPr lang="en-US" sz="1000" b="0">
                        <a:effectLst/>
                      </a:endParaRPr>
                    </a:p>
                  </a:txBody>
                  <a:tcPr marL="112438" marR="112438" marT="112438" marB="112438"/>
                </a:tc>
                <a:tc>
                  <a:txBody>
                    <a:bodyPr/>
                    <a:lstStyle/>
                    <a:p>
                      <a:pPr algn="l" fontAlgn="t"/>
                      <a:r>
                        <a:rPr lang="cs-CZ" sz="1000">
                          <a:effectLst/>
                        </a:rPr>
                        <a:t>11</a:t>
                      </a:r>
                      <a:br>
                        <a:rPr lang="cs-CZ" sz="1000">
                          <a:effectLst/>
                        </a:rPr>
                      </a:br>
                      <a:r>
                        <a:rPr lang="cs-CZ" sz="1000">
                          <a:effectLst/>
                        </a:rPr>
                        <a:t>10</a:t>
                      </a:r>
                      <a:br>
                        <a:rPr lang="cs-CZ" sz="1000">
                          <a:effectLst/>
                        </a:rPr>
                      </a:br>
                      <a:r>
                        <a:rPr lang="cs-CZ" sz="1000">
                          <a:effectLst/>
                        </a:rPr>
                        <a:t>9</a:t>
                      </a:r>
                      <a:endParaRPr lang="cs-CZ" sz="1000" b="0">
                        <a:effectLst/>
                      </a:endParaRPr>
                    </a:p>
                  </a:txBody>
                  <a:tcPr marL="112438" marR="112438" marT="112438" marB="112438"/>
                </a:tc>
              </a:tr>
              <a:tr h="202388">
                <a:tc>
                  <a:txBody>
                    <a:bodyPr/>
                    <a:lstStyle/>
                    <a:p>
                      <a:endParaRPr lang="en-US" sz="1000" dirty="0"/>
                    </a:p>
                  </a:txBody>
                  <a:tcPr marL="50597" marR="50597" marT="25298" marB="25298"/>
                </a:tc>
                <a:tc>
                  <a:txBody>
                    <a:bodyPr/>
                    <a:lstStyle/>
                    <a:p>
                      <a:endParaRPr lang="en-US" sz="1000" dirty="0"/>
                    </a:p>
                  </a:txBody>
                  <a:tcPr marL="50597" marR="50597" marT="25298" marB="25298"/>
                </a:tc>
              </a:tr>
              <a:tr h="376666">
                <a:tc>
                  <a:txBody>
                    <a:bodyPr/>
                    <a:lstStyle/>
                    <a:p>
                      <a:pPr algn="l" fontAlgn="t"/>
                      <a:r>
                        <a:rPr lang="en-US" sz="1000">
                          <a:effectLst/>
                        </a:rPr>
                        <a:t>IE Mobile</a:t>
                      </a:r>
                      <a:endParaRPr lang="en-US" sz="1000" b="0">
                        <a:effectLst/>
                      </a:endParaRPr>
                    </a:p>
                  </a:txBody>
                  <a:tcPr marL="112438" marR="112438" marT="112438" marB="112438"/>
                </a:tc>
                <a:tc>
                  <a:txBody>
                    <a:bodyPr/>
                    <a:lstStyle/>
                    <a:p>
                      <a:pPr algn="l" fontAlgn="t"/>
                      <a:r>
                        <a:rPr lang="cs-CZ" sz="1000">
                          <a:effectLst/>
                        </a:rPr>
                        <a:t>11</a:t>
                      </a:r>
                      <a:endParaRPr lang="cs-CZ" sz="1000" b="0">
                        <a:effectLst/>
                      </a:endParaRPr>
                    </a:p>
                  </a:txBody>
                  <a:tcPr marL="112438" marR="112438" marT="112438" marB="112438"/>
                </a:tc>
              </a:tr>
              <a:tr h="376666">
                <a:tc>
                  <a:txBody>
                    <a:bodyPr/>
                    <a:lstStyle/>
                    <a:p>
                      <a:pPr algn="l" fontAlgn="t"/>
                      <a:r>
                        <a:rPr lang="en-US" sz="1000">
                          <a:effectLst/>
                        </a:rPr>
                        <a:t>Safari</a:t>
                      </a:r>
                      <a:endParaRPr lang="en-US" sz="1000" b="0">
                        <a:effectLst/>
                      </a:endParaRPr>
                    </a:p>
                  </a:txBody>
                  <a:tcPr marL="112438" marR="112438" marT="112438" marB="112438"/>
                </a:tc>
                <a:tc>
                  <a:txBody>
                    <a:bodyPr/>
                    <a:lstStyle/>
                    <a:p>
                      <a:pPr algn="l" fontAlgn="t"/>
                      <a:r>
                        <a:rPr lang="en-US" sz="1000">
                          <a:effectLst/>
                        </a:rPr>
                        <a:t>2 most recent major versions</a:t>
                      </a:r>
                      <a:endParaRPr lang="en-US" sz="1000" b="0">
                        <a:effectLst/>
                      </a:endParaRPr>
                    </a:p>
                  </a:txBody>
                  <a:tcPr marL="112438" marR="112438" marT="112438" marB="112438"/>
                </a:tc>
              </a:tr>
              <a:tr h="376666">
                <a:tc>
                  <a:txBody>
                    <a:bodyPr/>
                    <a:lstStyle/>
                    <a:p>
                      <a:pPr algn="l" fontAlgn="t"/>
                      <a:r>
                        <a:rPr lang="en-US" sz="1000">
                          <a:effectLst/>
                        </a:rPr>
                        <a:t>iOS</a:t>
                      </a:r>
                      <a:endParaRPr lang="en-US" sz="1000" b="0">
                        <a:effectLst/>
                      </a:endParaRPr>
                    </a:p>
                  </a:txBody>
                  <a:tcPr marL="112438" marR="112438" marT="112438" marB="112438"/>
                </a:tc>
                <a:tc>
                  <a:txBody>
                    <a:bodyPr/>
                    <a:lstStyle/>
                    <a:p>
                      <a:pPr algn="l" fontAlgn="t"/>
                      <a:r>
                        <a:rPr lang="en-US" sz="1000">
                          <a:effectLst/>
                        </a:rPr>
                        <a:t>2 most recent major versions</a:t>
                      </a:r>
                      <a:endParaRPr lang="en-US" sz="1000" b="0">
                        <a:effectLst/>
                      </a:endParaRPr>
                    </a:p>
                  </a:txBody>
                  <a:tcPr marL="112438" marR="112438" marT="112438" marB="112438"/>
                </a:tc>
              </a:tr>
              <a:tr h="832039">
                <a:tc>
                  <a:txBody>
                    <a:bodyPr/>
                    <a:lstStyle/>
                    <a:p>
                      <a:pPr algn="l" fontAlgn="t"/>
                      <a:r>
                        <a:rPr lang="en-US" sz="1000">
                          <a:effectLst/>
                        </a:rPr>
                        <a:t>Android</a:t>
                      </a:r>
                      <a:endParaRPr lang="en-US" sz="1000" b="0">
                        <a:effectLst/>
                      </a:endParaRPr>
                    </a:p>
                  </a:txBody>
                  <a:tcPr marL="112438" marR="112438" marT="112438" marB="112438"/>
                </a:tc>
                <a:tc>
                  <a:txBody>
                    <a:bodyPr/>
                    <a:lstStyle/>
                    <a:p>
                      <a:pPr algn="l" fontAlgn="t"/>
                      <a:r>
                        <a:rPr lang="en-US" sz="1000" dirty="0">
                          <a:effectLst/>
                        </a:rPr>
                        <a:t>Nougat (7.0)</a:t>
                      </a:r>
                      <a:br>
                        <a:rPr lang="en-US" sz="1000" dirty="0">
                          <a:effectLst/>
                        </a:rPr>
                      </a:br>
                      <a:r>
                        <a:rPr lang="en-US" sz="1000" dirty="0">
                          <a:effectLst/>
                        </a:rPr>
                        <a:t>Marshmallow (6.0)</a:t>
                      </a:r>
                      <a:br>
                        <a:rPr lang="en-US" sz="1000" dirty="0">
                          <a:effectLst/>
                        </a:rPr>
                      </a:br>
                      <a:r>
                        <a:rPr lang="en-US" sz="1000" dirty="0">
                          <a:effectLst/>
                        </a:rPr>
                        <a:t>Lollipop (5.0, 5.1)</a:t>
                      </a:r>
                      <a:br>
                        <a:rPr lang="en-US" sz="1000" dirty="0">
                          <a:effectLst/>
                        </a:rPr>
                      </a:br>
                      <a:r>
                        <a:rPr lang="en-US" sz="1000" dirty="0">
                          <a:effectLst/>
                        </a:rPr>
                        <a:t>KitKat (4.4)</a:t>
                      </a:r>
                      <a:endParaRPr lang="en-US" sz="1000" b="0" dirty="0">
                        <a:effectLst/>
                      </a:endParaRPr>
                    </a:p>
                  </a:txBody>
                  <a:tcPr marL="112438" marR="112438" marT="112438" marB="112438"/>
                </a:tc>
              </a:tr>
            </a:tbl>
          </a:graphicData>
        </a:graphic>
      </p:graphicFrame>
      <p:sp>
        <p:nvSpPr>
          <p:cNvPr id="3" name="Slide Number Placeholder 2"/>
          <p:cNvSpPr>
            <a:spLocks noGrp="1"/>
          </p:cNvSpPr>
          <p:nvPr>
            <p:ph type="sldNum" sz="quarter" idx="12"/>
          </p:nvPr>
        </p:nvSpPr>
        <p:spPr/>
        <p:txBody>
          <a:bodyPr/>
          <a:lstStyle/>
          <a:p>
            <a:fld id="{E5454087-695C-AC43-AA7F-3C3895E55714}" type="slidenum">
              <a:rPr lang="en-US" smtClean="0"/>
              <a:t>62</a:t>
            </a:fld>
            <a:endParaRPr lang="en-US" dirty="0"/>
          </a:p>
        </p:txBody>
      </p:sp>
    </p:spTree>
    <p:extLst>
      <p:ext uri="{BB962C8B-B14F-4D97-AF65-F5344CB8AC3E}">
        <p14:creationId xmlns:p14="http://schemas.microsoft.com/office/powerpoint/2010/main" val="79532073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Versions</a:t>
            </a:r>
            <a:endParaRPr lang="en-US" dirty="0"/>
          </a:p>
        </p:txBody>
      </p:sp>
      <p:sp>
        <p:nvSpPr>
          <p:cNvPr id="3" name="Text Placeholder 2"/>
          <p:cNvSpPr>
            <a:spLocks noGrp="1"/>
          </p:cNvSpPr>
          <p:nvPr>
            <p:ph type="body" idx="1"/>
          </p:nvPr>
        </p:nvSpPr>
        <p:spPr/>
        <p:txBody>
          <a:bodyPr/>
          <a:lstStyle/>
          <a:p>
            <a:r>
              <a:rPr lang="en-US" dirty="0" smtClean="0"/>
              <a:t>AngularJS</a:t>
            </a:r>
            <a:endParaRPr lang="en-US" dirty="0"/>
          </a:p>
        </p:txBody>
      </p:sp>
      <p:sp>
        <p:nvSpPr>
          <p:cNvPr id="4" name="Content Placeholder 3"/>
          <p:cNvSpPr>
            <a:spLocks noGrp="1"/>
          </p:cNvSpPr>
          <p:nvPr>
            <p:ph sz="half" idx="2"/>
          </p:nvPr>
        </p:nvSpPr>
        <p:spPr/>
        <p:txBody>
          <a:bodyPr/>
          <a:lstStyle/>
          <a:p>
            <a:r>
              <a:rPr lang="en-US" dirty="0" smtClean="0"/>
              <a:t>1.x</a:t>
            </a:r>
          </a:p>
          <a:p>
            <a:r>
              <a:rPr lang="en-US" dirty="0" err="1" smtClean="0"/>
              <a:t>angularjs.org</a:t>
            </a:r>
            <a:endParaRPr lang="en-US" dirty="0"/>
          </a:p>
        </p:txBody>
      </p:sp>
      <p:sp>
        <p:nvSpPr>
          <p:cNvPr id="5" name="Text Placeholder 4"/>
          <p:cNvSpPr>
            <a:spLocks noGrp="1"/>
          </p:cNvSpPr>
          <p:nvPr>
            <p:ph type="body" sz="quarter" idx="3"/>
          </p:nvPr>
        </p:nvSpPr>
        <p:spPr/>
        <p:txBody>
          <a:bodyPr/>
          <a:lstStyle/>
          <a:p>
            <a:r>
              <a:rPr lang="en-US" dirty="0" smtClean="0"/>
              <a:t>Angular</a:t>
            </a:r>
            <a:endParaRPr lang="en-US" dirty="0"/>
          </a:p>
        </p:txBody>
      </p:sp>
      <p:sp>
        <p:nvSpPr>
          <p:cNvPr id="6" name="Content Placeholder 5"/>
          <p:cNvSpPr>
            <a:spLocks noGrp="1"/>
          </p:cNvSpPr>
          <p:nvPr>
            <p:ph sz="quarter" idx="4"/>
          </p:nvPr>
        </p:nvSpPr>
        <p:spPr/>
        <p:txBody>
          <a:bodyPr/>
          <a:lstStyle/>
          <a:p>
            <a:r>
              <a:rPr lang="en-US" dirty="0" smtClean="0"/>
              <a:t>&gt;=2.x</a:t>
            </a:r>
          </a:p>
          <a:p>
            <a:r>
              <a:rPr lang="en-US" dirty="0" err="1"/>
              <a:t>a</a:t>
            </a:r>
            <a:r>
              <a:rPr lang="en-US" dirty="0" err="1" smtClean="0"/>
              <a:t>ngular.io</a:t>
            </a:r>
            <a:endParaRPr lang="en-US" dirty="0"/>
          </a:p>
        </p:txBody>
      </p:sp>
      <p:sp>
        <p:nvSpPr>
          <p:cNvPr id="7" name="Slide Number Placeholder 6"/>
          <p:cNvSpPr>
            <a:spLocks noGrp="1"/>
          </p:cNvSpPr>
          <p:nvPr>
            <p:ph type="sldNum" sz="quarter" idx="12"/>
          </p:nvPr>
        </p:nvSpPr>
        <p:spPr/>
        <p:txBody>
          <a:bodyPr/>
          <a:lstStyle/>
          <a:p>
            <a:fld id="{323DE9B6-CD69-2240-8AAD-0E79682D9385}" type="slidenum">
              <a:rPr lang="en-US" smtClean="0"/>
              <a:t>63</a:t>
            </a:fld>
            <a:endParaRPr lang="en-US" dirty="0"/>
          </a:p>
        </p:txBody>
      </p:sp>
    </p:spTree>
    <p:extLst>
      <p:ext uri="{BB962C8B-B14F-4D97-AF65-F5344CB8AC3E}">
        <p14:creationId xmlns:p14="http://schemas.microsoft.com/office/powerpoint/2010/main" val="1246894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7"/>
            <a:ext cx="3173730" cy="1325563"/>
          </a:xfrm>
        </p:spPr>
        <p:txBody>
          <a:bodyPr/>
          <a:lstStyle/>
          <a:p>
            <a:r>
              <a:rPr lang="en-US" dirty="0" smtClean="0"/>
              <a:t>Style Guide</a:t>
            </a:r>
            <a:endParaRPr lang="en-US" dirty="0"/>
          </a:p>
        </p:txBody>
      </p:sp>
      <p:sp>
        <p:nvSpPr>
          <p:cNvPr id="5" name="Content Placeholder 2"/>
          <p:cNvSpPr txBox="1">
            <a:spLocks/>
          </p:cNvSpPr>
          <p:nvPr/>
        </p:nvSpPr>
        <p:spPr>
          <a:xfrm>
            <a:off x="838200" y="1825625"/>
            <a:ext cx="7197090" cy="4351338"/>
          </a:xfrm>
          <a:prstGeom prst="rect">
            <a:avLst/>
          </a:prstGeom>
        </p:spPr>
        <p:txBody>
          <a:bodyPr>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Follow </a:t>
            </a:r>
            <a:r>
              <a:rPr lang="en-US" dirty="0"/>
              <a:t>the official Angular </a:t>
            </a:r>
            <a:r>
              <a:rPr lang="en-US" dirty="0" smtClean="0"/>
              <a:t>Style Guide</a:t>
            </a:r>
          </a:p>
          <a:p>
            <a:pPr marL="685783" lvl="3">
              <a:spcBef>
                <a:spcPts val="1000"/>
              </a:spcBef>
            </a:pPr>
            <a:r>
              <a:rPr lang="en-US" dirty="0">
                <a:solidFill>
                  <a:schemeClr val="accent1">
                    <a:lumMod val="75000"/>
                  </a:schemeClr>
                </a:solidFill>
                <a:hlinkClick r:id="rId3"/>
              </a:rPr>
              <a:t>https://</a:t>
            </a:r>
            <a:r>
              <a:rPr lang="en-US" dirty="0" smtClean="0">
                <a:solidFill>
                  <a:schemeClr val="accent1">
                    <a:lumMod val="75000"/>
                  </a:schemeClr>
                </a:solidFill>
                <a:hlinkClick r:id="rId3"/>
              </a:rPr>
              <a:t>angular.io/docs/ts/latest/guide/style-guide.html</a:t>
            </a:r>
            <a:endParaRPr lang="en-US" dirty="0" smtClean="0"/>
          </a:p>
          <a:p>
            <a:r>
              <a:rPr lang="en-US" dirty="0" smtClean="0"/>
              <a:t>Opinionated guide to Angular</a:t>
            </a:r>
          </a:p>
          <a:p>
            <a:pPr lvl="1"/>
            <a:r>
              <a:rPr lang="en-US" dirty="0" smtClean="0"/>
              <a:t>Naming</a:t>
            </a:r>
          </a:p>
          <a:p>
            <a:pPr lvl="1"/>
            <a:r>
              <a:rPr lang="en-US" dirty="0" smtClean="0"/>
              <a:t>Syntax</a:t>
            </a:r>
          </a:p>
          <a:p>
            <a:pPr lvl="1"/>
            <a:r>
              <a:rPr lang="en-US" dirty="0" smtClean="0"/>
              <a:t>Conventions</a:t>
            </a:r>
          </a:p>
          <a:p>
            <a:pPr lvl="1"/>
            <a:r>
              <a:rPr lang="en-US" dirty="0"/>
              <a:t>A</a:t>
            </a:r>
            <a:r>
              <a:rPr lang="en-US" dirty="0" smtClean="0"/>
              <a:t>pplication structure</a:t>
            </a:r>
            <a:endParaRPr lang="en-US" sz="2400" dirty="0"/>
          </a:p>
        </p:txBody>
      </p:sp>
      <p:sp>
        <p:nvSpPr>
          <p:cNvPr id="3" name="Slide Number Placeholder 2"/>
          <p:cNvSpPr>
            <a:spLocks noGrp="1"/>
          </p:cNvSpPr>
          <p:nvPr>
            <p:ph type="sldNum" sz="quarter" idx="12"/>
          </p:nvPr>
        </p:nvSpPr>
        <p:spPr/>
        <p:txBody>
          <a:bodyPr/>
          <a:lstStyle/>
          <a:p>
            <a:fld id="{323DE9B6-CD69-2240-8AAD-0E79682D9385}" type="slidenum">
              <a:rPr lang="en-US" smtClean="0"/>
              <a:t>64</a:t>
            </a:fld>
            <a:endParaRPr lang="en-US" dirty="0"/>
          </a:p>
        </p:txBody>
      </p:sp>
    </p:spTree>
    <p:extLst>
      <p:ext uri="{BB962C8B-B14F-4D97-AF65-F5344CB8AC3E}">
        <p14:creationId xmlns:p14="http://schemas.microsoft.com/office/powerpoint/2010/main" val="831436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Big Picture Review</a:t>
            </a:r>
            <a:endParaRPr lang="en-US" dirty="0"/>
          </a:p>
        </p:txBody>
      </p:sp>
      <p:sp>
        <p:nvSpPr>
          <p:cNvPr id="3" name="Content Placeholder 2"/>
          <p:cNvSpPr>
            <a:spLocks noGrp="1"/>
          </p:cNvSpPr>
          <p:nvPr>
            <p:ph idx="1"/>
          </p:nvPr>
        </p:nvSpPr>
        <p:spPr/>
        <p:txBody>
          <a:bodyPr/>
          <a:lstStyle/>
          <a:p>
            <a:r>
              <a:rPr lang="en-US" dirty="0" smtClean="0"/>
              <a:t>With a partner, write </a:t>
            </a:r>
            <a:r>
              <a:rPr lang="en-US" dirty="0"/>
              <a:t>down your answers to the following questions on sheet of paper in the next 5 minutes</a:t>
            </a:r>
          </a:p>
          <a:p>
            <a:pPr lvl="1" fontAlgn="base"/>
            <a:r>
              <a:rPr lang="en-US" dirty="0"/>
              <a:t>What site should I visit to get the official documentation on AngularJS?</a:t>
            </a:r>
          </a:p>
          <a:p>
            <a:pPr lvl="1" fontAlgn="base"/>
            <a:r>
              <a:rPr lang="en-US" dirty="0"/>
              <a:t>What site should I visit to get the official documentation on Angular?</a:t>
            </a:r>
          </a:p>
          <a:p>
            <a:pPr lvl="1" fontAlgn="base"/>
            <a:r>
              <a:rPr lang="en-US" dirty="0"/>
              <a:t>In one sentence, why are so many people adopting Angular and other Single-page application frameworks (SPA) frameworks?</a:t>
            </a:r>
          </a:p>
          <a:p>
            <a:pPr lvl="1" fontAlgn="base"/>
            <a:r>
              <a:rPr lang="en-US" dirty="0"/>
              <a:t>Draw </a:t>
            </a:r>
            <a:r>
              <a:rPr lang="en-US" dirty="0" smtClean="0"/>
              <a:t>a single-page </a:t>
            </a:r>
            <a:r>
              <a:rPr lang="en-US" dirty="0"/>
              <a:t>application architecture diagram. </a:t>
            </a:r>
          </a:p>
          <a:p>
            <a:pPr lvl="1" fontAlgn="base"/>
            <a:r>
              <a:rPr lang="en-US" dirty="0"/>
              <a:t>Draw an Angular architecture </a:t>
            </a:r>
            <a:r>
              <a:rPr lang="en-US" dirty="0" smtClean="0"/>
              <a:t>diagram.</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65</a:t>
            </a:fld>
            <a:endParaRPr lang="en-US" dirty="0"/>
          </a:p>
        </p:txBody>
      </p:sp>
    </p:spTree>
    <p:extLst>
      <p:ext uri="{BB962C8B-B14F-4D97-AF65-F5344CB8AC3E}">
        <p14:creationId xmlns:p14="http://schemas.microsoft.com/office/powerpoint/2010/main" val="609895646"/>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 &amp; Angular Compared</a:t>
            </a:r>
            <a:endParaRPr lang="en-US" dirty="0"/>
          </a:p>
        </p:txBody>
      </p:sp>
      <p:sp>
        <p:nvSpPr>
          <p:cNvPr id="3" name="Text Placeholder 2"/>
          <p:cNvSpPr>
            <a:spLocks noGrp="1"/>
          </p:cNvSpPr>
          <p:nvPr>
            <p:ph type="body" idx="1"/>
          </p:nvPr>
        </p:nvSpPr>
        <p:spPr/>
        <p:txBody>
          <a:bodyPr/>
          <a:lstStyle/>
          <a:p>
            <a:r>
              <a:rPr lang="en-US" dirty="0" smtClean="0"/>
              <a:t>React</a:t>
            </a:r>
            <a:endParaRPr lang="en-US" dirty="0"/>
          </a:p>
        </p:txBody>
      </p:sp>
      <p:sp>
        <p:nvSpPr>
          <p:cNvPr id="4" name="Content Placeholder 3"/>
          <p:cNvSpPr>
            <a:spLocks noGrp="1"/>
          </p:cNvSpPr>
          <p:nvPr>
            <p:ph sz="half" idx="2"/>
          </p:nvPr>
        </p:nvSpPr>
        <p:spPr/>
        <p:txBody>
          <a:bodyPr>
            <a:normAutofit fontScale="85000" lnSpcReduction="20000"/>
          </a:bodyPr>
          <a:lstStyle/>
          <a:p>
            <a:r>
              <a:rPr lang="en-US" dirty="0" smtClean="0"/>
              <a:t>Facebook</a:t>
            </a:r>
          </a:p>
          <a:p>
            <a:r>
              <a:rPr lang="en-US" dirty="0" smtClean="0"/>
              <a:t>Components</a:t>
            </a:r>
          </a:p>
          <a:p>
            <a:r>
              <a:rPr lang="en-US" dirty="0" smtClean="0"/>
              <a:t>Library</a:t>
            </a:r>
          </a:p>
          <a:p>
            <a:pPr lvl="1"/>
            <a:r>
              <a:rPr lang="en-US" dirty="0" smtClean="0"/>
              <a:t>Just the View in MVC</a:t>
            </a:r>
          </a:p>
          <a:p>
            <a:pPr lvl="1"/>
            <a:r>
              <a:rPr lang="en-US" dirty="0" smtClean="0"/>
              <a:t>Need to include other libraries</a:t>
            </a:r>
          </a:p>
          <a:p>
            <a:pPr lvl="2"/>
            <a:r>
              <a:rPr lang="en-US" dirty="0" smtClean="0"/>
              <a:t>React Router (Routing)</a:t>
            </a:r>
          </a:p>
          <a:p>
            <a:pPr lvl="2"/>
            <a:r>
              <a:rPr lang="en-US" dirty="0" err="1"/>
              <a:t>Axios</a:t>
            </a:r>
            <a:r>
              <a:rPr lang="en-US" dirty="0"/>
              <a:t> (AJAX)</a:t>
            </a:r>
          </a:p>
          <a:p>
            <a:r>
              <a:rPr lang="en-US" dirty="0" smtClean="0"/>
              <a:t>Usually ES6 (Babel compiler)</a:t>
            </a:r>
          </a:p>
          <a:p>
            <a:r>
              <a:rPr lang="en-US" dirty="0" smtClean="0"/>
              <a:t>Create React App</a:t>
            </a:r>
          </a:p>
          <a:p>
            <a:pPr lvl="1"/>
            <a:r>
              <a:rPr lang="en-US" dirty="0" smtClean="0"/>
              <a:t>Uses </a:t>
            </a:r>
            <a:r>
              <a:rPr lang="en-US" dirty="0" err="1" smtClean="0"/>
              <a:t>Webpack</a:t>
            </a:r>
            <a:endParaRPr lang="en-US" dirty="0" smtClean="0"/>
          </a:p>
          <a:p>
            <a:r>
              <a:rPr lang="en-US" dirty="0" smtClean="0"/>
              <a:t>Redux</a:t>
            </a:r>
            <a:endParaRPr lang="en-US" dirty="0"/>
          </a:p>
        </p:txBody>
      </p:sp>
      <p:sp>
        <p:nvSpPr>
          <p:cNvPr id="5" name="Text Placeholder 4"/>
          <p:cNvSpPr>
            <a:spLocks noGrp="1"/>
          </p:cNvSpPr>
          <p:nvPr>
            <p:ph type="body" sz="quarter" idx="3"/>
          </p:nvPr>
        </p:nvSpPr>
        <p:spPr/>
        <p:txBody>
          <a:bodyPr/>
          <a:lstStyle/>
          <a:p>
            <a:r>
              <a:rPr lang="en-US" dirty="0" smtClean="0"/>
              <a:t>Angular</a:t>
            </a:r>
            <a:endParaRPr lang="en-US" dirty="0"/>
          </a:p>
        </p:txBody>
      </p:sp>
      <p:sp>
        <p:nvSpPr>
          <p:cNvPr id="6" name="Content Placeholder 5"/>
          <p:cNvSpPr>
            <a:spLocks noGrp="1"/>
          </p:cNvSpPr>
          <p:nvPr>
            <p:ph sz="quarter" idx="4"/>
          </p:nvPr>
        </p:nvSpPr>
        <p:spPr/>
        <p:txBody>
          <a:bodyPr>
            <a:normAutofit fontScale="85000" lnSpcReduction="20000"/>
          </a:bodyPr>
          <a:lstStyle/>
          <a:p>
            <a:r>
              <a:rPr lang="en-US" dirty="0" smtClean="0"/>
              <a:t>Google</a:t>
            </a:r>
          </a:p>
          <a:p>
            <a:r>
              <a:rPr lang="en-US" dirty="0" smtClean="0"/>
              <a:t>Components</a:t>
            </a:r>
          </a:p>
          <a:p>
            <a:r>
              <a:rPr lang="en-US" dirty="0" smtClean="0"/>
              <a:t>Framework</a:t>
            </a:r>
          </a:p>
          <a:p>
            <a:pPr lvl="1"/>
            <a:r>
              <a:rPr lang="en-US" dirty="0" smtClean="0"/>
              <a:t>Modular</a:t>
            </a:r>
          </a:p>
          <a:p>
            <a:pPr lvl="2"/>
            <a:r>
              <a:rPr lang="en-US" dirty="0" smtClean="0"/>
              <a:t>Component Router</a:t>
            </a:r>
          </a:p>
          <a:p>
            <a:pPr lvl="2"/>
            <a:r>
              <a:rPr lang="en-US" dirty="0" err="1" smtClean="0"/>
              <a:t>HttpClient</a:t>
            </a:r>
            <a:endParaRPr lang="en-US" dirty="0" smtClean="0"/>
          </a:p>
          <a:p>
            <a:pPr lvl="2"/>
            <a:r>
              <a:rPr lang="en-US" dirty="0" smtClean="0"/>
              <a:t>Forms</a:t>
            </a:r>
            <a:endParaRPr lang="en-US" dirty="0"/>
          </a:p>
          <a:p>
            <a:r>
              <a:rPr lang="en-US" dirty="0" smtClean="0"/>
              <a:t>Usually </a:t>
            </a:r>
            <a:r>
              <a:rPr lang="en-US" dirty="0" err="1" smtClean="0"/>
              <a:t>TypeScript</a:t>
            </a:r>
            <a:r>
              <a:rPr lang="en-US" dirty="0" smtClean="0"/>
              <a:t> (</a:t>
            </a:r>
            <a:r>
              <a:rPr lang="en-US" dirty="0" err="1" smtClean="0"/>
              <a:t>tsc</a:t>
            </a:r>
            <a:r>
              <a:rPr lang="en-US" dirty="0" smtClean="0"/>
              <a:t> compiler)</a:t>
            </a:r>
          </a:p>
          <a:p>
            <a:r>
              <a:rPr lang="en-US" dirty="0" smtClean="0"/>
              <a:t>Angular CLI</a:t>
            </a:r>
          </a:p>
          <a:p>
            <a:pPr lvl="1"/>
            <a:r>
              <a:rPr lang="en-US" dirty="0" smtClean="0"/>
              <a:t>Uses </a:t>
            </a:r>
            <a:r>
              <a:rPr lang="en-US" dirty="0" err="1" smtClean="0"/>
              <a:t>Webpack</a:t>
            </a:r>
            <a:endParaRPr lang="en-US" dirty="0" smtClean="0"/>
          </a:p>
          <a:p>
            <a:r>
              <a:rPr lang="en-US" dirty="0" smtClean="0"/>
              <a:t>Reactive Extensions for Angular (</a:t>
            </a:r>
            <a:r>
              <a:rPr lang="en-US" dirty="0" err="1" smtClean="0"/>
              <a:t>ngrx</a:t>
            </a:r>
            <a:r>
              <a:rPr lang="en-US" dirty="0" smtClean="0"/>
              <a:t>)</a:t>
            </a:r>
          </a:p>
          <a:p>
            <a:pPr lvl="1"/>
            <a:endParaRPr lang="en-US" dirty="0"/>
          </a:p>
        </p:txBody>
      </p:sp>
      <p:sp>
        <p:nvSpPr>
          <p:cNvPr id="7" name="Slide Number Placeholder 6"/>
          <p:cNvSpPr>
            <a:spLocks noGrp="1"/>
          </p:cNvSpPr>
          <p:nvPr>
            <p:ph type="sldNum" sz="quarter" idx="12"/>
          </p:nvPr>
        </p:nvSpPr>
        <p:spPr/>
        <p:txBody>
          <a:bodyPr/>
          <a:lstStyle/>
          <a:p>
            <a:fld id="{323DE9B6-CD69-2240-8AAD-0E79682D9385}" type="slidenum">
              <a:rPr lang="en-US" smtClean="0"/>
              <a:t>66</a:t>
            </a:fld>
            <a:endParaRPr lang="en-US" dirty="0"/>
          </a:p>
        </p:txBody>
      </p:sp>
    </p:spTree>
    <p:extLst>
      <p:ext uri="{BB962C8B-B14F-4D97-AF65-F5344CB8AC3E}">
        <p14:creationId xmlns:p14="http://schemas.microsoft.com/office/powerpoint/2010/main" val="15503090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 vs. Angular: Key Insights</a:t>
            </a:r>
            <a:endParaRPr lang="en-US" dirty="0"/>
          </a:p>
        </p:txBody>
      </p:sp>
      <p:sp>
        <p:nvSpPr>
          <p:cNvPr id="3" name="Content Placeholder 2"/>
          <p:cNvSpPr>
            <a:spLocks noGrp="1"/>
          </p:cNvSpPr>
          <p:nvPr>
            <p:ph idx="1"/>
          </p:nvPr>
        </p:nvSpPr>
        <p:spPr/>
        <p:txBody>
          <a:bodyPr>
            <a:normAutofit fontScale="92500" lnSpcReduction="20000"/>
          </a:bodyPr>
          <a:lstStyle/>
          <a:p>
            <a:r>
              <a:rPr lang="en-US" i="1" dirty="0"/>
              <a:t>Angular </a:t>
            </a:r>
            <a:r>
              <a:rPr lang="en-US" i="1" dirty="0" smtClean="0"/>
              <a:t>continues </a:t>
            </a:r>
            <a:r>
              <a:rPr lang="en-US" i="1" dirty="0"/>
              <a:t>to put “JS” into HTML. React puts “HTML” into </a:t>
            </a:r>
            <a:r>
              <a:rPr lang="en-US" i="1" dirty="0" smtClean="0"/>
              <a:t>JS. </a:t>
            </a:r>
          </a:p>
          <a:p>
            <a:pPr marL="0" indent="0">
              <a:buNone/>
            </a:pPr>
            <a:r>
              <a:rPr lang="en-US" i="1" dirty="0" smtClean="0"/>
              <a:t>	</a:t>
            </a:r>
            <a:r>
              <a:rPr lang="mr-IN" i="1" dirty="0" smtClean="0"/>
              <a:t>–</a:t>
            </a:r>
            <a:r>
              <a:rPr lang="en-US" i="1" dirty="0" smtClean="0"/>
              <a:t>Cory House</a:t>
            </a:r>
            <a:endParaRPr lang="en-US" dirty="0" smtClean="0"/>
          </a:p>
          <a:p>
            <a:r>
              <a:rPr lang="en-US" dirty="0" smtClean="0"/>
              <a:t>Angular </a:t>
            </a:r>
            <a:r>
              <a:rPr lang="en-US" dirty="0"/>
              <a:t>is a more comprehensive library while React is more of a targeted micro library</a:t>
            </a:r>
            <a:r>
              <a:rPr lang="en-US" dirty="0" smtClean="0"/>
              <a:t>.</a:t>
            </a:r>
          </a:p>
          <a:p>
            <a:r>
              <a:rPr lang="en-US" dirty="0" smtClean="0"/>
              <a:t>Because React is smaller it is: </a:t>
            </a:r>
          </a:p>
          <a:p>
            <a:pPr lvl="1"/>
            <a:r>
              <a:rPr lang="en-US" dirty="0" smtClean="0"/>
              <a:t>Easier to understand</a:t>
            </a:r>
          </a:p>
          <a:p>
            <a:pPr lvl="1"/>
            <a:r>
              <a:rPr lang="en-US" dirty="0" smtClean="0"/>
              <a:t>Easier to include in a project</a:t>
            </a:r>
          </a:p>
          <a:p>
            <a:r>
              <a:rPr lang="en-US" dirty="0" smtClean="0"/>
              <a:t>React is much more popular (but has existed longer)</a:t>
            </a:r>
          </a:p>
          <a:p>
            <a:r>
              <a:rPr lang="en-US" dirty="0" smtClean="0"/>
              <a:t>React is used more by design/digital/interactive agencies as well as in the Enterprise</a:t>
            </a:r>
          </a:p>
          <a:p>
            <a:r>
              <a:rPr lang="en-US" dirty="0" smtClean="0"/>
              <a:t>Angular is used more for Enterprise software particularly at larger organizations</a:t>
            </a:r>
            <a:endParaRPr lang="en-US" dirty="0"/>
          </a:p>
          <a:p>
            <a:pPr marL="0" indent="0">
              <a:buNone/>
            </a:pPr>
            <a:endParaRPr lang="en-US" i="1"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67</a:t>
            </a:fld>
            <a:endParaRPr lang="en-US" dirty="0"/>
          </a:p>
        </p:txBody>
      </p:sp>
    </p:spTree>
    <p:extLst>
      <p:ext uri="{BB962C8B-B14F-4D97-AF65-F5344CB8AC3E}">
        <p14:creationId xmlns:p14="http://schemas.microsoft.com/office/powerpoint/2010/main" val="2119884051"/>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Setup</a:t>
            </a:r>
            <a:endParaRPr lang="en-US" dirty="0"/>
          </a:p>
        </p:txBody>
      </p:sp>
      <p:sp>
        <p:nvSpPr>
          <p:cNvPr id="3" name="Text Placeholder 2"/>
          <p:cNvSpPr>
            <a:spLocks noGrp="1"/>
          </p:cNvSpPr>
          <p:nvPr>
            <p:ph type="body" idx="1"/>
          </p:nvPr>
        </p:nvSpPr>
        <p:spPr>
          <a:xfrm>
            <a:off x="831851" y="4562477"/>
            <a:ext cx="10515600" cy="1500187"/>
          </a:xfrm>
        </p:spPr>
        <p:txBody>
          <a:bodyPr/>
          <a:lstStyle/>
          <a:p>
            <a:r>
              <a:rPr lang="en-US" dirty="0"/>
              <a:t>u</a:t>
            </a:r>
            <a:r>
              <a:rPr lang="en-US" dirty="0" smtClean="0"/>
              <a:t>sing the Angular CLI (Command Line Interface)</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72353"/>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68</a:t>
            </a:fld>
            <a:endParaRPr lang="en-US" dirty="0"/>
          </a:p>
        </p:txBody>
      </p:sp>
    </p:spTree>
    <p:extLst>
      <p:ext uri="{BB962C8B-B14F-4D97-AF65-F5344CB8AC3E}">
        <p14:creationId xmlns:p14="http://schemas.microsoft.com/office/powerpoint/2010/main" val="17688263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Style Guide: Naming Conventions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98735628"/>
              </p:ext>
            </p:extLst>
          </p:nvPr>
        </p:nvGraphicFramePr>
        <p:xfrm>
          <a:off x="838200" y="1456230"/>
          <a:ext cx="9906001" cy="4931040"/>
        </p:xfrm>
        <a:graphic>
          <a:graphicData uri="http://schemas.openxmlformats.org/drawingml/2006/table">
            <a:tbl>
              <a:tblPr/>
              <a:tblGrid>
                <a:gridCol w="4654063"/>
                <a:gridCol w="5251938"/>
              </a:tblGrid>
              <a:tr h="360386">
                <a:tc>
                  <a:txBody>
                    <a:bodyPr/>
                    <a:lstStyle/>
                    <a:p>
                      <a:pPr algn="l" fontAlgn="t"/>
                      <a:r>
                        <a:rPr lang="en-US" sz="1600" b="1" dirty="0">
                          <a:effectLst/>
                        </a:rPr>
                        <a:t>Symbol Name</a:t>
                      </a:r>
                    </a:p>
                  </a:txBody>
                  <a:tcPr marL="106260" marR="106260" marT="106260" marB="106260">
                    <a:lnL>
                      <a:noFill/>
                    </a:lnL>
                    <a:lnR w="12700" cap="flat" cmpd="sng" algn="ctr">
                      <a:solidFill>
                        <a:srgbClr val="DBDBDB"/>
                      </a:solidFill>
                      <a:prstDash val="solid"/>
                      <a:round/>
                      <a:headEnd type="none" w="med" len="med"/>
                      <a:tailEnd type="none" w="med" len="med"/>
                    </a:lnR>
                    <a:lnT>
                      <a:noFill/>
                    </a:lnT>
                    <a:lnB w="12700" cap="flat" cmpd="sng" algn="ctr">
                      <a:solidFill>
                        <a:srgbClr val="DBDBDB"/>
                      </a:solidFill>
                      <a:prstDash val="solid"/>
                      <a:round/>
                      <a:headEnd type="none" w="med" len="med"/>
                      <a:tailEnd type="none" w="med" len="med"/>
                    </a:lnB>
                    <a:solidFill>
                      <a:srgbClr val="FAFAFA"/>
                    </a:solidFill>
                  </a:tcPr>
                </a:tc>
                <a:tc>
                  <a:txBody>
                    <a:bodyPr/>
                    <a:lstStyle/>
                    <a:p>
                      <a:pPr algn="l" fontAlgn="t"/>
                      <a:r>
                        <a:rPr lang="en-US" sz="1600" b="1">
                          <a:effectLst/>
                        </a:rPr>
                        <a:t>File Name</a:t>
                      </a:r>
                    </a:p>
                  </a:txBody>
                  <a:tcPr marL="106260" marR="106260" marT="106260" marB="106260">
                    <a:lnL w="12700" cap="flat" cmpd="sng" algn="ctr">
                      <a:solidFill>
                        <a:srgbClr val="DBDBDB"/>
                      </a:solidFill>
                      <a:prstDash val="solid"/>
                      <a:round/>
                      <a:headEnd type="none" w="med" len="med"/>
                      <a:tailEnd type="none" w="med" len="med"/>
                    </a:lnL>
                    <a:lnR w="12700" cap="flat" cmpd="sng" algn="ctr">
                      <a:solidFill>
                        <a:srgbClr val="DBDBDB"/>
                      </a:solidFill>
                      <a:prstDash val="solid"/>
                      <a:round/>
                      <a:headEnd type="none" w="med" len="med"/>
                      <a:tailEnd type="none" w="med" len="med"/>
                    </a:lnR>
                    <a:lnT>
                      <a:noFill/>
                    </a:lnT>
                    <a:lnB w="12700" cap="flat" cmpd="sng" algn="ctr">
                      <a:solidFill>
                        <a:srgbClr val="DBDBDB"/>
                      </a:solidFill>
                      <a:prstDash val="solid"/>
                      <a:round/>
                      <a:headEnd type="none" w="med" len="med"/>
                      <a:tailEnd type="none" w="med" len="med"/>
                    </a:lnB>
                    <a:solidFill>
                      <a:srgbClr val="FAFAFA"/>
                    </a:solidFill>
                  </a:tcPr>
                </a:tc>
              </a:tr>
              <a:tr h="505616">
                <a:tc>
                  <a:txBody>
                    <a:bodyPr/>
                    <a:lstStyle/>
                    <a:p>
                      <a:pPr algn="l" fontAlgn="t"/>
                      <a:r>
                        <a:rPr lang="en-US" sz="1400" b="0" dirty="0" smtClean="0">
                          <a:solidFill>
                            <a:srgbClr val="0088CC"/>
                          </a:solidFill>
                          <a:effectLst/>
                        </a:rPr>
                        <a:t>@</a:t>
                      </a:r>
                      <a:r>
                        <a:rPr lang="en-US" sz="1400" b="0" u="none" strike="noStrike" dirty="0">
                          <a:solidFill>
                            <a:srgbClr val="0088CC"/>
                          </a:solidFill>
                          <a:effectLst/>
                          <a:hlinkClick r:id="rId3"/>
                        </a:rPr>
                        <a:t>Component</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endParaRPr lang="en-US" sz="1400" b="0" dirty="0" smtClean="0">
                        <a:solidFill>
                          <a:srgbClr val="000000"/>
                        </a:solidFill>
                        <a:effectLst/>
                      </a:endParaRPr>
                    </a:p>
                    <a:p>
                      <a:pPr algn="l" fontAlgn="t"/>
                      <a:r>
                        <a:rPr lang="en-US" sz="1400" b="0" dirty="0" smtClean="0">
                          <a:solidFill>
                            <a:srgbClr val="0000FF"/>
                          </a:solidFill>
                          <a:effectLst/>
                        </a:rPr>
                        <a:t>export</a:t>
                      </a:r>
                      <a:r>
                        <a:rPr lang="en-US" sz="1400" b="0" dirty="0" smtClean="0">
                          <a:solidFill>
                            <a:srgbClr val="000000"/>
                          </a:solidFill>
                          <a:effectLst/>
                        </a:rPr>
                        <a:t> </a:t>
                      </a:r>
                      <a:r>
                        <a:rPr lang="en-US" sz="1400" b="0" dirty="0">
                          <a:solidFill>
                            <a:srgbClr val="0000FF"/>
                          </a:solidFill>
                          <a:effectLst/>
                        </a:rPr>
                        <a:t>class</a:t>
                      </a:r>
                      <a:r>
                        <a:rPr lang="en-US" sz="1400" b="0" dirty="0">
                          <a:solidFill>
                            <a:srgbClr val="000000"/>
                          </a:solidFill>
                          <a:effectLst/>
                        </a:rPr>
                        <a:t> </a:t>
                      </a:r>
                      <a:r>
                        <a:rPr lang="en-US" sz="1400" b="0" dirty="0" err="1">
                          <a:solidFill>
                            <a:srgbClr val="FF0000"/>
                          </a:solidFill>
                          <a:effectLst/>
                        </a:rPr>
                        <a:t>AppComponent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endParaRPr lang="en-US" sz="14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c>
                  <a:txBody>
                    <a:bodyPr/>
                    <a:lstStyle/>
                    <a:p>
                      <a:pPr algn="l" fontAlgn="t"/>
                      <a:r>
                        <a:rPr lang="en-US" sz="1600" b="0" dirty="0" err="1">
                          <a:effectLst/>
                        </a:rPr>
                        <a:t>app.component.ts</a:t>
                      </a:r>
                      <a:endParaRPr lang="en-US" sz="16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r>
              <a:tr h="505616">
                <a:tc>
                  <a:txBody>
                    <a:bodyPr/>
                    <a:lstStyle/>
                    <a:p>
                      <a:pPr algn="l" fontAlgn="t"/>
                      <a:r>
                        <a:rPr lang="en-US" sz="1400" b="0" dirty="0" smtClean="0">
                          <a:solidFill>
                            <a:srgbClr val="0088CC"/>
                          </a:solidFill>
                          <a:effectLst/>
                        </a:rPr>
                        <a:t>@</a:t>
                      </a:r>
                      <a:r>
                        <a:rPr lang="en-US" sz="1400" b="0" u="none" strike="noStrike" dirty="0">
                          <a:solidFill>
                            <a:srgbClr val="0088CC"/>
                          </a:solidFill>
                          <a:effectLst/>
                          <a:hlinkClick r:id="rId3"/>
                        </a:rPr>
                        <a:t>Component</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endParaRPr lang="en-US" sz="1400" b="0" dirty="0" smtClean="0">
                        <a:solidFill>
                          <a:srgbClr val="000000"/>
                        </a:solidFill>
                        <a:effectLst/>
                      </a:endParaRPr>
                    </a:p>
                    <a:p>
                      <a:pPr algn="l" fontAlgn="t"/>
                      <a:r>
                        <a:rPr lang="en-US" sz="1400" b="0" dirty="0" smtClean="0">
                          <a:solidFill>
                            <a:srgbClr val="0000FF"/>
                          </a:solidFill>
                          <a:effectLst/>
                        </a:rPr>
                        <a:t>export</a:t>
                      </a:r>
                      <a:r>
                        <a:rPr lang="en-US" sz="1400" b="0" dirty="0" smtClean="0">
                          <a:solidFill>
                            <a:srgbClr val="000000"/>
                          </a:solidFill>
                          <a:effectLst/>
                        </a:rPr>
                        <a:t> </a:t>
                      </a:r>
                      <a:r>
                        <a:rPr lang="en-US" sz="1400" b="0" dirty="0">
                          <a:solidFill>
                            <a:srgbClr val="0000FF"/>
                          </a:solidFill>
                          <a:effectLst/>
                        </a:rPr>
                        <a:t>class</a:t>
                      </a:r>
                      <a:r>
                        <a:rPr lang="en-US" sz="1400" b="0" dirty="0">
                          <a:solidFill>
                            <a:srgbClr val="000000"/>
                          </a:solidFill>
                          <a:effectLst/>
                        </a:rPr>
                        <a:t> </a:t>
                      </a:r>
                      <a:r>
                        <a:rPr lang="en-US" sz="1400" b="0" dirty="0" err="1">
                          <a:solidFill>
                            <a:srgbClr val="FF0000"/>
                          </a:solidFill>
                          <a:effectLst/>
                        </a:rPr>
                        <a:t>HeroesComponent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endParaRPr lang="en-US" sz="14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c>
                  <a:txBody>
                    <a:bodyPr/>
                    <a:lstStyle/>
                    <a:p>
                      <a:pPr algn="l" fontAlgn="t"/>
                      <a:r>
                        <a:rPr lang="en-US" sz="1600" b="0" dirty="0" err="1">
                          <a:effectLst/>
                        </a:rPr>
                        <a:t>heroes.component.ts</a:t>
                      </a:r>
                      <a:endParaRPr lang="en-US" sz="16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r>
              <a:tr h="505616">
                <a:tc>
                  <a:txBody>
                    <a:bodyPr/>
                    <a:lstStyle/>
                    <a:p>
                      <a:pPr algn="l" fontAlgn="t"/>
                      <a:r>
                        <a:rPr lang="en-US" sz="1400" b="0" dirty="0" smtClean="0">
                          <a:solidFill>
                            <a:srgbClr val="0088CC"/>
                          </a:solidFill>
                          <a:effectLst/>
                        </a:rPr>
                        <a:t>@</a:t>
                      </a:r>
                      <a:r>
                        <a:rPr lang="en-US" sz="1400" b="0" u="none" strike="noStrike" dirty="0" smtClean="0">
                          <a:solidFill>
                            <a:srgbClr val="0088CC"/>
                          </a:solidFill>
                          <a:effectLst/>
                          <a:hlinkClick r:id="rId3"/>
                        </a:rPr>
                        <a:t>Component</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endParaRPr lang="en-US" sz="1400" b="0" dirty="0" smtClean="0">
                        <a:solidFill>
                          <a:srgbClr val="000000"/>
                        </a:solidFill>
                        <a:effectLst/>
                      </a:endParaRPr>
                    </a:p>
                    <a:p>
                      <a:pPr algn="l" fontAlgn="t"/>
                      <a:r>
                        <a:rPr lang="en-US" sz="1400" b="0" dirty="0" smtClean="0">
                          <a:solidFill>
                            <a:srgbClr val="0000FF"/>
                          </a:solidFill>
                          <a:effectLst/>
                        </a:rPr>
                        <a:t>export</a:t>
                      </a:r>
                      <a:r>
                        <a:rPr lang="en-US" sz="1400" b="0" dirty="0" smtClean="0">
                          <a:solidFill>
                            <a:srgbClr val="000000"/>
                          </a:solidFill>
                          <a:effectLst/>
                        </a:rPr>
                        <a:t> </a:t>
                      </a:r>
                      <a:r>
                        <a:rPr lang="en-US" sz="1400" b="0" dirty="0">
                          <a:solidFill>
                            <a:srgbClr val="0000FF"/>
                          </a:solidFill>
                          <a:effectLst/>
                        </a:rPr>
                        <a:t>class</a:t>
                      </a:r>
                      <a:r>
                        <a:rPr lang="en-US" sz="1400" b="0" dirty="0">
                          <a:solidFill>
                            <a:srgbClr val="000000"/>
                          </a:solidFill>
                          <a:effectLst/>
                        </a:rPr>
                        <a:t> </a:t>
                      </a:r>
                      <a:r>
                        <a:rPr lang="en-US" sz="1400" b="0" dirty="0" err="1">
                          <a:solidFill>
                            <a:srgbClr val="FF0000"/>
                          </a:solidFill>
                          <a:effectLst/>
                        </a:rPr>
                        <a:t>HeroListComponent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endParaRPr lang="en-US" sz="14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c>
                  <a:txBody>
                    <a:bodyPr/>
                    <a:lstStyle/>
                    <a:p>
                      <a:pPr algn="l" fontAlgn="t"/>
                      <a:r>
                        <a:rPr lang="en-US" sz="1600" b="0">
                          <a:effectLst/>
                        </a:rPr>
                        <a:t>hero-list.component.ts</a:t>
                      </a: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r>
              <a:tr h="505616">
                <a:tc>
                  <a:txBody>
                    <a:bodyPr/>
                    <a:lstStyle/>
                    <a:p>
                      <a:pPr algn="l" fontAlgn="t"/>
                      <a:r>
                        <a:rPr lang="en-US" sz="1400" b="0" dirty="0" smtClean="0">
                          <a:solidFill>
                            <a:srgbClr val="0088CC"/>
                          </a:solidFill>
                          <a:effectLst/>
                        </a:rPr>
                        <a:t>@</a:t>
                      </a:r>
                      <a:r>
                        <a:rPr lang="en-US" sz="1400" b="0" u="none" strike="noStrike" dirty="0">
                          <a:solidFill>
                            <a:srgbClr val="0088CC"/>
                          </a:solidFill>
                          <a:effectLst/>
                          <a:hlinkClick r:id="rId3"/>
                        </a:rPr>
                        <a:t>Component</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endParaRPr lang="en-US" sz="1400" b="0" dirty="0" smtClean="0">
                        <a:solidFill>
                          <a:srgbClr val="000000"/>
                        </a:solidFill>
                        <a:effectLst/>
                      </a:endParaRPr>
                    </a:p>
                    <a:p>
                      <a:pPr algn="l" fontAlgn="t"/>
                      <a:r>
                        <a:rPr lang="en-US" sz="1400" b="0" dirty="0" smtClean="0">
                          <a:solidFill>
                            <a:srgbClr val="0000FF"/>
                          </a:solidFill>
                          <a:effectLst/>
                        </a:rPr>
                        <a:t>export</a:t>
                      </a:r>
                      <a:r>
                        <a:rPr lang="en-US" sz="1400" b="0" dirty="0" smtClean="0">
                          <a:solidFill>
                            <a:srgbClr val="000000"/>
                          </a:solidFill>
                          <a:effectLst/>
                        </a:rPr>
                        <a:t> </a:t>
                      </a:r>
                      <a:r>
                        <a:rPr lang="en-US" sz="1400" b="0" dirty="0">
                          <a:solidFill>
                            <a:srgbClr val="0000FF"/>
                          </a:solidFill>
                          <a:effectLst/>
                        </a:rPr>
                        <a:t>class</a:t>
                      </a:r>
                      <a:r>
                        <a:rPr lang="en-US" sz="1400" b="0" dirty="0">
                          <a:solidFill>
                            <a:srgbClr val="000000"/>
                          </a:solidFill>
                          <a:effectLst/>
                        </a:rPr>
                        <a:t> </a:t>
                      </a:r>
                      <a:r>
                        <a:rPr lang="en-US" sz="1400" b="0" dirty="0" err="1">
                          <a:solidFill>
                            <a:srgbClr val="FF0000"/>
                          </a:solidFill>
                          <a:effectLst/>
                        </a:rPr>
                        <a:t>HeroDetailComponent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endParaRPr lang="en-US" sz="14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c>
                  <a:txBody>
                    <a:bodyPr/>
                    <a:lstStyle/>
                    <a:p>
                      <a:pPr algn="l" fontAlgn="t"/>
                      <a:r>
                        <a:rPr lang="en-US" sz="1600" b="0">
                          <a:effectLst/>
                        </a:rPr>
                        <a:t>hero-detail.component.ts</a:t>
                      </a: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r>
              <a:tr h="505616">
                <a:tc>
                  <a:txBody>
                    <a:bodyPr/>
                    <a:lstStyle/>
                    <a:p>
                      <a:pPr algn="l" fontAlgn="t"/>
                      <a:r>
                        <a:rPr lang="en-US" sz="1400" b="0" dirty="0" smtClean="0">
                          <a:solidFill>
                            <a:srgbClr val="0088CC"/>
                          </a:solidFill>
                          <a:effectLst/>
                        </a:rPr>
                        <a:t>@</a:t>
                      </a:r>
                      <a:r>
                        <a:rPr lang="en-US" sz="1400" b="0" u="none" strike="noStrike" dirty="0">
                          <a:solidFill>
                            <a:srgbClr val="0088CC"/>
                          </a:solidFill>
                          <a:effectLst/>
                          <a:hlinkClick r:id="rId4"/>
                        </a:rPr>
                        <a:t>NgModule</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endParaRPr lang="en-US" sz="1400" b="0" dirty="0" smtClean="0">
                        <a:solidFill>
                          <a:srgbClr val="000000"/>
                        </a:solidFill>
                        <a:effectLst/>
                      </a:endParaRPr>
                    </a:p>
                    <a:p>
                      <a:pPr algn="l" fontAlgn="t"/>
                      <a:r>
                        <a:rPr lang="en-US" sz="1400" b="0" dirty="0" smtClean="0">
                          <a:solidFill>
                            <a:srgbClr val="0000FF"/>
                          </a:solidFill>
                          <a:effectLst/>
                        </a:rPr>
                        <a:t>export</a:t>
                      </a:r>
                      <a:r>
                        <a:rPr lang="en-US" sz="1400" b="0" dirty="0" smtClean="0">
                          <a:solidFill>
                            <a:srgbClr val="000000"/>
                          </a:solidFill>
                          <a:effectLst/>
                        </a:rPr>
                        <a:t> </a:t>
                      </a:r>
                      <a:r>
                        <a:rPr lang="en-US" sz="1400" b="0" dirty="0">
                          <a:solidFill>
                            <a:srgbClr val="0000FF"/>
                          </a:solidFill>
                          <a:effectLst/>
                        </a:rPr>
                        <a:t>class</a:t>
                      </a:r>
                      <a:r>
                        <a:rPr lang="en-US" sz="1400" b="0" dirty="0">
                          <a:solidFill>
                            <a:srgbClr val="000000"/>
                          </a:solidFill>
                          <a:effectLst/>
                        </a:rPr>
                        <a:t> </a:t>
                      </a:r>
                      <a:r>
                        <a:rPr lang="en-US" sz="1400" b="0" dirty="0" err="1">
                          <a:solidFill>
                            <a:srgbClr val="FF0000"/>
                          </a:solidFill>
                          <a:effectLst/>
                        </a:rPr>
                        <a:t>AppModule</a:t>
                      </a:r>
                      <a:endParaRPr lang="en-US" sz="14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c>
                  <a:txBody>
                    <a:bodyPr/>
                    <a:lstStyle/>
                    <a:p>
                      <a:pPr algn="l" fontAlgn="t"/>
                      <a:r>
                        <a:rPr lang="en-US" sz="1600" b="0" dirty="0" err="1">
                          <a:effectLst/>
                        </a:rPr>
                        <a:t>app.module.ts</a:t>
                      </a:r>
                      <a:endParaRPr lang="en-US" sz="16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r>
              <a:tr h="505616">
                <a:tc>
                  <a:txBody>
                    <a:bodyPr/>
                    <a:lstStyle/>
                    <a:p>
                      <a:pPr algn="l" fontAlgn="t"/>
                      <a:r>
                        <a:rPr lang="en-US" sz="1400" b="0" dirty="0" smtClean="0">
                          <a:solidFill>
                            <a:srgbClr val="0088CC"/>
                          </a:solidFill>
                          <a:effectLst/>
                        </a:rPr>
                        <a:t>@</a:t>
                      </a:r>
                      <a:r>
                        <a:rPr lang="en-US" sz="1400" b="0" u="none" strike="noStrike" dirty="0">
                          <a:solidFill>
                            <a:srgbClr val="0088CC"/>
                          </a:solidFill>
                          <a:effectLst/>
                          <a:hlinkClick r:id="rId5"/>
                        </a:rPr>
                        <a:t>Pipe</a:t>
                      </a:r>
                      <a:r>
                        <a:rPr lang="en-US" sz="1400" b="0" dirty="0">
                          <a:solidFill>
                            <a:srgbClr val="666600"/>
                          </a:solidFill>
                          <a:effectLst/>
                        </a:rPr>
                        <a:t>({</a:t>
                      </a:r>
                      <a:r>
                        <a:rPr lang="en-US" sz="1400" b="0" dirty="0">
                          <a:solidFill>
                            <a:srgbClr val="000000"/>
                          </a:solidFill>
                          <a:effectLst/>
                        </a:rPr>
                        <a:t> name</a:t>
                      </a:r>
                      <a:r>
                        <a:rPr lang="en-US" sz="1400" b="0" dirty="0">
                          <a:solidFill>
                            <a:srgbClr val="666600"/>
                          </a:solidFill>
                          <a:effectLst/>
                        </a:rPr>
                        <a:t>:</a:t>
                      </a:r>
                      <a:r>
                        <a:rPr lang="en-US" sz="1400" b="0" dirty="0">
                          <a:solidFill>
                            <a:srgbClr val="000000"/>
                          </a:solidFill>
                          <a:effectLst/>
                        </a:rPr>
                        <a:t> </a:t>
                      </a:r>
                      <a:r>
                        <a:rPr lang="en-US" sz="1400" b="0" dirty="0">
                          <a:solidFill>
                            <a:srgbClr val="880000"/>
                          </a:solidFill>
                          <a:effectLst/>
                        </a:rPr>
                        <a:t>'</a:t>
                      </a:r>
                      <a:r>
                        <a:rPr lang="en-US" sz="1400" b="0" dirty="0" err="1">
                          <a:solidFill>
                            <a:srgbClr val="880000"/>
                          </a:solidFill>
                          <a:effectLst/>
                        </a:rPr>
                        <a:t>initCaps</a:t>
                      </a:r>
                      <a:r>
                        <a:rPr lang="en-US" sz="1400" b="0" dirty="0">
                          <a:solidFill>
                            <a:srgbClr val="880000"/>
                          </a:solidFill>
                          <a:effectLst/>
                        </a:rPr>
                        <a:t>'</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endParaRPr lang="en-US" sz="1400" b="0" dirty="0" smtClean="0">
                        <a:solidFill>
                          <a:srgbClr val="000000"/>
                        </a:solidFill>
                        <a:effectLst/>
                      </a:endParaRPr>
                    </a:p>
                    <a:p>
                      <a:pPr algn="l" fontAlgn="t"/>
                      <a:r>
                        <a:rPr lang="en-US" sz="1400" b="0" dirty="0" smtClean="0">
                          <a:solidFill>
                            <a:srgbClr val="0000FF"/>
                          </a:solidFill>
                          <a:effectLst/>
                        </a:rPr>
                        <a:t>export</a:t>
                      </a:r>
                      <a:r>
                        <a:rPr lang="en-US" sz="1400" b="0" dirty="0" smtClean="0">
                          <a:solidFill>
                            <a:srgbClr val="000000"/>
                          </a:solidFill>
                          <a:effectLst/>
                        </a:rPr>
                        <a:t> </a:t>
                      </a:r>
                      <a:r>
                        <a:rPr lang="en-US" sz="1400" b="0" dirty="0">
                          <a:solidFill>
                            <a:srgbClr val="0000FF"/>
                          </a:solidFill>
                          <a:effectLst/>
                        </a:rPr>
                        <a:t>class</a:t>
                      </a:r>
                      <a:r>
                        <a:rPr lang="en-US" sz="1400" b="0" dirty="0">
                          <a:solidFill>
                            <a:srgbClr val="000000"/>
                          </a:solidFill>
                          <a:effectLst/>
                        </a:rPr>
                        <a:t> </a:t>
                      </a:r>
                      <a:r>
                        <a:rPr lang="en-US" sz="1400" b="0" dirty="0" err="1">
                          <a:solidFill>
                            <a:srgbClr val="FF0000"/>
                          </a:solidFill>
                          <a:effectLst/>
                        </a:rPr>
                        <a:t>InitCapsPipe</a:t>
                      </a:r>
                      <a:r>
                        <a:rPr lang="en-US" sz="1400" b="0" dirty="0">
                          <a:solidFill>
                            <a:srgbClr val="000000"/>
                          </a:solidFill>
                          <a:effectLst/>
                        </a:rPr>
                        <a:t> </a:t>
                      </a:r>
                      <a:r>
                        <a:rPr lang="en-US" sz="1400" b="0" dirty="0">
                          <a:solidFill>
                            <a:srgbClr val="0000FF"/>
                          </a:solidFill>
                          <a:effectLst/>
                        </a:rPr>
                        <a:t>implements</a:t>
                      </a:r>
                      <a:r>
                        <a:rPr lang="en-US" sz="1400" b="0" dirty="0">
                          <a:solidFill>
                            <a:srgbClr val="000000"/>
                          </a:solidFill>
                          <a:effectLst/>
                        </a:rPr>
                        <a:t> </a:t>
                      </a:r>
                      <a:r>
                        <a:rPr lang="en-US" sz="1400" b="0" u="none" strike="noStrike" dirty="0">
                          <a:solidFill>
                            <a:srgbClr val="FF0000"/>
                          </a:solidFill>
                          <a:effectLst/>
                          <a:hlinkClick r:id="rId6"/>
                        </a:rPr>
                        <a:t>PipeTransform</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endParaRPr lang="en-US" sz="14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c>
                  <a:txBody>
                    <a:bodyPr/>
                    <a:lstStyle/>
                    <a:p>
                      <a:pPr algn="l" fontAlgn="t"/>
                      <a:r>
                        <a:rPr lang="en-US" sz="1600" b="0" dirty="0" err="1">
                          <a:effectLst/>
                        </a:rPr>
                        <a:t>init-caps.pipe.ts</a:t>
                      </a:r>
                      <a:endParaRPr lang="en-US" sz="16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w="12700" cap="flat" cmpd="sng" algn="ctr">
                      <a:solidFill>
                        <a:srgbClr val="DBDBDB"/>
                      </a:solidFill>
                      <a:prstDash val="solid"/>
                      <a:round/>
                      <a:headEnd type="none" w="med" len="med"/>
                      <a:tailEnd type="none" w="med" len="med"/>
                    </a:lnB>
                    <a:solidFill>
                      <a:srgbClr val="FAFAFA"/>
                    </a:solidFill>
                  </a:tcPr>
                </a:tc>
              </a:tr>
              <a:tr h="505616">
                <a:tc>
                  <a:txBody>
                    <a:bodyPr/>
                    <a:lstStyle/>
                    <a:p>
                      <a:pPr algn="l" fontAlgn="t"/>
                      <a:r>
                        <a:rPr lang="en-US" sz="1400" b="0" dirty="0" smtClean="0">
                          <a:solidFill>
                            <a:srgbClr val="0088CC"/>
                          </a:solidFill>
                          <a:effectLst/>
                        </a:rPr>
                        <a:t>@</a:t>
                      </a:r>
                      <a:r>
                        <a:rPr lang="en-US" sz="1400" b="0" u="none" strike="noStrike" dirty="0">
                          <a:solidFill>
                            <a:srgbClr val="0088CC"/>
                          </a:solidFill>
                          <a:effectLst/>
                          <a:hlinkClick r:id="rId7"/>
                        </a:rPr>
                        <a:t>Injectable</a:t>
                      </a:r>
                      <a:r>
                        <a:rPr lang="en-US" sz="1400" b="0" dirty="0">
                          <a:solidFill>
                            <a:srgbClr val="666600"/>
                          </a:solidFill>
                          <a:effectLst/>
                        </a:rPr>
                        <a:t>()</a:t>
                      </a:r>
                      <a:r>
                        <a:rPr lang="en-US" sz="1400" b="0" dirty="0">
                          <a:solidFill>
                            <a:srgbClr val="000000"/>
                          </a:solidFill>
                          <a:effectLst/>
                        </a:rPr>
                        <a:t> </a:t>
                      </a:r>
                      <a:endParaRPr lang="en-US" sz="1400" b="0" dirty="0" smtClean="0">
                        <a:solidFill>
                          <a:srgbClr val="000000"/>
                        </a:solidFill>
                        <a:effectLst/>
                      </a:endParaRPr>
                    </a:p>
                    <a:p>
                      <a:pPr algn="l" fontAlgn="t"/>
                      <a:r>
                        <a:rPr lang="en-US" sz="1400" b="0" dirty="0" smtClean="0">
                          <a:solidFill>
                            <a:srgbClr val="0000FF"/>
                          </a:solidFill>
                          <a:effectLst/>
                        </a:rPr>
                        <a:t>export</a:t>
                      </a:r>
                      <a:r>
                        <a:rPr lang="en-US" sz="1400" b="0" dirty="0" smtClean="0">
                          <a:solidFill>
                            <a:srgbClr val="000000"/>
                          </a:solidFill>
                          <a:effectLst/>
                        </a:rPr>
                        <a:t> </a:t>
                      </a:r>
                      <a:r>
                        <a:rPr lang="en-US" sz="1400" b="0" dirty="0">
                          <a:solidFill>
                            <a:srgbClr val="0000FF"/>
                          </a:solidFill>
                          <a:effectLst/>
                        </a:rPr>
                        <a:t>class</a:t>
                      </a:r>
                      <a:r>
                        <a:rPr lang="en-US" sz="1400" b="0" dirty="0">
                          <a:solidFill>
                            <a:srgbClr val="000000"/>
                          </a:solidFill>
                          <a:effectLst/>
                        </a:rPr>
                        <a:t> </a:t>
                      </a:r>
                      <a:r>
                        <a:rPr lang="en-US" sz="1400" b="0" dirty="0" err="1">
                          <a:solidFill>
                            <a:srgbClr val="FF0000"/>
                          </a:solidFill>
                          <a:effectLst/>
                        </a:rPr>
                        <a:t>UserProfileService</a:t>
                      </a:r>
                      <a:r>
                        <a:rPr lang="en-US" sz="1400" b="0" dirty="0">
                          <a:solidFill>
                            <a:srgbClr val="000000"/>
                          </a:solidFill>
                          <a:effectLst/>
                        </a:rPr>
                        <a:t> </a:t>
                      </a:r>
                      <a:r>
                        <a:rPr lang="en-US" sz="1400" b="0" dirty="0">
                          <a:solidFill>
                            <a:srgbClr val="666600"/>
                          </a:solidFill>
                          <a:effectLst/>
                        </a:rPr>
                        <a:t>{</a:t>
                      </a:r>
                      <a:r>
                        <a:rPr lang="en-US" sz="1400" b="0" dirty="0">
                          <a:solidFill>
                            <a:srgbClr val="000000"/>
                          </a:solidFill>
                          <a:effectLst/>
                        </a:rPr>
                        <a:t> </a:t>
                      </a:r>
                      <a:r>
                        <a:rPr lang="en-US" sz="1400" b="0" dirty="0">
                          <a:solidFill>
                            <a:srgbClr val="666600"/>
                          </a:solidFill>
                          <a:effectLst/>
                        </a:rPr>
                        <a:t>}</a:t>
                      </a:r>
                      <a:endParaRPr lang="en-US" sz="14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a:noFill/>
                    </a:lnB>
                    <a:solidFill>
                      <a:srgbClr val="FAFAFA"/>
                    </a:solidFill>
                  </a:tcPr>
                </a:tc>
                <a:tc>
                  <a:txBody>
                    <a:bodyPr/>
                    <a:lstStyle/>
                    <a:p>
                      <a:pPr algn="l" fontAlgn="t"/>
                      <a:r>
                        <a:rPr lang="en-US" sz="1600" b="0" dirty="0">
                          <a:effectLst/>
                        </a:rPr>
                        <a:t>user-</a:t>
                      </a:r>
                      <a:r>
                        <a:rPr lang="en-US" sz="1600" b="0" dirty="0" err="1">
                          <a:effectLst/>
                        </a:rPr>
                        <a:t>profile.service.ts</a:t>
                      </a:r>
                      <a:endParaRPr lang="en-US" sz="1600" b="0" dirty="0">
                        <a:effectLst/>
                      </a:endParaRPr>
                    </a:p>
                  </a:txBody>
                  <a:tcPr marL="106260" marR="106260" marT="106260" marB="106260">
                    <a:lnL>
                      <a:noFill/>
                    </a:lnL>
                    <a:lnR>
                      <a:noFill/>
                    </a:lnR>
                    <a:lnT w="12700" cap="flat" cmpd="sng" algn="ctr">
                      <a:solidFill>
                        <a:srgbClr val="DBDBDB"/>
                      </a:solidFill>
                      <a:prstDash val="solid"/>
                      <a:round/>
                      <a:headEnd type="none" w="med" len="med"/>
                      <a:tailEnd type="none" w="med" len="med"/>
                    </a:lnT>
                    <a:lnB>
                      <a:noFill/>
                    </a:lnB>
                    <a:solidFill>
                      <a:srgbClr val="FAFAFA"/>
                    </a:solidFill>
                  </a:tcPr>
                </a:tc>
              </a:tr>
            </a:tbl>
          </a:graphicData>
        </a:graphic>
      </p:graphicFrame>
      <p:sp>
        <p:nvSpPr>
          <p:cNvPr id="3" name="Slide Number Placeholder 2"/>
          <p:cNvSpPr>
            <a:spLocks noGrp="1"/>
          </p:cNvSpPr>
          <p:nvPr>
            <p:ph type="sldNum" sz="quarter" idx="12"/>
          </p:nvPr>
        </p:nvSpPr>
        <p:spPr/>
        <p:txBody>
          <a:bodyPr/>
          <a:lstStyle/>
          <a:p>
            <a:fld id="{E5454087-695C-AC43-AA7F-3C3895E55714}" type="slidenum">
              <a:rPr lang="en-US" smtClean="0"/>
              <a:t>69</a:t>
            </a:fld>
            <a:endParaRPr lang="en-US" dirty="0"/>
          </a:p>
        </p:txBody>
      </p:sp>
    </p:spTree>
    <p:extLst>
      <p:ext uri="{BB962C8B-B14F-4D97-AF65-F5344CB8AC3E}">
        <p14:creationId xmlns:p14="http://schemas.microsoft.com/office/powerpoint/2010/main" val="19899640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package.json</a:t>
            </a:r>
            <a:r>
              <a:rPr lang="en-US" dirty="0"/>
              <a:t/>
            </a:r>
            <a:br>
              <a:rPr lang="en-US" dirty="0"/>
            </a:br>
            <a:r>
              <a:rPr lang="en-US" sz="2400" dirty="0">
                <a:solidFill>
                  <a:srgbClr val="5B9BD5"/>
                </a:solidFill>
              </a:rPr>
              <a:t>dependencies and </a:t>
            </a:r>
            <a:r>
              <a:rPr lang="en-US" sz="2400" dirty="0" err="1">
                <a:solidFill>
                  <a:srgbClr val="5B9BD5"/>
                </a:solidFill>
              </a:rPr>
              <a:t>devDependencies</a:t>
            </a:r>
            <a:endParaRPr lang="en-US" sz="2400" dirty="0"/>
          </a:p>
        </p:txBody>
      </p:sp>
      <p:sp>
        <p:nvSpPr>
          <p:cNvPr id="3" name="Text Placeholder 2"/>
          <p:cNvSpPr>
            <a:spLocks noGrp="1"/>
          </p:cNvSpPr>
          <p:nvPr>
            <p:ph type="body" idx="1"/>
          </p:nvPr>
        </p:nvSpPr>
        <p:spPr>
          <a:ln>
            <a:solidFill>
              <a:schemeClr val="accent3"/>
            </a:solidFill>
          </a:ln>
        </p:spPr>
        <p:txBody>
          <a:bodyPr/>
          <a:lstStyle/>
          <a:p>
            <a:r>
              <a:rPr lang="en-US" dirty="0"/>
              <a:t>$ </a:t>
            </a:r>
            <a:r>
              <a:rPr lang="en-US" dirty="0" err="1"/>
              <a:t>npm</a:t>
            </a:r>
            <a:r>
              <a:rPr lang="en-US" dirty="0"/>
              <a:t> install </a:t>
            </a:r>
            <a:r>
              <a:rPr lang="en-US" dirty="0" err="1" smtClean="0"/>
              <a:t>rxjs</a:t>
            </a:r>
            <a:r>
              <a:rPr lang="en-US" dirty="0" smtClean="0"/>
              <a:t> --</a:t>
            </a:r>
            <a:r>
              <a:rPr lang="en-US" dirty="0"/>
              <a:t>save</a:t>
            </a:r>
          </a:p>
        </p:txBody>
      </p:sp>
      <p:sp>
        <p:nvSpPr>
          <p:cNvPr id="4" name="Content Placeholder 3"/>
          <p:cNvSpPr>
            <a:spLocks noGrp="1"/>
          </p:cNvSpPr>
          <p:nvPr>
            <p:ph sz="half" idx="2"/>
          </p:nvPr>
        </p:nvSpPr>
        <p:spPr>
          <a:xfrm>
            <a:off x="839789" y="2505075"/>
            <a:ext cx="5157787" cy="3987164"/>
          </a:xfrm>
          <a:ln>
            <a:solidFill>
              <a:schemeClr val="accent3"/>
            </a:solidFill>
          </a:ln>
        </p:spPr>
        <p:txBody>
          <a:bodyPr>
            <a:normAutofit/>
          </a:bodyPr>
          <a:lstStyle/>
          <a:p>
            <a:pPr marL="0" indent="0">
              <a:lnSpc>
                <a:spcPct val="100000"/>
              </a:lnSpc>
              <a:spcBef>
                <a:spcPts val="0"/>
              </a:spcBef>
              <a:buNone/>
            </a:pP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"name"</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a:t>
            </a:r>
            <a:r>
              <a:rPr lang="en-US" sz="1600" dirty="0" err="1">
                <a:solidFill>
                  <a:srgbClr val="008000"/>
                </a:solidFill>
                <a:latin typeface="Roboto Mono" charset="0"/>
                <a:ea typeface="Roboto Mono" charset="0"/>
                <a:cs typeface="Roboto Mono" charset="0"/>
              </a:rPr>
              <a:t>npm-quickstart</a:t>
            </a:r>
            <a:r>
              <a:rPr lang="en-US" sz="1600"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"version"</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"1.0.0"</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"description"</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"main"</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a:t>
            </a:r>
            <a:r>
              <a:rPr lang="en-US" sz="1600" dirty="0" err="1">
                <a:solidFill>
                  <a:srgbClr val="008000"/>
                </a:solidFill>
                <a:latin typeface="Roboto Mono" charset="0"/>
                <a:ea typeface="Roboto Mono" charset="0"/>
                <a:cs typeface="Roboto Mono" charset="0"/>
              </a:rPr>
              <a:t>index.js</a:t>
            </a:r>
            <a:r>
              <a:rPr lang="en-US" sz="1600"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"scripts"</a:t>
            </a: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"keywords"</a:t>
            </a: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"author"</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"license"</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"ISC"</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660E7A"/>
                </a:solidFill>
                <a:latin typeface="Roboto Mono" charset="0"/>
                <a:ea typeface="Roboto Mono" charset="0"/>
                <a:cs typeface="Roboto Mono" charset="0"/>
              </a:rPr>
              <a:t>"dependencies"</a:t>
            </a:r>
            <a:r>
              <a:rPr lang="en-US" sz="1600" b="1" dirty="0">
                <a:latin typeface="Roboto Mono" charset="0"/>
                <a:ea typeface="Roboto Mono" charset="0"/>
                <a:cs typeface="Roboto Mono" charset="0"/>
              </a:rPr>
              <a:t>: {</a:t>
            </a:r>
            <a:br>
              <a:rPr lang="en-US" sz="1600" b="1" dirty="0">
                <a:latin typeface="Roboto Mono" charset="0"/>
                <a:ea typeface="Roboto Mono" charset="0"/>
                <a:cs typeface="Roboto Mono" charset="0"/>
              </a:rPr>
            </a:br>
            <a:r>
              <a:rPr lang="en-US" sz="1600" b="1" dirty="0">
                <a:latin typeface="Roboto Mono" charset="0"/>
                <a:ea typeface="Roboto Mono" charset="0"/>
                <a:cs typeface="Roboto Mono" charset="0"/>
              </a:rPr>
              <a:t>  </a:t>
            </a:r>
            <a:r>
              <a:rPr lang="en-US" sz="1600" b="1" dirty="0" smtClean="0">
                <a:latin typeface="Roboto Mono" charset="0"/>
                <a:ea typeface="Roboto Mono" charset="0"/>
                <a:cs typeface="Roboto Mono" charset="0"/>
              </a:rPr>
              <a:t>   </a:t>
            </a:r>
            <a:r>
              <a:rPr lang="pt-BR" sz="1600" b="1" dirty="0" smtClean="0">
                <a:solidFill>
                  <a:srgbClr val="660E7A"/>
                </a:solidFill>
                <a:latin typeface="Roboto Mono" charset="0"/>
                <a:ea typeface="Roboto Mono" charset="0"/>
                <a:cs typeface="Roboto Mono" charset="0"/>
              </a:rPr>
              <a:t>"</a:t>
            </a:r>
            <a:r>
              <a:rPr lang="pt-BR" sz="1600" b="1" dirty="0" err="1" smtClean="0">
                <a:solidFill>
                  <a:srgbClr val="660E7A"/>
                </a:solidFill>
                <a:latin typeface="Roboto Mono" charset="0"/>
                <a:ea typeface="Roboto Mono" charset="0"/>
                <a:cs typeface="Roboto Mono" charset="0"/>
              </a:rPr>
              <a:t>rxjs</a:t>
            </a:r>
            <a:r>
              <a:rPr lang="pt-BR" sz="1600" b="1" dirty="0">
                <a:solidFill>
                  <a:srgbClr val="660E7A"/>
                </a:solidFill>
                <a:latin typeface="Roboto Mono" charset="0"/>
                <a:ea typeface="Roboto Mono" charset="0"/>
                <a:cs typeface="Roboto Mono" charset="0"/>
              </a:rPr>
              <a:t>"</a:t>
            </a:r>
            <a:r>
              <a:rPr lang="pt-BR" sz="1600" b="1" dirty="0">
                <a:latin typeface="Roboto Mono" charset="0"/>
                <a:ea typeface="Roboto Mono" charset="0"/>
                <a:cs typeface="Roboto Mono" charset="0"/>
              </a:rPr>
              <a:t>: </a:t>
            </a:r>
            <a:r>
              <a:rPr lang="pt-BR" sz="1600" b="1" dirty="0" smtClean="0">
                <a:solidFill>
                  <a:srgbClr val="008000"/>
                </a:solidFill>
                <a:latin typeface="Roboto Mono" charset="0"/>
                <a:ea typeface="Roboto Mono" charset="0"/>
                <a:cs typeface="Roboto Mono" charset="0"/>
              </a:rPr>
              <a:t>"^5.2.0" </a:t>
            </a:r>
            <a:r>
              <a:rPr lang="en-US" sz="1600" b="1" dirty="0">
                <a:solidFill>
                  <a:srgbClr val="008000"/>
                </a:solidFill>
                <a:latin typeface="Roboto Mono" charset="0"/>
                <a:ea typeface="Roboto Mono" charset="0"/>
                <a:cs typeface="Roboto Mono" charset="0"/>
              </a:rPr>
              <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a:t>
            </a:r>
            <a:r>
              <a:rPr lang="en-US" sz="1600" b="1" dirty="0">
                <a:latin typeface="Roboto Mono" charset="0"/>
                <a:ea typeface="Roboto Mono" charset="0"/>
                <a:cs typeface="Roboto Mono" charset="0"/>
              </a:rPr>
              <a:t>}</a:t>
            </a:r>
            <a:br>
              <a:rPr lang="en-US" sz="1600" b="1" dirty="0">
                <a:latin typeface="Roboto Mono" charset="0"/>
                <a:ea typeface="Roboto Mono" charset="0"/>
                <a:cs typeface="Roboto Mono" charset="0"/>
              </a:rPr>
            </a:br>
            <a:r>
              <a:rPr lang="en-US" sz="1600" dirty="0">
                <a:latin typeface="Roboto Mono" charset="0"/>
                <a:ea typeface="Roboto Mono" charset="0"/>
                <a:cs typeface="Roboto Mono" charset="0"/>
              </a:rPr>
              <a:t>}</a:t>
            </a:r>
          </a:p>
        </p:txBody>
      </p:sp>
      <p:sp>
        <p:nvSpPr>
          <p:cNvPr id="5" name="Text Placeholder 4"/>
          <p:cNvSpPr>
            <a:spLocks noGrp="1"/>
          </p:cNvSpPr>
          <p:nvPr>
            <p:ph type="body" sz="quarter" idx="3"/>
          </p:nvPr>
        </p:nvSpPr>
        <p:spPr>
          <a:ln>
            <a:solidFill>
              <a:schemeClr val="accent3"/>
            </a:solidFill>
          </a:ln>
        </p:spPr>
        <p:txBody>
          <a:bodyPr/>
          <a:lstStyle/>
          <a:p>
            <a:r>
              <a:rPr lang="en-US" dirty="0"/>
              <a:t>$ </a:t>
            </a:r>
            <a:r>
              <a:rPr lang="en-US" dirty="0" err="1"/>
              <a:t>npm</a:t>
            </a:r>
            <a:r>
              <a:rPr lang="en-US" dirty="0"/>
              <a:t> install </a:t>
            </a:r>
            <a:r>
              <a:rPr lang="en-US" dirty="0" smtClean="0"/>
              <a:t>typescript --</a:t>
            </a:r>
            <a:r>
              <a:rPr lang="en-US" dirty="0"/>
              <a:t>save-dev</a:t>
            </a:r>
          </a:p>
        </p:txBody>
      </p:sp>
      <p:sp>
        <p:nvSpPr>
          <p:cNvPr id="6" name="Content Placeholder 5"/>
          <p:cNvSpPr>
            <a:spLocks noGrp="1"/>
          </p:cNvSpPr>
          <p:nvPr>
            <p:ph sz="quarter" idx="4"/>
          </p:nvPr>
        </p:nvSpPr>
        <p:spPr>
          <a:xfrm>
            <a:off x="6172201" y="2505074"/>
            <a:ext cx="5183188" cy="3987165"/>
          </a:xfrm>
          <a:ln>
            <a:solidFill>
              <a:schemeClr val="accent3"/>
            </a:solidFill>
          </a:ln>
        </p:spPr>
        <p:txBody>
          <a:bodyPr>
            <a:noAutofit/>
          </a:bodyPr>
          <a:lstStyle/>
          <a:p>
            <a:pPr marL="0" indent="0">
              <a:lnSpc>
                <a:spcPct val="100000"/>
              </a:lnSpc>
              <a:spcBef>
                <a:spcPts val="0"/>
              </a:spcBef>
              <a:buNone/>
            </a:pP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"name"</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a:t>
            </a:r>
            <a:r>
              <a:rPr lang="en-US" sz="1600" dirty="0" err="1">
                <a:solidFill>
                  <a:srgbClr val="008000"/>
                </a:solidFill>
                <a:latin typeface="Roboto Mono" charset="0"/>
                <a:ea typeface="Roboto Mono" charset="0"/>
                <a:cs typeface="Roboto Mono" charset="0"/>
              </a:rPr>
              <a:t>npm-quickstart</a:t>
            </a:r>
            <a:r>
              <a:rPr lang="en-US" sz="1600"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"version"</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"1.0.0"</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"description"</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"main"</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a:t>
            </a:r>
            <a:r>
              <a:rPr lang="en-US" sz="1600" dirty="0" err="1">
                <a:solidFill>
                  <a:srgbClr val="008000"/>
                </a:solidFill>
                <a:latin typeface="Roboto Mono" charset="0"/>
                <a:ea typeface="Roboto Mono" charset="0"/>
                <a:cs typeface="Roboto Mono" charset="0"/>
              </a:rPr>
              <a:t>index.js</a:t>
            </a:r>
            <a:r>
              <a:rPr lang="en-US" sz="1600"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"scripts"</a:t>
            </a: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"keywords"</a:t>
            </a: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"author"</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"license"</a:t>
            </a:r>
            <a:r>
              <a:rPr lang="en-US" sz="1600" dirty="0">
                <a:latin typeface="Roboto Mono" charset="0"/>
                <a:ea typeface="Roboto Mono" charset="0"/>
                <a:cs typeface="Roboto Mono" charset="0"/>
              </a:rPr>
              <a:t>: </a:t>
            </a:r>
            <a:r>
              <a:rPr lang="en-US" sz="1600" dirty="0">
                <a:solidFill>
                  <a:srgbClr val="008000"/>
                </a:solidFill>
                <a:latin typeface="Roboto Mono" charset="0"/>
                <a:ea typeface="Roboto Mono" charset="0"/>
                <a:cs typeface="Roboto Mono" charset="0"/>
              </a:rPr>
              <a:t>"ISC"</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a:solidFill>
                  <a:srgbClr val="660E7A"/>
                </a:solidFill>
                <a:latin typeface="Roboto Mono" charset="0"/>
                <a:ea typeface="Roboto Mono" charset="0"/>
                <a:cs typeface="Roboto Mono" charset="0"/>
              </a:rPr>
              <a:t>"dependencies"</a:t>
            </a:r>
            <a:r>
              <a:rPr lang="en-US" sz="1600" dirty="0">
                <a:latin typeface="Roboto Mono" charset="0"/>
                <a:ea typeface="Roboto Mono" charset="0"/>
                <a:cs typeface="Roboto Mono" charset="0"/>
              </a:rPr>
              <a:t>: {</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dirty="0" smtClean="0">
                <a:latin typeface="Roboto Mono" charset="0"/>
                <a:ea typeface="Roboto Mono" charset="0"/>
                <a:cs typeface="Roboto Mono" charset="0"/>
              </a:rPr>
              <a:t>	</a:t>
            </a:r>
            <a:r>
              <a:rPr lang="pt-BR" sz="1600" dirty="0" smtClean="0">
                <a:solidFill>
                  <a:srgbClr val="660E7A"/>
                </a:solidFill>
                <a:latin typeface="Roboto Mono" charset="0"/>
                <a:ea typeface="Roboto Mono" charset="0"/>
                <a:cs typeface="Roboto Mono" charset="0"/>
              </a:rPr>
              <a:t>”</a:t>
            </a:r>
            <a:r>
              <a:rPr lang="pt-BR" sz="1600" dirty="0" err="1" smtClean="0">
                <a:solidFill>
                  <a:srgbClr val="660E7A"/>
                </a:solidFill>
                <a:latin typeface="Roboto Mono" charset="0"/>
                <a:ea typeface="Roboto Mono" charset="0"/>
                <a:cs typeface="Roboto Mono" charset="0"/>
              </a:rPr>
              <a:t>rxjs</a:t>
            </a:r>
            <a:r>
              <a:rPr lang="pt-BR" sz="1600" dirty="0" smtClean="0">
                <a:solidFill>
                  <a:srgbClr val="660E7A"/>
                </a:solidFill>
                <a:latin typeface="Roboto Mono" charset="0"/>
                <a:ea typeface="Roboto Mono" charset="0"/>
                <a:cs typeface="Roboto Mono" charset="0"/>
              </a:rPr>
              <a:t>"</a:t>
            </a:r>
            <a:r>
              <a:rPr lang="pt-BR" sz="1600" dirty="0" smtClean="0">
                <a:latin typeface="Roboto Mono" charset="0"/>
                <a:ea typeface="Roboto Mono" charset="0"/>
                <a:cs typeface="Roboto Mono" charset="0"/>
              </a:rPr>
              <a:t>: </a:t>
            </a:r>
            <a:r>
              <a:rPr lang="pt-BR" sz="1600" dirty="0" smtClean="0">
                <a:solidFill>
                  <a:srgbClr val="008000"/>
                </a:solidFill>
                <a:latin typeface="Roboto Mono" charset="0"/>
                <a:ea typeface="Roboto Mono" charset="0"/>
                <a:cs typeface="Roboto Mono" charset="0"/>
              </a:rPr>
              <a:t>”5.2.0" </a:t>
            </a:r>
            <a:r>
              <a:rPr lang="en-US" sz="1600" dirty="0">
                <a:solidFill>
                  <a:srgbClr val="008000"/>
                </a:solidFill>
                <a:latin typeface="Roboto Mono" charset="0"/>
                <a:ea typeface="Roboto Mono" charset="0"/>
                <a:cs typeface="Roboto Mono" charset="0"/>
              </a:rPr>
              <a:t/>
            </a:r>
            <a:br>
              <a:rPr lang="en-US" sz="1600" dirty="0">
                <a:solidFill>
                  <a:srgbClr val="008000"/>
                </a:solidFill>
                <a:latin typeface="Roboto Mono" charset="0"/>
                <a:ea typeface="Roboto Mono" charset="0"/>
                <a:cs typeface="Roboto Mono" charset="0"/>
              </a:rPr>
            </a:br>
            <a:r>
              <a:rPr lang="en-US" sz="1600" dirty="0">
                <a:solidFill>
                  <a:srgbClr val="008000"/>
                </a:solidFill>
                <a:latin typeface="Roboto Mono" charset="0"/>
                <a:ea typeface="Roboto Mono" charset="0"/>
                <a:cs typeface="Roboto Mono" charset="0"/>
              </a:rPr>
              <a:t>  </a:t>
            </a:r>
            <a:r>
              <a:rPr lang="en-US" sz="1600" dirty="0">
                <a:latin typeface="Roboto Mono" charset="0"/>
                <a:ea typeface="Roboto Mono" charset="0"/>
                <a:cs typeface="Roboto Mono" charset="0"/>
              </a:rPr>
              <a:t>},</a:t>
            </a:r>
            <a:br>
              <a:rPr lang="en-US" sz="1600" dirty="0">
                <a:latin typeface="Roboto Mono" charset="0"/>
                <a:ea typeface="Roboto Mono" charset="0"/>
                <a:cs typeface="Roboto Mono" charset="0"/>
              </a:rPr>
            </a:br>
            <a:r>
              <a:rPr lang="en-US" sz="1600" dirty="0">
                <a:latin typeface="Roboto Mono" charset="0"/>
                <a:ea typeface="Roboto Mono" charset="0"/>
                <a:cs typeface="Roboto Mono" charset="0"/>
              </a:rPr>
              <a:t>  </a:t>
            </a:r>
            <a:r>
              <a:rPr lang="en-US" sz="1600" b="1" dirty="0">
                <a:solidFill>
                  <a:srgbClr val="7030A0"/>
                </a:solidFill>
                <a:latin typeface="Roboto Mono" charset="0"/>
                <a:ea typeface="Roboto Mono" charset="0"/>
                <a:cs typeface="Roboto Mono" charset="0"/>
              </a:rPr>
              <a:t>"</a:t>
            </a:r>
            <a:r>
              <a:rPr lang="en-US" sz="1600" b="1" dirty="0" err="1">
                <a:solidFill>
                  <a:srgbClr val="7030A0"/>
                </a:solidFill>
                <a:latin typeface="Roboto Mono" charset="0"/>
                <a:ea typeface="Roboto Mono" charset="0"/>
                <a:cs typeface="Roboto Mono" charset="0"/>
              </a:rPr>
              <a:t>devDependencies</a:t>
            </a:r>
            <a:r>
              <a:rPr lang="en-US" sz="1600" b="1" dirty="0">
                <a:solidFill>
                  <a:srgbClr val="7030A0"/>
                </a:solidFill>
                <a:latin typeface="Roboto Mono" charset="0"/>
                <a:ea typeface="Roboto Mono" charset="0"/>
                <a:cs typeface="Roboto Mono" charset="0"/>
              </a:rPr>
              <a:t>": </a:t>
            </a:r>
            <a:r>
              <a:rPr lang="en-US" sz="1600" b="1" dirty="0">
                <a:latin typeface="Roboto Mono" charset="0"/>
                <a:ea typeface="Roboto Mono" charset="0"/>
                <a:cs typeface="Roboto Mono" charset="0"/>
              </a:rPr>
              <a:t>{</a:t>
            </a:r>
            <a:br>
              <a:rPr lang="en-US" sz="1600" b="1" dirty="0">
                <a:latin typeface="Roboto Mono" charset="0"/>
                <a:ea typeface="Roboto Mono" charset="0"/>
                <a:cs typeface="Roboto Mono" charset="0"/>
              </a:rPr>
            </a:br>
            <a:r>
              <a:rPr lang="en-US" sz="1600" b="1" dirty="0">
                <a:latin typeface="Roboto Mono" charset="0"/>
                <a:ea typeface="Roboto Mono" charset="0"/>
                <a:cs typeface="Roboto Mono" charset="0"/>
              </a:rPr>
              <a:t>    </a:t>
            </a:r>
            <a:r>
              <a:rPr lang="en-US" sz="1600" b="1" dirty="0" smtClean="0">
                <a:solidFill>
                  <a:srgbClr val="7030A0"/>
                </a:solidFill>
                <a:latin typeface="Roboto Mono" charset="0"/>
                <a:ea typeface="Roboto Mono" charset="0"/>
                <a:cs typeface="Roboto Mono" charset="0"/>
              </a:rPr>
              <a:t>”typescript"</a:t>
            </a:r>
            <a:r>
              <a:rPr lang="en-US" sz="1600" b="1" dirty="0" smtClean="0">
                <a:latin typeface="Roboto Mono" charset="0"/>
                <a:ea typeface="Roboto Mono" charset="0"/>
                <a:cs typeface="Roboto Mono" charset="0"/>
              </a:rPr>
              <a:t>: </a:t>
            </a:r>
            <a:r>
              <a:rPr lang="en-US" sz="1600" b="1" dirty="0" smtClean="0">
                <a:solidFill>
                  <a:srgbClr val="008000"/>
                </a:solidFill>
                <a:latin typeface="Roboto Mono" charset="0"/>
                <a:ea typeface="Roboto Mono" charset="0"/>
                <a:cs typeface="Roboto Mono" charset="0"/>
              </a:rPr>
              <a:t>"^2.2.1"</a:t>
            </a:r>
            <a:r>
              <a:rPr lang="en-US" sz="1600" b="1" dirty="0">
                <a:solidFill>
                  <a:srgbClr val="008000"/>
                </a:solidFill>
                <a:latin typeface="Roboto Mono" charset="0"/>
                <a:ea typeface="Roboto Mono" charset="0"/>
                <a:cs typeface="Roboto Mono" charset="0"/>
              </a:rPr>
              <a:t/>
            </a:r>
            <a:br>
              <a:rPr lang="en-US" sz="1600" b="1" dirty="0">
                <a:solidFill>
                  <a:srgbClr val="008000"/>
                </a:solidFill>
                <a:latin typeface="Roboto Mono" charset="0"/>
                <a:ea typeface="Roboto Mono" charset="0"/>
                <a:cs typeface="Roboto Mono" charset="0"/>
              </a:rPr>
            </a:br>
            <a:r>
              <a:rPr lang="en-US" sz="1600" b="1" dirty="0">
                <a:solidFill>
                  <a:srgbClr val="008000"/>
                </a:solidFill>
                <a:latin typeface="Roboto Mono" charset="0"/>
                <a:ea typeface="Roboto Mono" charset="0"/>
                <a:cs typeface="Roboto Mono" charset="0"/>
              </a:rPr>
              <a:t>  </a:t>
            </a:r>
            <a:r>
              <a:rPr lang="en-US" sz="1600" b="1" dirty="0">
                <a:latin typeface="Roboto Mono" charset="0"/>
                <a:ea typeface="Roboto Mono" charset="0"/>
                <a:cs typeface="Roboto Mono" charset="0"/>
              </a:rPr>
              <a:t>}</a:t>
            </a:r>
            <a:br>
              <a:rPr lang="en-US" sz="1600" b="1" dirty="0">
                <a:latin typeface="Roboto Mono" charset="0"/>
                <a:ea typeface="Roboto Mono" charset="0"/>
                <a:cs typeface="Roboto Mono" charset="0"/>
              </a:rPr>
            </a:br>
            <a:r>
              <a:rPr lang="en-US" sz="1600" dirty="0">
                <a:latin typeface="Roboto Mono" charset="0"/>
                <a:ea typeface="Roboto Mono" charset="0"/>
                <a:cs typeface="Roboto Mono" charset="0"/>
              </a:rPr>
              <a:t>}</a:t>
            </a:r>
          </a:p>
        </p:txBody>
      </p:sp>
      <p:sp>
        <p:nvSpPr>
          <p:cNvPr id="7" name="Slide Number Placeholder 6"/>
          <p:cNvSpPr>
            <a:spLocks noGrp="1"/>
          </p:cNvSpPr>
          <p:nvPr>
            <p:ph type="sldNum" sz="quarter" idx="12"/>
          </p:nvPr>
        </p:nvSpPr>
        <p:spPr/>
        <p:txBody>
          <a:bodyPr/>
          <a:lstStyle/>
          <a:p>
            <a:fld id="{323DE9B6-CD69-2240-8AAD-0E79682D9385}" type="slidenum">
              <a:rPr lang="en-US" smtClean="0"/>
              <a:t>7</a:t>
            </a:fld>
            <a:endParaRPr lang="en-US" dirty="0"/>
          </a:p>
        </p:txBody>
      </p:sp>
    </p:spTree>
    <p:extLst>
      <p:ext uri="{BB962C8B-B14F-4D97-AF65-F5344CB8AC3E}">
        <p14:creationId xmlns:p14="http://schemas.microsoft.com/office/powerpoint/2010/main" val="365638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CLI: Features</a:t>
            </a:r>
            <a:endParaRPr lang="en-US" dirty="0"/>
          </a:p>
        </p:txBody>
      </p:sp>
      <p:sp>
        <p:nvSpPr>
          <p:cNvPr id="3" name="Content Placeholder 2"/>
          <p:cNvSpPr>
            <a:spLocks noGrp="1"/>
          </p:cNvSpPr>
          <p:nvPr>
            <p:ph idx="1"/>
          </p:nvPr>
        </p:nvSpPr>
        <p:spPr/>
        <p:txBody>
          <a:bodyPr>
            <a:normAutofit/>
          </a:bodyPr>
          <a:lstStyle/>
          <a:p>
            <a:r>
              <a:rPr lang="en-US" dirty="0" smtClean="0"/>
              <a:t>Create </a:t>
            </a:r>
            <a:r>
              <a:rPr lang="en-US" dirty="0"/>
              <a:t>a new Angular application</a:t>
            </a:r>
          </a:p>
          <a:p>
            <a:r>
              <a:rPr lang="en-US" dirty="0" smtClean="0"/>
              <a:t>Run </a:t>
            </a:r>
            <a:r>
              <a:rPr lang="en-US" dirty="0"/>
              <a:t>a development server with </a:t>
            </a:r>
            <a:r>
              <a:rPr lang="en-US" dirty="0" err="1"/>
              <a:t>LiveReload</a:t>
            </a:r>
            <a:r>
              <a:rPr lang="en-US" dirty="0"/>
              <a:t> support to preview your application during development</a:t>
            </a:r>
          </a:p>
          <a:p>
            <a:r>
              <a:rPr lang="en-US" dirty="0" smtClean="0"/>
              <a:t>Scaffolds Angular application code</a:t>
            </a:r>
            <a:endParaRPr lang="en-US" dirty="0"/>
          </a:p>
          <a:p>
            <a:r>
              <a:rPr lang="en-US" dirty="0" smtClean="0"/>
              <a:t>Run </a:t>
            </a:r>
            <a:r>
              <a:rPr lang="en-US" dirty="0"/>
              <a:t>your application’s unit tests</a:t>
            </a:r>
          </a:p>
          <a:p>
            <a:r>
              <a:rPr lang="en-US" dirty="0" smtClean="0"/>
              <a:t>Run </a:t>
            </a:r>
            <a:r>
              <a:rPr lang="en-US" dirty="0"/>
              <a:t>your application’s end-to-end (E2E) tests</a:t>
            </a:r>
          </a:p>
          <a:p>
            <a:r>
              <a:rPr lang="en-US" dirty="0" smtClean="0"/>
              <a:t>Build </a:t>
            </a:r>
            <a:r>
              <a:rPr lang="en-US" dirty="0"/>
              <a:t>your application for deployment to </a:t>
            </a:r>
            <a:r>
              <a:rPr lang="en-US" dirty="0" smtClean="0"/>
              <a:t>production</a:t>
            </a:r>
            <a:endParaRPr lang="en-US" dirty="0"/>
          </a:p>
          <a:p>
            <a:endParaRPr lang="en-US"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70</a:t>
            </a:fld>
            <a:endParaRPr lang="en-US" dirty="0"/>
          </a:p>
        </p:txBody>
      </p:sp>
    </p:spTree>
    <p:extLst>
      <p:ext uri="{BB962C8B-B14F-4D97-AF65-F5344CB8AC3E}">
        <p14:creationId xmlns:p14="http://schemas.microsoft.com/office/powerpoint/2010/main" val="1427063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New Project</a:t>
            </a:r>
            <a:endParaRPr lang="en-US" dirty="0"/>
          </a:p>
        </p:txBody>
      </p:sp>
      <p:sp>
        <p:nvSpPr>
          <p:cNvPr id="3" name="Content Placeholder 2"/>
          <p:cNvSpPr>
            <a:spLocks noGrp="1"/>
          </p:cNvSpPr>
          <p:nvPr>
            <p:ph idx="1"/>
          </p:nvPr>
        </p:nvSpPr>
        <p:spPr>
          <a:xfrm>
            <a:off x="838200" y="1825625"/>
            <a:ext cx="10515600" cy="4129698"/>
          </a:xfrm>
        </p:spPr>
        <p:txBody>
          <a:bodyPr>
            <a:normAutofit/>
          </a:bodyPr>
          <a:lstStyle/>
          <a:p>
            <a:r>
              <a:rPr lang="en-US" dirty="0" smtClean="0"/>
              <a:t>Install the Angular CLI</a:t>
            </a:r>
          </a:p>
          <a:p>
            <a:pPr marL="0" indent="0">
              <a:buNone/>
            </a:pP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install –g @</a:t>
            </a:r>
            <a:r>
              <a:rPr lang="en-US" sz="1800" dirty="0" smtClean="0">
                <a:latin typeface="Roboto Mono" charset="0"/>
                <a:ea typeface="Roboto Mono" charset="0"/>
                <a:cs typeface="Roboto Mono" charset="0"/>
              </a:rPr>
              <a:t>angular/cli</a:t>
            </a:r>
          </a:p>
          <a:p>
            <a:pPr marL="0" indent="0">
              <a:buNone/>
            </a:pPr>
            <a:endParaRPr lang="en-US" sz="1800" dirty="0" smtClean="0">
              <a:latin typeface="Roboto Mono" charset="0"/>
              <a:ea typeface="Roboto Mono" charset="0"/>
              <a:cs typeface="Roboto Mono" charset="0"/>
            </a:endParaRPr>
          </a:p>
          <a:p>
            <a:r>
              <a:rPr lang="en-US" dirty="0" smtClean="0"/>
              <a:t>Create a new project</a:t>
            </a:r>
          </a:p>
          <a:p>
            <a:pPr marL="0" indent="0">
              <a:buNone/>
            </a:pPr>
            <a:r>
              <a:rPr lang="en-US" sz="1800" dirty="0" smtClean="0">
                <a:latin typeface="Roboto Mono" charset="0"/>
                <a:ea typeface="Roboto Mono" charset="0"/>
                <a:cs typeface="Roboto Mono" charset="0"/>
              </a:rPr>
              <a:t>ng new my-project --routing</a:t>
            </a:r>
          </a:p>
          <a:p>
            <a:pPr marL="0" indent="0">
              <a:buNone/>
            </a:pPr>
            <a:r>
              <a:rPr lang="en-US" sz="1800" dirty="0" smtClean="0">
                <a:latin typeface="Roboto Mono" charset="0"/>
                <a:ea typeface="Roboto Mono" charset="0"/>
                <a:cs typeface="Roboto Mono" charset="0"/>
              </a:rPr>
              <a:t>cd my-project</a:t>
            </a:r>
          </a:p>
          <a:p>
            <a:pPr marL="0" indent="0">
              <a:buNone/>
            </a:pPr>
            <a:endParaRPr lang="en-US" sz="1800" dirty="0" smtClean="0">
              <a:latin typeface="Roboto Mono" charset="0"/>
              <a:ea typeface="Roboto Mono" charset="0"/>
              <a:cs typeface="Roboto Mono" charset="0"/>
            </a:endParaRPr>
          </a:p>
          <a:p>
            <a:pPr marL="0" indent="0">
              <a:buNone/>
            </a:pPr>
            <a:endParaRPr lang="en-US" dirty="0"/>
          </a:p>
          <a:p>
            <a:pPr marL="0" indent="0">
              <a:buNone/>
            </a:pPr>
            <a:endParaRPr lang="en-US"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71</a:t>
            </a:fld>
            <a:endParaRPr lang="en-US" dirty="0"/>
          </a:p>
        </p:txBody>
      </p:sp>
    </p:spTree>
    <p:extLst>
      <p:ext uri="{BB962C8B-B14F-4D97-AF65-F5344CB8AC3E}">
        <p14:creationId xmlns:p14="http://schemas.microsoft.com/office/powerpoint/2010/main" val="1913610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Running Your Project</a:t>
            </a:r>
            <a:endParaRPr lang="en-US" dirty="0"/>
          </a:p>
        </p:txBody>
      </p:sp>
      <p:sp>
        <p:nvSpPr>
          <p:cNvPr id="3" name="Content Placeholder 2"/>
          <p:cNvSpPr>
            <a:spLocks noGrp="1"/>
          </p:cNvSpPr>
          <p:nvPr>
            <p:ph idx="1"/>
          </p:nvPr>
        </p:nvSpPr>
        <p:spPr/>
        <p:txBody>
          <a:bodyPr>
            <a:normAutofit/>
          </a:bodyPr>
          <a:lstStyle/>
          <a:p>
            <a:pPr marL="0" indent="0">
              <a:buNone/>
            </a:pPr>
            <a:r>
              <a:rPr lang="en-US" sz="1800" dirty="0" smtClean="0">
                <a:latin typeface="Roboto Mono" charset="0"/>
                <a:ea typeface="Roboto Mono" charset="0"/>
                <a:cs typeface="Roboto Mono" charset="0"/>
              </a:rPr>
              <a:t>ng </a:t>
            </a:r>
            <a:r>
              <a:rPr lang="en-US" sz="1800" dirty="0">
                <a:latin typeface="Roboto Mono" charset="0"/>
                <a:ea typeface="Roboto Mono" charset="0"/>
                <a:cs typeface="Roboto Mono" charset="0"/>
              </a:rPr>
              <a:t>serve </a:t>
            </a:r>
            <a:r>
              <a:rPr lang="en-US" sz="1800" dirty="0" smtClean="0">
                <a:latin typeface="Roboto Mono" charset="0"/>
                <a:ea typeface="Roboto Mono" charset="0"/>
                <a:cs typeface="Roboto Mono" charset="0"/>
              </a:rPr>
              <a:t>--open //runs dev server at </a:t>
            </a:r>
            <a:r>
              <a:rPr lang="en-US" sz="1800" dirty="0">
                <a:hlinkClick r:id="rId3"/>
              </a:rPr>
              <a:t>http://localhost:4200</a:t>
            </a:r>
            <a:r>
              <a:rPr lang="en-US" sz="1800" dirty="0" smtClean="0">
                <a:hlinkClick r:id="rId3"/>
              </a:rPr>
              <a:t>/</a:t>
            </a:r>
            <a:r>
              <a:rPr lang="en-US" sz="1800" dirty="0" smtClean="0"/>
              <a:t>  and will automatically reload</a:t>
            </a:r>
          </a:p>
          <a:p>
            <a:pPr marL="0" indent="0">
              <a:buNone/>
            </a:pPr>
            <a:r>
              <a:rPr lang="en-US" sz="1800" dirty="0" smtClean="0">
                <a:latin typeface="Roboto Mono" charset="0"/>
                <a:ea typeface="Roboto Mono" charset="0"/>
                <a:cs typeface="Roboto Mono" charset="0"/>
              </a:rPr>
              <a:t>or</a:t>
            </a:r>
          </a:p>
          <a:p>
            <a:pPr marL="0" indent="0">
              <a:buNone/>
            </a:pPr>
            <a:r>
              <a:rPr lang="en-US" sz="1800" dirty="0" smtClean="0">
                <a:latin typeface="Roboto Mono" charset="0"/>
                <a:ea typeface="Roboto Mono" charset="0"/>
                <a:cs typeface="Roboto Mono" charset="0"/>
              </a:rPr>
              <a:t>ng serve -o</a:t>
            </a:r>
            <a:endParaRPr lang="en-US" sz="1800" dirty="0">
              <a:latin typeface="Roboto Mono" charset="0"/>
              <a:ea typeface="Roboto Mono" charset="0"/>
              <a:cs typeface="Roboto Mono" charset="0"/>
            </a:endParaRPr>
          </a:p>
          <a:p>
            <a:pPr marL="0" indent="0">
              <a:buNone/>
            </a:pPr>
            <a:endParaRPr lang="en-US" dirty="0"/>
          </a:p>
          <a:p>
            <a:pPr marL="0" indent="0">
              <a:buNone/>
            </a:pPr>
            <a:endParaRPr lang="en-US"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72</a:t>
            </a:fld>
            <a:endParaRPr lang="en-US" dirty="0"/>
          </a:p>
        </p:txBody>
      </p:sp>
    </p:spTree>
    <p:extLst>
      <p:ext uri="{BB962C8B-B14F-4D97-AF65-F5344CB8AC3E}">
        <p14:creationId xmlns:p14="http://schemas.microsoft.com/office/powerpoint/2010/main" val="618456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CLI: Generating Code</a:t>
            </a:r>
            <a:endParaRPr lang="en-US" dirty="0"/>
          </a:p>
        </p:txBody>
      </p:sp>
      <p:sp>
        <p:nvSpPr>
          <p:cNvPr id="3" name="Content Placeholder 2"/>
          <p:cNvSpPr>
            <a:spLocks noGrp="1"/>
          </p:cNvSpPr>
          <p:nvPr>
            <p:ph idx="1"/>
          </p:nvPr>
        </p:nvSpPr>
        <p:spPr/>
        <p:txBody>
          <a:bodyPr>
            <a:normAutofit/>
          </a:bodyPr>
          <a:lstStyle/>
          <a:p>
            <a:r>
              <a:rPr lang="en-US" dirty="0" smtClean="0"/>
              <a:t>Generate a module</a:t>
            </a:r>
          </a:p>
          <a:p>
            <a:pPr marL="0" indent="0">
              <a:buNone/>
            </a:pPr>
            <a:r>
              <a:rPr lang="en-US" sz="1800" dirty="0" smtClean="0">
                <a:latin typeface="Roboto Mono" charset="0"/>
                <a:ea typeface="Roboto Mono" charset="0"/>
                <a:cs typeface="Roboto Mono" charset="0"/>
              </a:rPr>
              <a:t>ng generate module projects --routing</a:t>
            </a:r>
          </a:p>
          <a:p>
            <a:pPr marL="0" indent="0">
              <a:buNone/>
            </a:pPr>
            <a:endParaRPr lang="en-US" sz="1900" dirty="0" smtClean="0">
              <a:latin typeface="Roboto Mono" charset="0"/>
              <a:ea typeface="Roboto Mono" charset="0"/>
              <a:cs typeface="Roboto Mono" charset="0"/>
            </a:endParaRPr>
          </a:p>
          <a:p>
            <a:r>
              <a:rPr lang="en-US" dirty="0" smtClean="0"/>
              <a:t>Generate a component</a:t>
            </a:r>
          </a:p>
          <a:p>
            <a:pPr marL="0" indent="0">
              <a:buNone/>
            </a:pPr>
            <a:r>
              <a:rPr lang="en-US" sz="1800" dirty="0">
                <a:latin typeface="Roboto Mono" charset="0"/>
                <a:ea typeface="Roboto Mono" charset="0"/>
                <a:cs typeface="Roboto Mono" charset="0"/>
              </a:rPr>
              <a:t>ng g component projects/project-list </a:t>
            </a:r>
            <a:endParaRPr lang="en-US" sz="1800" dirty="0" smtClean="0">
              <a:latin typeface="Roboto Mono" charset="0"/>
              <a:ea typeface="Roboto Mono" charset="0"/>
              <a:cs typeface="Roboto Mono" charset="0"/>
            </a:endParaRPr>
          </a:p>
          <a:p>
            <a:pPr marL="0" indent="0">
              <a:buNone/>
            </a:pPr>
            <a:r>
              <a:rPr lang="en-US" sz="1600" i="1" dirty="0" smtClean="0">
                <a:latin typeface="Roboto Mono" charset="0"/>
                <a:ea typeface="Roboto Mono" charset="0"/>
                <a:cs typeface="Roboto Mono" charset="0"/>
              </a:rPr>
              <a:t>g is short-hand </a:t>
            </a:r>
            <a:r>
              <a:rPr lang="en-US" sz="1600" i="1" dirty="0">
                <a:latin typeface="Roboto Mono" charset="0"/>
                <a:ea typeface="Roboto Mono" charset="0"/>
                <a:cs typeface="Roboto Mono" charset="0"/>
              </a:rPr>
              <a:t>for </a:t>
            </a:r>
            <a:r>
              <a:rPr lang="en-US" sz="1600" i="1" dirty="0" smtClean="0">
                <a:latin typeface="Roboto Mono" charset="0"/>
                <a:ea typeface="Roboto Mono" charset="0"/>
                <a:cs typeface="Roboto Mono" charset="0"/>
              </a:rPr>
              <a:t>generate</a:t>
            </a:r>
          </a:p>
          <a:p>
            <a:pPr marL="0" indent="0">
              <a:buNone/>
            </a:pPr>
            <a:endParaRPr lang="en-US" dirty="0" smtClean="0"/>
          </a:p>
          <a:p>
            <a:r>
              <a:rPr lang="en-US" dirty="0" smtClean="0"/>
              <a:t>CLI </a:t>
            </a:r>
            <a:r>
              <a:rPr lang="en-US" dirty="0"/>
              <a:t>generates </a:t>
            </a:r>
            <a:r>
              <a:rPr lang="en-US" dirty="0" smtClean="0"/>
              <a:t>files relative to </a:t>
            </a:r>
            <a:r>
              <a:rPr lang="en-US" dirty="0"/>
              <a:t>the </a:t>
            </a:r>
            <a:r>
              <a:rPr lang="en-US" b="1" dirty="0" smtClean="0"/>
              <a:t>app</a:t>
            </a:r>
            <a:r>
              <a:rPr lang="en-US" dirty="0" smtClean="0"/>
              <a:t> folder</a:t>
            </a:r>
          </a:p>
          <a:p>
            <a:r>
              <a:rPr lang="en-US" dirty="0"/>
              <a:t>Generated code follows the official </a:t>
            </a:r>
            <a:r>
              <a:rPr lang="en-US" b="1" dirty="0"/>
              <a:t>Angular </a:t>
            </a:r>
            <a:r>
              <a:rPr lang="en-US" b="1" dirty="0" smtClean="0"/>
              <a:t>Style Guide</a:t>
            </a:r>
            <a:endParaRPr lang="en-US" b="1" dirty="0"/>
          </a:p>
          <a:p>
            <a:endParaRPr lang="en-US" dirty="0"/>
          </a:p>
          <a:p>
            <a:endParaRPr lang="en-US" dirty="0" smtClean="0"/>
          </a:p>
          <a:p>
            <a:pPr marL="0" indent="0">
              <a:buNone/>
            </a:pPr>
            <a:endParaRPr lang="en-US" sz="1900" dirty="0">
              <a:latin typeface="Roboto Mono" charset="0"/>
              <a:ea typeface="Roboto Mono" charset="0"/>
              <a:cs typeface="Roboto Mono" charset="0"/>
            </a:endParaRPr>
          </a:p>
          <a:p>
            <a:pPr marL="0" indent="0">
              <a:buNone/>
            </a:pPr>
            <a:endParaRPr lang="en-US" sz="1900" dirty="0">
              <a:latin typeface="Roboto Mono" charset="0"/>
              <a:ea typeface="Roboto Mono" charset="0"/>
              <a:cs typeface="Roboto Mono" charset="0"/>
            </a:endParaRPr>
          </a:p>
          <a:p>
            <a:pPr marL="0" indent="0">
              <a:buNone/>
            </a:pPr>
            <a:endParaRPr lang="en-US" sz="1900" dirty="0" smtClean="0"/>
          </a:p>
        </p:txBody>
      </p:sp>
      <p:sp>
        <p:nvSpPr>
          <p:cNvPr id="4" name="Slide Number Placeholder 3"/>
          <p:cNvSpPr>
            <a:spLocks noGrp="1"/>
          </p:cNvSpPr>
          <p:nvPr>
            <p:ph type="sldNum" sz="quarter" idx="12"/>
          </p:nvPr>
        </p:nvSpPr>
        <p:spPr/>
        <p:txBody>
          <a:bodyPr/>
          <a:lstStyle/>
          <a:p>
            <a:fld id="{E5454087-695C-AC43-AA7F-3C3895E55714}" type="slidenum">
              <a:rPr lang="en-US" smtClean="0"/>
              <a:t>73</a:t>
            </a:fld>
            <a:endParaRPr lang="en-US" dirty="0"/>
          </a:p>
        </p:txBody>
      </p:sp>
    </p:spTree>
    <p:extLst>
      <p:ext uri="{BB962C8B-B14F-4D97-AF65-F5344CB8AC3E}">
        <p14:creationId xmlns:p14="http://schemas.microsoft.com/office/powerpoint/2010/main" val="2042185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Customizing the Angular CLI</a:t>
            </a:r>
          </a:p>
        </p:txBody>
      </p:sp>
      <p:sp>
        <p:nvSpPr>
          <p:cNvPr id="3" name="Content Placeholder 2"/>
          <p:cNvSpPr>
            <a:spLocks noGrp="1"/>
          </p:cNvSpPr>
          <p:nvPr>
            <p:ph idx="1"/>
          </p:nvPr>
        </p:nvSpPr>
        <p:spPr/>
        <p:txBody>
          <a:bodyPr>
            <a:normAutofit lnSpcReduction="10000"/>
          </a:bodyPr>
          <a:lstStyle/>
          <a:p>
            <a:r>
              <a:rPr lang="en-US" dirty="0">
                <a:ea typeface="Roboto Mono" charset="0"/>
                <a:cs typeface="Roboto Mono" charset="0"/>
              </a:rPr>
              <a:t>Use </a:t>
            </a:r>
            <a:r>
              <a:rPr lang="en-US" b="1" dirty="0" err="1">
                <a:ea typeface="Roboto Mono" charset="0"/>
                <a:cs typeface="Roboto Mono" charset="0"/>
              </a:rPr>
              <a:t>angular.json</a:t>
            </a:r>
            <a:r>
              <a:rPr lang="en-US" b="1" dirty="0">
                <a:ea typeface="Roboto Mono" charset="0"/>
                <a:cs typeface="Roboto Mono" charset="0"/>
              </a:rPr>
              <a:t> </a:t>
            </a:r>
            <a:r>
              <a:rPr lang="en-US" dirty="0">
                <a:ea typeface="Roboto Mono" charset="0"/>
                <a:cs typeface="Roboto Mono" charset="0"/>
              </a:rPr>
              <a:t>to customize</a:t>
            </a:r>
            <a:endParaRPr lang="en-US" dirty="0" smtClean="0"/>
          </a:p>
          <a:p>
            <a:r>
              <a:rPr lang="en-US" dirty="0" smtClean="0"/>
              <a:t>Common CLI customizations including</a:t>
            </a:r>
          </a:p>
          <a:p>
            <a:pPr lvl="1"/>
            <a:r>
              <a:rPr lang="en-US" dirty="0" smtClean="0"/>
              <a:t>Asset Configuration</a:t>
            </a:r>
          </a:p>
          <a:p>
            <a:pPr lvl="1"/>
            <a:r>
              <a:rPr lang="en-US" dirty="0" smtClean="0"/>
              <a:t>CSS Preprocessors</a:t>
            </a:r>
          </a:p>
          <a:p>
            <a:pPr lvl="1"/>
            <a:r>
              <a:rPr lang="en-US" dirty="0" smtClean="0"/>
              <a:t>Global Libraries</a:t>
            </a:r>
          </a:p>
          <a:p>
            <a:pPr lvl="1"/>
            <a:r>
              <a:rPr lang="en-US" dirty="0" smtClean="0"/>
              <a:t>Global Scripts</a:t>
            </a:r>
          </a:p>
          <a:p>
            <a:pPr lvl="1"/>
            <a:r>
              <a:rPr lang="en-US" dirty="0" smtClean="0"/>
              <a:t>Angular Material</a:t>
            </a:r>
          </a:p>
          <a:p>
            <a:pPr lvl="1"/>
            <a:r>
              <a:rPr lang="en-US" dirty="0" smtClean="0"/>
              <a:t>Bootstrap</a:t>
            </a:r>
          </a:p>
          <a:p>
            <a:pPr lvl="1"/>
            <a:r>
              <a:rPr lang="en-US" dirty="0" smtClean="0"/>
              <a:t>Font Awesome</a:t>
            </a:r>
          </a:p>
          <a:p>
            <a:r>
              <a:rPr lang="en-US" dirty="0" smtClean="0"/>
              <a:t>Are documented here</a:t>
            </a:r>
          </a:p>
          <a:p>
            <a:pPr lvl="1"/>
            <a:r>
              <a:rPr lang="en-US" dirty="0">
                <a:hlinkClick r:id="rId3"/>
              </a:rPr>
              <a:t>https://github.com/angular/angular-cli/wiki/stories</a:t>
            </a:r>
            <a:endParaRPr lang="en-US" dirty="0" smtClean="0"/>
          </a:p>
          <a:p>
            <a:pPr lvl="1"/>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74</a:t>
            </a:fld>
            <a:endParaRPr lang="en-US" dirty="0"/>
          </a:p>
        </p:txBody>
      </p:sp>
    </p:spTree>
    <p:extLst>
      <p:ext uri="{BB962C8B-B14F-4D97-AF65-F5344CB8AC3E}">
        <p14:creationId xmlns:p14="http://schemas.microsoft.com/office/powerpoint/2010/main" val="2031813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Bootstrapping an Angular Application</a:t>
            </a:r>
            <a:endParaRPr lang="en-US" dirty="0"/>
          </a:p>
        </p:txBody>
      </p:sp>
      <p:sp>
        <p:nvSpPr>
          <p:cNvPr id="3" name="Content Placeholder 2"/>
          <p:cNvSpPr>
            <a:spLocks noGrp="1"/>
          </p:cNvSpPr>
          <p:nvPr>
            <p:ph idx="1"/>
          </p:nvPr>
        </p:nvSpPr>
        <p:spPr/>
        <p:txBody>
          <a:bodyPr>
            <a:normAutofit fontScale="85000" lnSpcReduction="20000"/>
          </a:bodyPr>
          <a:lstStyle/>
          <a:p>
            <a:pPr marL="514350" indent="-514350">
              <a:buFont typeface="+mj-lt"/>
              <a:buAutoNum type="arabicPeriod"/>
            </a:pPr>
            <a:r>
              <a:rPr lang="en-US" dirty="0" smtClean="0"/>
              <a:t>Create a root component</a:t>
            </a:r>
          </a:p>
          <a:p>
            <a:pPr marL="971539" lvl="1" indent="-514350">
              <a:buFont typeface="+mj-lt"/>
              <a:buAutoNum type="alphaLcPeriod"/>
            </a:pPr>
            <a:r>
              <a:rPr lang="en-US" dirty="0" smtClean="0"/>
              <a:t>By convention named </a:t>
            </a:r>
            <a:r>
              <a:rPr lang="en-US" dirty="0" err="1" smtClean="0"/>
              <a:t>AppComponent</a:t>
            </a:r>
            <a:endParaRPr lang="en-US" dirty="0" smtClean="0"/>
          </a:p>
          <a:p>
            <a:pPr marL="971539" lvl="1" indent="-514350">
              <a:buFont typeface="+mj-lt"/>
              <a:buAutoNum type="alphaLcPeriod"/>
            </a:pPr>
            <a:r>
              <a:rPr lang="en-US" dirty="0" smtClean="0"/>
              <a:t>By convention the file is named </a:t>
            </a:r>
            <a:r>
              <a:rPr lang="en-US" dirty="0" err="1" smtClean="0"/>
              <a:t>app.component.ts</a:t>
            </a:r>
            <a:endParaRPr lang="en-US" dirty="0" smtClean="0"/>
          </a:p>
          <a:p>
            <a:pPr marL="971539" lvl="1" indent="-514350">
              <a:buFont typeface="+mj-lt"/>
              <a:buAutoNum type="alphaLcPeriod"/>
            </a:pPr>
            <a:r>
              <a:rPr lang="en-US" dirty="0" smtClean="0"/>
              <a:t>Add selector (custom tag) to </a:t>
            </a:r>
            <a:r>
              <a:rPr lang="en-US" dirty="0" err="1" smtClean="0"/>
              <a:t>index.html</a:t>
            </a:r>
            <a:endParaRPr lang="en-US" dirty="0" smtClean="0"/>
          </a:p>
          <a:p>
            <a:pPr marL="514350" indent="-514350">
              <a:buFont typeface="+mj-lt"/>
              <a:buAutoNum type="arabicPeriod"/>
            </a:pPr>
            <a:r>
              <a:rPr lang="en-US" dirty="0" smtClean="0"/>
              <a:t>Create a root module</a:t>
            </a:r>
          </a:p>
          <a:p>
            <a:pPr marL="971539" lvl="1" indent="-514350">
              <a:buFont typeface="+mj-lt"/>
              <a:buAutoNum type="alphaLcPeriod"/>
            </a:pPr>
            <a:r>
              <a:rPr lang="en-US" dirty="0" smtClean="0"/>
              <a:t>By convention named </a:t>
            </a:r>
            <a:r>
              <a:rPr lang="en-US" dirty="0" err="1" smtClean="0"/>
              <a:t>AppModule</a:t>
            </a:r>
            <a:endParaRPr lang="en-US" dirty="0" smtClean="0"/>
          </a:p>
          <a:p>
            <a:pPr marL="971539" lvl="1" indent="-514350">
              <a:buFont typeface="+mj-lt"/>
              <a:buAutoNum type="alphaLcPeriod"/>
            </a:pPr>
            <a:r>
              <a:rPr lang="en-US" dirty="0"/>
              <a:t>By convention the file is named </a:t>
            </a:r>
            <a:r>
              <a:rPr lang="en-US" dirty="0" err="1" smtClean="0"/>
              <a:t>app.module.ts</a:t>
            </a:r>
            <a:endParaRPr lang="en-US" dirty="0" smtClean="0"/>
          </a:p>
          <a:p>
            <a:pPr marL="971539" lvl="1" indent="-514350">
              <a:buFont typeface="+mj-lt"/>
              <a:buAutoNum type="alphaLcPeriod"/>
            </a:pPr>
            <a:r>
              <a:rPr lang="en-US" dirty="0" smtClean="0"/>
              <a:t>Declare and bootstrap the root </a:t>
            </a:r>
            <a:r>
              <a:rPr lang="en-US" dirty="0" err="1" smtClean="0"/>
              <a:t>componenent</a:t>
            </a:r>
            <a:endParaRPr lang="en-US" dirty="0" smtClean="0"/>
          </a:p>
          <a:p>
            <a:pPr marL="971539" lvl="1" indent="-514350">
              <a:buFont typeface="+mj-lt"/>
              <a:buAutoNum type="alphaLcPeriod"/>
            </a:pPr>
            <a:r>
              <a:rPr lang="en-US" dirty="0" smtClean="0"/>
              <a:t>Import the </a:t>
            </a:r>
            <a:r>
              <a:rPr lang="en-US" dirty="0" err="1" smtClean="0"/>
              <a:t>BrowserModule</a:t>
            </a:r>
            <a:r>
              <a:rPr lang="en-US" dirty="0" smtClean="0"/>
              <a:t> from Angular</a:t>
            </a:r>
          </a:p>
          <a:p>
            <a:pPr marL="514350" indent="-514350">
              <a:buFont typeface="+mj-lt"/>
              <a:buAutoNum type="arabicPeriod"/>
            </a:pPr>
            <a:r>
              <a:rPr lang="en-US" dirty="0" smtClean="0"/>
              <a:t>Bootstrap the root module</a:t>
            </a:r>
          </a:p>
          <a:p>
            <a:pPr marL="971539" lvl="1" indent="-514350">
              <a:buFont typeface="+mj-lt"/>
              <a:buAutoNum type="alphaLcParenR"/>
            </a:pPr>
            <a:r>
              <a:rPr lang="en-US" dirty="0" smtClean="0"/>
              <a:t>By convention the file is named </a:t>
            </a:r>
            <a:r>
              <a:rPr lang="en-US" dirty="0" err="1" smtClean="0"/>
              <a:t>main.ts</a:t>
            </a:r>
            <a:endParaRPr lang="en-US" dirty="0" smtClean="0"/>
          </a:p>
          <a:p>
            <a:pPr marL="971539" lvl="1" indent="-514350">
              <a:buFont typeface="+mj-lt"/>
              <a:buAutoNum type="alphaLcParenR"/>
            </a:pPr>
            <a:r>
              <a:rPr lang="en-US" dirty="0" err="1" smtClean="0"/>
              <a:t>platformBrowserDynamic</a:t>
            </a:r>
            <a:endParaRPr lang="en-US" dirty="0" smtClean="0"/>
          </a:p>
          <a:p>
            <a:pPr marL="1428727" lvl="2" indent="-514350">
              <a:buFont typeface="+mj-lt"/>
              <a:buAutoNum type="romanLcPeriod"/>
            </a:pPr>
            <a:r>
              <a:rPr lang="en-US" dirty="0" err="1" smtClean="0"/>
              <a:t>platformBrowser</a:t>
            </a:r>
            <a:r>
              <a:rPr lang="en-US" dirty="0" smtClean="0"/>
              <a:t> means it will run in a web browser (not a native mobile app </a:t>
            </a:r>
            <a:r>
              <a:rPr lang="en-US" dirty="0" err="1" smtClean="0"/>
              <a:t>etc</a:t>
            </a:r>
            <a:r>
              <a:rPr lang="is-IS" dirty="0" smtClean="0"/>
              <a:t>…)</a:t>
            </a:r>
            <a:endParaRPr lang="en-US" dirty="0" smtClean="0"/>
          </a:p>
          <a:p>
            <a:pPr marL="1428727" lvl="2" indent="-514350">
              <a:buFont typeface="+mj-lt"/>
              <a:buAutoNum type="romanLcPeriod"/>
            </a:pPr>
            <a:r>
              <a:rPr lang="en-US" dirty="0" smtClean="0"/>
              <a:t>Dynamic means the template will be compiled in the browser (not on the server)</a:t>
            </a:r>
          </a:p>
          <a:p>
            <a:pPr marL="971539" lvl="1" indent="-514350">
              <a:buFont typeface="+mj-lt"/>
              <a:buAutoNum type="alphaLcParenR"/>
            </a:pPr>
            <a:endParaRPr lang="en-US" dirty="0" smtClean="0"/>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75</a:t>
            </a:fld>
            <a:endParaRPr lang="en-US" dirty="0"/>
          </a:p>
        </p:txBody>
      </p:sp>
    </p:spTree>
    <p:extLst>
      <p:ext uri="{BB962C8B-B14F-4D97-AF65-F5344CB8AC3E}">
        <p14:creationId xmlns:p14="http://schemas.microsoft.com/office/powerpoint/2010/main" val="1345835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Demos</a:t>
            </a:r>
            <a:endParaRPr lang="en-US" sz="4400" dirty="0"/>
          </a:p>
        </p:txBody>
      </p:sp>
      <p:sp>
        <p:nvSpPr>
          <p:cNvPr id="3" name="Text Placeholder 2"/>
          <p:cNvSpPr>
            <a:spLocks noGrp="1"/>
          </p:cNvSpPr>
          <p:nvPr>
            <p:ph type="body" idx="1"/>
          </p:nvPr>
        </p:nvSpPr>
        <p:spPr/>
        <p:txBody>
          <a:bodyPr>
            <a:normAutofit fontScale="92500" lnSpcReduction="10000"/>
          </a:bodyPr>
          <a:lstStyle/>
          <a:p>
            <a:r>
              <a:rPr lang="en-US" sz="2000" dirty="0"/>
              <a:t>Instructor Demonstration</a:t>
            </a:r>
          </a:p>
          <a:p>
            <a:r>
              <a:rPr lang="en-US" sz="2000" dirty="0" smtClean="0"/>
              <a:t>Lab </a:t>
            </a:r>
            <a:r>
              <a:rPr lang="en-US" sz="2000" dirty="0"/>
              <a:t>1: Creating a New Project</a:t>
            </a:r>
          </a:p>
          <a:p>
            <a:r>
              <a:rPr lang="en-US" sz="2000" dirty="0" smtClean="0"/>
              <a:t>Lab 2: Running Your Project</a:t>
            </a:r>
          </a:p>
          <a:p>
            <a:r>
              <a:rPr lang="en-US" sz="2000" dirty="0" smtClean="0"/>
              <a:t>Lab 3: Style: Using a CSS Framework</a:t>
            </a: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76</a:t>
            </a:fld>
            <a:endParaRPr lang="en-US" dirty="0"/>
          </a:p>
        </p:txBody>
      </p:sp>
    </p:spTree>
    <p:extLst>
      <p:ext uri="{BB962C8B-B14F-4D97-AF65-F5344CB8AC3E}">
        <p14:creationId xmlns:p14="http://schemas.microsoft.com/office/powerpoint/2010/main" val="70918223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Labs</a:t>
            </a:r>
            <a:endParaRPr lang="en-US" sz="4400" dirty="0"/>
          </a:p>
        </p:txBody>
      </p:sp>
      <p:sp>
        <p:nvSpPr>
          <p:cNvPr id="3" name="Text Placeholder 2"/>
          <p:cNvSpPr>
            <a:spLocks noGrp="1"/>
          </p:cNvSpPr>
          <p:nvPr>
            <p:ph type="body" idx="1"/>
          </p:nvPr>
        </p:nvSpPr>
        <p:spPr/>
        <p:txBody>
          <a:bodyPr>
            <a:normAutofit fontScale="92500" lnSpcReduction="10000"/>
          </a:bodyPr>
          <a:lstStyle/>
          <a:p>
            <a:r>
              <a:rPr lang="en-US" sz="2000" dirty="0"/>
              <a:t>Lab 1: Creating a New Project</a:t>
            </a:r>
          </a:p>
          <a:p>
            <a:r>
              <a:rPr lang="en-US" sz="2000" dirty="0" smtClean="0"/>
              <a:t>Lab 2: Running Your Project</a:t>
            </a:r>
          </a:p>
          <a:p>
            <a:r>
              <a:rPr lang="en-US" sz="2000" dirty="0" smtClean="0"/>
              <a:t>Lab 3: Style: Using a CSS Framework</a:t>
            </a:r>
          </a:p>
          <a:p>
            <a:r>
              <a:rPr lang="en-US" sz="2000" dirty="0" smtClean="0"/>
              <a:t>Attendees Hands-On</a:t>
            </a: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77</a:t>
            </a:fld>
            <a:endParaRPr lang="en-US" dirty="0"/>
          </a:p>
        </p:txBody>
      </p:sp>
    </p:spTree>
    <p:extLst>
      <p:ext uri="{BB962C8B-B14F-4D97-AF65-F5344CB8AC3E}">
        <p14:creationId xmlns:p14="http://schemas.microsoft.com/office/powerpoint/2010/main" val="165925300"/>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p:txBody>
          <a:bodyPr/>
          <a:lstStyle/>
          <a:p>
            <a:r>
              <a:rPr lang="en-US" dirty="0" smtClean="0"/>
              <a:t>Angular</a:t>
            </a:r>
            <a:endParaRPr lang="en-US"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58906"/>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78</a:t>
            </a:fld>
            <a:endParaRPr lang="en-US" dirty="0"/>
          </a:p>
        </p:txBody>
      </p:sp>
    </p:spTree>
    <p:extLst>
      <p:ext uri="{BB962C8B-B14F-4D97-AF65-F5344CB8AC3E}">
        <p14:creationId xmlns:p14="http://schemas.microsoft.com/office/powerpoint/2010/main" val="937788092"/>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2176840" y="1713889"/>
            <a:ext cx="2421819" cy="2333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22" name="TextBox 21"/>
          <p:cNvSpPr txBox="1"/>
          <p:nvPr/>
        </p:nvSpPr>
        <p:spPr>
          <a:xfrm>
            <a:off x="2669833" y="272534"/>
            <a:ext cx="2596244" cy="800219"/>
          </a:xfrm>
          <a:prstGeom prst="rect">
            <a:avLst/>
          </a:prstGeom>
          <a:noFill/>
        </p:spPr>
        <p:txBody>
          <a:bodyPr wrap="square" rtlCol="0">
            <a:spAutoFit/>
          </a:bodyPr>
          <a:lstStyle/>
          <a:p>
            <a:r>
              <a:rPr lang="en-US" dirty="0" smtClean="0"/>
              <a:t>CLIENT</a:t>
            </a:r>
          </a:p>
          <a:p>
            <a:pPr marL="285750" indent="-285750">
              <a:buFont typeface="Arial" charset="0"/>
              <a:buChar char="•"/>
            </a:pPr>
            <a:r>
              <a:rPr lang="en-US" sz="1400" dirty="0" smtClean="0">
                <a:solidFill>
                  <a:schemeClr val="bg1">
                    <a:lumMod val="65000"/>
                  </a:schemeClr>
                </a:solidFill>
              </a:rPr>
              <a:t>Front-end</a:t>
            </a:r>
          </a:p>
          <a:p>
            <a:pPr marL="285750" indent="-285750">
              <a:buFont typeface="Arial" charset="0"/>
              <a:buChar char="•"/>
            </a:pPr>
            <a:r>
              <a:rPr lang="en-US" sz="1400" dirty="0" smtClean="0">
                <a:solidFill>
                  <a:schemeClr val="bg1">
                    <a:lumMod val="65000"/>
                  </a:schemeClr>
                </a:solidFill>
              </a:rPr>
              <a:t>JavaScript in browser</a:t>
            </a:r>
            <a:endParaRPr lang="en-US" sz="1400" dirty="0">
              <a:solidFill>
                <a:schemeClr val="bg1">
                  <a:lumMod val="65000"/>
                </a:schemeClr>
              </a:solidFill>
            </a:endParaRPr>
          </a:p>
        </p:txBody>
      </p:sp>
      <p:sp>
        <p:nvSpPr>
          <p:cNvPr id="25" name="TextBox 24"/>
          <p:cNvSpPr txBox="1"/>
          <p:nvPr/>
        </p:nvSpPr>
        <p:spPr>
          <a:xfrm>
            <a:off x="8895049" y="272534"/>
            <a:ext cx="2596244" cy="800219"/>
          </a:xfrm>
          <a:prstGeom prst="rect">
            <a:avLst/>
          </a:prstGeom>
          <a:noFill/>
        </p:spPr>
        <p:txBody>
          <a:bodyPr wrap="square" rtlCol="0">
            <a:spAutoFit/>
          </a:bodyPr>
          <a:lstStyle/>
          <a:p>
            <a:r>
              <a:rPr lang="en-US" dirty="0" smtClean="0"/>
              <a:t>SERVER</a:t>
            </a:r>
          </a:p>
          <a:p>
            <a:pPr marL="285750" indent="-285750">
              <a:buFont typeface="Arial" charset="0"/>
              <a:buChar char="•"/>
            </a:pPr>
            <a:r>
              <a:rPr lang="en-US" sz="1400" dirty="0" smtClean="0">
                <a:solidFill>
                  <a:schemeClr val="bg1">
                    <a:lumMod val="65000"/>
                  </a:schemeClr>
                </a:solidFill>
              </a:rPr>
              <a:t>Back-end</a:t>
            </a:r>
          </a:p>
          <a:p>
            <a:pPr marL="285750" indent="-285750">
              <a:buFont typeface="Arial" charset="0"/>
              <a:buChar char="•"/>
            </a:pPr>
            <a:r>
              <a:rPr lang="en-US" sz="1400" dirty="0" smtClean="0">
                <a:solidFill>
                  <a:schemeClr val="bg1">
                    <a:lumMod val="65000"/>
                  </a:schemeClr>
                </a:solidFill>
              </a:rPr>
              <a:t>Web/Application server</a:t>
            </a:r>
            <a:endParaRPr lang="en-US" sz="1400" dirty="0">
              <a:solidFill>
                <a:schemeClr val="bg1">
                  <a:lumMod val="65000"/>
                </a:schemeClr>
              </a:solidFill>
            </a:endParaRPr>
          </a:p>
        </p:txBody>
      </p:sp>
      <p:sp>
        <p:nvSpPr>
          <p:cNvPr id="31" name="TextBox 30"/>
          <p:cNvSpPr txBox="1"/>
          <p:nvPr/>
        </p:nvSpPr>
        <p:spPr>
          <a:xfrm>
            <a:off x="7160882" y="272534"/>
            <a:ext cx="2596244" cy="584775"/>
          </a:xfrm>
          <a:prstGeom prst="rect">
            <a:avLst/>
          </a:prstGeom>
          <a:noFill/>
        </p:spPr>
        <p:txBody>
          <a:bodyPr wrap="square" rtlCol="0">
            <a:spAutoFit/>
          </a:bodyPr>
          <a:lstStyle/>
          <a:p>
            <a:r>
              <a:rPr lang="en-US" dirty="0" smtClean="0"/>
              <a:t>NETWORK</a:t>
            </a:r>
          </a:p>
          <a:p>
            <a:r>
              <a:rPr lang="en-US" sz="1400" dirty="0" smtClean="0">
                <a:solidFill>
                  <a:schemeClr val="bg1">
                    <a:lumMod val="65000"/>
                  </a:schemeClr>
                </a:solidFill>
              </a:rPr>
              <a:t>(HTTP)</a:t>
            </a:r>
            <a:endParaRPr lang="en-US" sz="1400" dirty="0">
              <a:solidFill>
                <a:schemeClr val="bg1">
                  <a:lumMod val="65000"/>
                </a:schemeClr>
              </a:solidFill>
            </a:endParaRPr>
          </a:p>
        </p:txBody>
      </p:sp>
      <p:sp>
        <p:nvSpPr>
          <p:cNvPr id="41" name="Left Bracket 40"/>
          <p:cNvSpPr/>
          <p:nvPr/>
        </p:nvSpPr>
        <p:spPr>
          <a:xfrm rot="5400000">
            <a:off x="3559631" y="-1896959"/>
            <a:ext cx="45719" cy="6287726"/>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p:cNvSpPr txBox="1"/>
          <p:nvPr/>
        </p:nvSpPr>
        <p:spPr>
          <a:xfrm>
            <a:off x="2667126" y="1224044"/>
            <a:ext cx="3592384" cy="338554"/>
          </a:xfrm>
          <a:prstGeom prst="rect">
            <a:avLst/>
          </a:prstGeom>
          <a:noFill/>
        </p:spPr>
        <p:txBody>
          <a:bodyPr wrap="square" rtlCol="0">
            <a:spAutoFit/>
          </a:bodyPr>
          <a:lstStyle/>
          <a:p>
            <a:r>
              <a:rPr lang="en-US" sz="1600" dirty="0" smtClean="0">
                <a:solidFill>
                  <a:schemeClr val="bg1">
                    <a:lumMod val="50000"/>
                  </a:schemeClr>
                </a:solidFill>
              </a:rPr>
              <a:t>Angular</a:t>
            </a:r>
            <a:endParaRPr lang="en-US" sz="1600" dirty="0">
              <a:solidFill>
                <a:schemeClr val="bg1">
                  <a:lumMod val="50000"/>
                </a:schemeClr>
              </a:solidFill>
            </a:endParaRPr>
          </a:p>
        </p:txBody>
      </p:sp>
      <p:sp>
        <p:nvSpPr>
          <p:cNvPr id="43" name="Rectangle 42"/>
          <p:cNvSpPr/>
          <p:nvPr/>
        </p:nvSpPr>
        <p:spPr>
          <a:xfrm>
            <a:off x="2750678" y="2172355"/>
            <a:ext cx="1655511"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4" name="Rectangle 43"/>
          <p:cNvSpPr/>
          <p:nvPr/>
        </p:nvSpPr>
        <p:spPr>
          <a:xfrm>
            <a:off x="3042026" y="2726821"/>
            <a:ext cx="1249978" cy="7672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5" name="Rectangle 44"/>
          <p:cNvSpPr/>
          <p:nvPr/>
        </p:nvSpPr>
        <p:spPr>
          <a:xfrm>
            <a:off x="2254863" y="2172355"/>
            <a:ext cx="409456"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algn="ctr"/>
            <a:r>
              <a:rPr lang="en-US" sz="1600" dirty="0" smtClean="0"/>
              <a:t>Component</a:t>
            </a:r>
            <a:endParaRPr lang="en-US" sz="1600" dirty="0"/>
          </a:p>
        </p:txBody>
      </p:sp>
      <p:sp>
        <p:nvSpPr>
          <p:cNvPr id="57" name="Folded Corner 56"/>
          <p:cNvSpPr/>
          <p:nvPr/>
        </p:nvSpPr>
        <p:spPr>
          <a:xfrm>
            <a:off x="2513952" y="45498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713220" y="5576341"/>
            <a:ext cx="184731" cy="369332"/>
          </a:xfrm>
          <a:prstGeom prst="rect">
            <a:avLst/>
          </a:prstGeom>
          <a:noFill/>
        </p:spPr>
        <p:txBody>
          <a:bodyPr wrap="none" rtlCol="0">
            <a:spAutoFit/>
          </a:bodyPr>
          <a:lstStyle/>
          <a:p>
            <a:endParaRPr lang="en-US" dirty="0"/>
          </a:p>
        </p:txBody>
      </p:sp>
      <p:sp>
        <p:nvSpPr>
          <p:cNvPr id="56" name="Folded Corner 55"/>
          <p:cNvSpPr/>
          <p:nvPr/>
        </p:nvSpPr>
        <p:spPr>
          <a:xfrm>
            <a:off x="2382937" y="4355623"/>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olded Corner 61"/>
          <p:cNvSpPr/>
          <p:nvPr/>
        </p:nvSpPr>
        <p:spPr>
          <a:xfrm>
            <a:off x="2666352" y="47022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olded Corner 62"/>
          <p:cNvSpPr/>
          <p:nvPr/>
        </p:nvSpPr>
        <p:spPr>
          <a:xfrm>
            <a:off x="2818752" y="4854616"/>
            <a:ext cx="1314286" cy="1292026"/>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922203" y="4939733"/>
            <a:ext cx="1489624" cy="1015663"/>
          </a:xfrm>
          <a:prstGeom prst="rect">
            <a:avLst/>
          </a:prstGeom>
          <a:noFill/>
        </p:spPr>
        <p:txBody>
          <a:bodyPr wrap="square" rtlCol="0">
            <a:spAutoFit/>
          </a:bodyPr>
          <a:lstStyle/>
          <a:p>
            <a:r>
              <a:rPr lang="en-US" dirty="0" smtClean="0"/>
              <a:t>Templates</a:t>
            </a:r>
          </a:p>
          <a:p>
            <a:r>
              <a:rPr lang="en-US" sz="1400" dirty="0" smtClean="0"/>
              <a:t>&lt;div&gt;</a:t>
            </a:r>
          </a:p>
          <a:p>
            <a:r>
              <a:rPr lang="en-US" sz="1400" dirty="0" smtClean="0"/>
              <a:t>{{ template}}</a:t>
            </a:r>
          </a:p>
          <a:p>
            <a:r>
              <a:rPr lang="en-US" sz="1400" dirty="0" smtClean="0"/>
              <a:t>&lt;/div&gt;</a:t>
            </a:r>
            <a:endParaRPr lang="en-US" sz="1400" dirty="0"/>
          </a:p>
        </p:txBody>
      </p:sp>
      <p:cxnSp>
        <p:nvCxnSpPr>
          <p:cNvPr id="7" name="Straight Arrow Connector 6"/>
          <p:cNvCxnSpPr>
            <a:stCxn id="63" idx="0"/>
          </p:cNvCxnSpPr>
          <p:nvPr/>
        </p:nvCxnSpPr>
        <p:spPr>
          <a:xfrm flipV="1">
            <a:off x="3475895" y="3147928"/>
            <a:ext cx="0" cy="1706688"/>
          </a:xfrm>
          <a:prstGeom prst="straightConnector1">
            <a:avLst/>
          </a:prstGeom>
          <a:ln w="539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2897951" y="2518348"/>
            <a:ext cx="24252" cy="2166374"/>
          </a:xfrm>
          <a:prstGeom prst="straightConnector1">
            <a:avLst/>
          </a:prstGeom>
          <a:ln w="53975"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000401" y="5118567"/>
            <a:ext cx="5354286" cy="1446550"/>
          </a:xfrm>
          <a:prstGeom prst="rect">
            <a:avLst/>
          </a:prstGeom>
        </p:spPr>
        <p:txBody>
          <a:bodyPr wrap="none">
            <a:spAutoFit/>
          </a:bodyPr>
          <a:lstStyle/>
          <a:p>
            <a:r>
              <a:rPr lang="en-US" sz="4400" dirty="0" smtClean="0"/>
              <a:t>Architecture Diagram: </a:t>
            </a:r>
          </a:p>
          <a:p>
            <a:r>
              <a:rPr lang="en-US" sz="4400" dirty="0" smtClean="0"/>
              <a:t>Components</a:t>
            </a:r>
            <a:endParaRPr lang="en-US" sz="4400" dirty="0"/>
          </a:p>
        </p:txBody>
      </p:sp>
      <p:cxnSp>
        <p:nvCxnSpPr>
          <p:cNvPr id="26" name="Straight Connector 25"/>
          <p:cNvCxnSpPr/>
          <p:nvPr/>
        </p:nvCxnSpPr>
        <p:spPr>
          <a:xfrm>
            <a:off x="7000244" y="32657"/>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8435903" y="280"/>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323DE9B6-CD69-2240-8AAD-0E79682D9385}" type="slidenum">
              <a:rPr lang="en-US" smtClean="0"/>
              <a:t>79</a:t>
            </a:fld>
            <a:endParaRPr lang="en-US" dirty="0"/>
          </a:p>
        </p:txBody>
      </p:sp>
    </p:spTree>
    <p:extLst>
      <p:ext uri="{BB962C8B-B14F-4D97-AF65-F5344CB8AC3E}">
        <p14:creationId xmlns:p14="http://schemas.microsoft.com/office/powerpoint/2010/main" val="18332476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Versioning</a:t>
            </a:r>
            <a:endParaRPr lang="en-US" dirty="0"/>
          </a:p>
        </p:txBody>
      </p:sp>
      <p:sp>
        <p:nvSpPr>
          <p:cNvPr id="3" name="Content Placeholder 2"/>
          <p:cNvSpPr>
            <a:spLocks noGrp="1"/>
          </p:cNvSpPr>
          <p:nvPr>
            <p:ph idx="1"/>
          </p:nvPr>
        </p:nvSpPr>
        <p:spPr/>
        <p:txBody>
          <a:bodyPr/>
          <a:lstStyle/>
          <a:p>
            <a:pPr marL="228594" lvl="1">
              <a:spcBef>
                <a:spcPts val="1000"/>
              </a:spcBef>
            </a:pPr>
            <a:r>
              <a:rPr lang="en-US" sz="2800" dirty="0" err="1" smtClean="0"/>
              <a:t>Major.Minor.Patch</a:t>
            </a:r>
            <a:endParaRPr lang="en-US" sz="2800" dirty="0" smtClean="0"/>
          </a:p>
          <a:p>
            <a:r>
              <a:rPr lang="en-US" dirty="0" smtClean="0"/>
              <a:t>If </a:t>
            </a:r>
            <a:r>
              <a:rPr lang="en-US" dirty="0"/>
              <a:t>you were starting with a package 1.0.4, this is how you would specify the ranges</a:t>
            </a:r>
            <a:r>
              <a:rPr lang="en-US" dirty="0" smtClean="0"/>
              <a:t>:</a:t>
            </a:r>
          </a:p>
          <a:p>
            <a:pPr lvl="2"/>
            <a:r>
              <a:rPr lang="en-US" dirty="0" smtClean="0"/>
              <a:t>Patch </a:t>
            </a:r>
            <a:r>
              <a:rPr lang="en-US" dirty="0"/>
              <a:t>releases:  </a:t>
            </a:r>
            <a:r>
              <a:rPr lang="en-US" b="1" dirty="0"/>
              <a:t>~</a:t>
            </a:r>
            <a:r>
              <a:rPr lang="en-US" dirty="0"/>
              <a:t>1.0.</a:t>
            </a:r>
            <a:r>
              <a:rPr lang="en-US" b="1" dirty="0"/>
              <a:t>4</a:t>
            </a:r>
          </a:p>
          <a:p>
            <a:pPr lvl="2"/>
            <a:r>
              <a:rPr lang="en-US" dirty="0"/>
              <a:t>Minor releases:  </a:t>
            </a:r>
            <a:r>
              <a:rPr lang="en-US" b="1" dirty="0"/>
              <a:t>^</a:t>
            </a:r>
            <a:r>
              <a:rPr lang="en-US" dirty="0"/>
              <a:t>1.</a:t>
            </a:r>
            <a:r>
              <a:rPr lang="en-US" b="1" dirty="0"/>
              <a:t>0</a:t>
            </a:r>
            <a:r>
              <a:rPr lang="en-US" dirty="0"/>
              <a:t>.4</a:t>
            </a:r>
          </a:p>
          <a:p>
            <a:pPr lvl="2"/>
            <a:r>
              <a:rPr lang="en-US" dirty="0"/>
              <a:t>Major releases: </a:t>
            </a:r>
            <a:r>
              <a:rPr lang="en-US" b="1" dirty="0"/>
              <a:t>* or </a:t>
            </a:r>
            <a:r>
              <a:rPr lang="en-US" b="1" dirty="0" smtClean="0"/>
              <a:t>x |</a:t>
            </a:r>
            <a:r>
              <a:rPr lang="en-US" dirty="0" smtClean="0"/>
              <a:t> </a:t>
            </a:r>
            <a:r>
              <a:rPr lang="en-US" b="1" dirty="0" smtClean="0"/>
              <a:t>1</a:t>
            </a:r>
            <a:r>
              <a:rPr lang="en-US" dirty="0" smtClean="0"/>
              <a:t>.0.4 </a:t>
            </a:r>
            <a:r>
              <a:rPr lang="en-US" dirty="0" smtClean="0">
                <a:sym typeface="Wingdings"/>
              </a:rPr>
              <a:t> 2.0.0</a:t>
            </a:r>
            <a:endParaRPr lang="en-US" dirty="0"/>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8</a:t>
            </a:fld>
            <a:endParaRPr lang="en-US" dirty="0"/>
          </a:p>
        </p:txBody>
      </p:sp>
    </p:spTree>
    <p:extLst>
      <p:ext uri="{BB962C8B-B14F-4D97-AF65-F5344CB8AC3E}">
        <p14:creationId xmlns:p14="http://schemas.microsoft.com/office/powerpoint/2010/main" val="371344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Component?</a:t>
            </a:r>
            <a:endParaRPr lang="en-US" dirty="0"/>
          </a:p>
        </p:txBody>
      </p:sp>
      <p:sp>
        <p:nvSpPr>
          <p:cNvPr id="3" name="Content Placeholder 2"/>
          <p:cNvSpPr>
            <a:spLocks noGrp="1"/>
          </p:cNvSpPr>
          <p:nvPr>
            <p:ph idx="1"/>
          </p:nvPr>
        </p:nvSpPr>
        <p:spPr/>
        <p:txBody>
          <a:bodyPr>
            <a:normAutofit/>
          </a:bodyPr>
          <a:lstStyle/>
          <a:p>
            <a:r>
              <a:rPr lang="en-US" dirty="0"/>
              <a:t>A </a:t>
            </a:r>
            <a:r>
              <a:rPr lang="en-US" b="1" dirty="0"/>
              <a:t>Component</a:t>
            </a:r>
            <a:r>
              <a:rPr lang="en-US" dirty="0"/>
              <a:t> controls a patch of screen real </a:t>
            </a:r>
            <a:r>
              <a:rPr lang="en-US" dirty="0" smtClean="0"/>
              <a:t>estate (view)  </a:t>
            </a:r>
          </a:p>
          <a:p>
            <a:r>
              <a:rPr lang="en-US" dirty="0" smtClean="0"/>
              <a:t>Examples of views controlled by components</a:t>
            </a:r>
          </a:p>
          <a:p>
            <a:pPr lvl="1"/>
            <a:r>
              <a:rPr lang="en-US" dirty="0" smtClean="0"/>
              <a:t>the shell </a:t>
            </a:r>
            <a:r>
              <a:rPr lang="en-US" dirty="0"/>
              <a:t>at the application root with navigation </a:t>
            </a:r>
            <a:r>
              <a:rPr lang="en-US" dirty="0" smtClean="0"/>
              <a:t>links</a:t>
            </a:r>
          </a:p>
          <a:p>
            <a:pPr lvl="1"/>
            <a:r>
              <a:rPr lang="en-US" dirty="0" smtClean="0"/>
              <a:t>the </a:t>
            </a:r>
            <a:r>
              <a:rPr lang="en-US" dirty="0"/>
              <a:t>list of </a:t>
            </a:r>
            <a:r>
              <a:rPr lang="en-US" dirty="0" smtClean="0"/>
              <a:t>projects</a:t>
            </a:r>
          </a:p>
          <a:p>
            <a:pPr lvl="1"/>
            <a:r>
              <a:rPr lang="en-US" dirty="0" smtClean="0"/>
              <a:t> </a:t>
            </a:r>
            <a:r>
              <a:rPr lang="en-US" dirty="0"/>
              <a:t>the </a:t>
            </a:r>
            <a:r>
              <a:rPr lang="en-US" dirty="0" smtClean="0"/>
              <a:t>project form</a:t>
            </a:r>
          </a:p>
          <a:p>
            <a:r>
              <a:rPr lang="en-US" dirty="0" smtClean="0"/>
              <a:t>The view is defined using HTML in a template</a:t>
            </a:r>
          </a:p>
          <a:p>
            <a:r>
              <a:rPr lang="en-US" dirty="0" smtClean="0"/>
              <a:t>Component's </a:t>
            </a:r>
            <a:r>
              <a:rPr lang="en-US" dirty="0"/>
              <a:t>application logic - what it does to support the view </a:t>
            </a:r>
            <a:endParaRPr lang="en-US" dirty="0" smtClean="0"/>
          </a:p>
          <a:p>
            <a:pPr lvl="1"/>
            <a:r>
              <a:rPr lang="en-US" dirty="0" smtClean="0"/>
              <a:t>defined in </a:t>
            </a:r>
            <a:r>
              <a:rPr lang="en-US" dirty="0"/>
              <a:t>a </a:t>
            </a:r>
            <a:r>
              <a:rPr lang="en-US" dirty="0" smtClean="0"/>
              <a:t>class</a:t>
            </a:r>
          </a:p>
          <a:p>
            <a:pPr lvl="1"/>
            <a:r>
              <a:rPr lang="en-US" dirty="0" smtClean="0"/>
              <a:t>the </a:t>
            </a:r>
            <a:r>
              <a:rPr lang="en-US" dirty="0"/>
              <a:t>class interacts with the </a:t>
            </a:r>
            <a:r>
              <a:rPr lang="en-US" dirty="0" smtClean="0"/>
              <a:t>view through </a:t>
            </a:r>
            <a:r>
              <a:rPr lang="en-US" dirty="0"/>
              <a:t>an API of properties and </a:t>
            </a:r>
            <a:r>
              <a:rPr lang="en-US" dirty="0" smtClean="0"/>
              <a:t>methods</a:t>
            </a:r>
          </a:p>
        </p:txBody>
      </p:sp>
      <p:sp>
        <p:nvSpPr>
          <p:cNvPr id="4" name="Slide Number Placeholder 3"/>
          <p:cNvSpPr>
            <a:spLocks noGrp="1"/>
          </p:cNvSpPr>
          <p:nvPr>
            <p:ph type="sldNum" sz="quarter" idx="12"/>
          </p:nvPr>
        </p:nvSpPr>
        <p:spPr/>
        <p:txBody>
          <a:bodyPr/>
          <a:lstStyle/>
          <a:p>
            <a:fld id="{E5454087-695C-AC43-AA7F-3C3895E55714}" type="slidenum">
              <a:rPr lang="en-US" smtClean="0"/>
              <a:t>80</a:t>
            </a:fld>
            <a:endParaRPr lang="en-US" dirty="0"/>
          </a:p>
        </p:txBody>
      </p:sp>
    </p:spTree>
    <p:extLst>
      <p:ext uri="{BB962C8B-B14F-4D97-AF65-F5344CB8AC3E}">
        <p14:creationId xmlns:p14="http://schemas.microsoft.com/office/powerpoint/2010/main" val="220903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592309" y="0"/>
            <a:ext cx="7007382" cy="6858000"/>
          </a:xfrm>
          <a:prstGeom prst="rect">
            <a:avLst/>
          </a:prstGeom>
        </p:spPr>
      </p:pic>
      <p:sp>
        <p:nvSpPr>
          <p:cNvPr id="2" name="Slide Number Placeholder 1"/>
          <p:cNvSpPr>
            <a:spLocks noGrp="1"/>
          </p:cNvSpPr>
          <p:nvPr>
            <p:ph type="sldNum" sz="quarter" idx="12"/>
          </p:nvPr>
        </p:nvSpPr>
        <p:spPr/>
        <p:txBody>
          <a:bodyPr/>
          <a:lstStyle/>
          <a:p>
            <a:fld id="{323DE9B6-CD69-2240-8AAD-0E79682D9385}" type="slidenum">
              <a:rPr lang="en-US" smtClean="0"/>
              <a:t>81</a:t>
            </a:fld>
            <a:endParaRPr lang="en-US" dirty="0"/>
          </a:p>
        </p:txBody>
      </p:sp>
    </p:spTree>
    <p:extLst>
      <p:ext uri="{BB962C8B-B14F-4D97-AF65-F5344CB8AC3E}">
        <p14:creationId xmlns:p14="http://schemas.microsoft.com/office/powerpoint/2010/main" val="1225641271"/>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
        <p:nvSpPr>
          <p:cNvPr id="3" name="Slide Number Placeholder 2"/>
          <p:cNvSpPr>
            <a:spLocks noGrp="1"/>
          </p:cNvSpPr>
          <p:nvPr>
            <p:ph type="sldNum" sz="quarter" idx="12"/>
          </p:nvPr>
        </p:nvSpPr>
        <p:spPr/>
        <p:txBody>
          <a:bodyPr/>
          <a:lstStyle/>
          <a:p>
            <a:fld id="{323DE9B6-CD69-2240-8AAD-0E79682D9385}" type="slidenum">
              <a:rPr lang="en-US" smtClean="0"/>
              <a:t>82</a:t>
            </a:fld>
            <a:endParaRPr lang="en-US" dirty="0"/>
          </a:p>
        </p:txBody>
      </p:sp>
    </p:spTree>
    <p:extLst>
      <p:ext uri="{BB962C8B-B14F-4D97-AF65-F5344CB8AC3E}">
        <p14:creationId xmlns:p14="http://schemas.microsoft.com/office/powerpoint/2010/main" val="67868852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Component Basics</a:t>
            </a:r>
            <a:endParaRPr lang="en-US" dirty="0"/>
          </a:p>
        </p:txBody>
      </p:sp>
      <p:sp>
        <p:nvSpPr>
          <p:cNvPr id="3" name="Text Placeholder 2"/>
          <p:cNvSpPr>
            <a:spLocks noGrp="1"/>
          </p:cNvSpPr>
          <p:nvPr>
            <p:ph type="body" idx="1"/>
          </p:nvPr>
        </p:nvSpPr>
        <p:spPr/>
        <p:txBody>
          <a:bodyPr>
            <a:normAutofit/>
          </a:bodyPr>
          <a:lstStyle/>
          <a:p>
            <a:r>
              <a:rPr lang="en-US" sz="1900" dirty="0">
                <a:solidFill>
                  <a:schemeClr val="bg2">
                    <a:lumMod val="50000"/>
                  </a:schemeClr>
                </a:solidFill>
              </a:rPr>
              <a:t>Instructor Only </a:t>
            </a:r>
            <a:r>
              <a:rPr lang="en-US" sz="1900" dirty="0" smtClean="0">
                <a:solidFill>
                  <a:schemeClr val="bg2">
                    <a:lumMod val="50000"/>
                  </a:schemeClr>
                </a:solidFill>
              </a:rPr>
              <a:t>Demonstration</a:t>
            </a:r>
            <a:endParaRPr lang="en-US" sz="1900" dirty="0">
              <a:solidFill>
                <a:schemeClr val="bg2">
                  <a:lumMod val="50000"/>
                </a:schemeClr>
              </a:solidFill>
            </a:endParaRPr>
          </a:p>
          <a:p>
            <a:r>
              <a:rPr lang="en-US" sz="1900" dirty="0" smtClean="0">
                <a:solidFill>
                  <a:schemeClr val="bg2">
                    <a:lumMod val="50000"/>
                  </a:schemeClr>
                </a:solidFill>
              </a:rPr>
              <a:t>code\demos\component-first</a:t>
            </a:r>
          </a:p>
          <a:p>
            <a:r>
              <a:rPr lang="en-US" sz="1900" dirty="0" smtClean="0">
                <a:solidFill>
                  <a:schemeClr val="bg2">
                    <a:lumMod val="50000"/>
                  </a:schemeClr>
                </a:solidFill>
              </a:rPr>
              <a:t>code\demos\component-nesting</a:t>
            </a:r>
            <a:endParaRPr lang="en-US" sz="1900" dirty="0">
              <a:solidFill>
                <a:schemeClr val="bg2">
                  <a:lumMod val="50000"/>
                </a:schemeClr>
              </a:solidFill>
            </a:endParaRPr>
          </a:p>
          <a:p>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83</a:t>
            </a:fld>
            <a:endParaRPr lang="en-US" dirty="0"/>
          </a:p>
        </p:txBody>
      </p:sp>
    </p:spTree>
    <p:extLst>
      <p:ext uri="{BB962C8B-B14F-4D97-AF65-F5344CB8AC3E}">
        <p14:creationId xmlns:p14="http://schemas.microsoft.com/office/powerpoint/2010/main" val="8213125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Angular Components</a:t>
            </a:r>
            <a:endParaRPr lang="en-US" dirty="0"/>
          </a:p>
        </p:txBody>
      </p:sp>
      <p:sp>
        <p:nvSpPr>
          <p:cNvPr id="3" name="Content Placeholder 2"/>
          <p:cNvSpPr>
            <a:spLocks noGrp="1"/>
          </p:cNvSpPr>
          <p:nvPr>
            <p:ph idx="1"/>
          </p:nvPr>
        </p:nvSpPr>
        <p:spPr/>
        <p:txBody>
          <a:bodyPr/>
          <a:lstStyle/>
          <a:p>
            <a:r>
              <a:rPr lang="en-US" dirty="0" smtClean="0"/>
              <a:t>Draw a screen of an existing application you work on or are going to work on using Angular (low fidelity)</a:t>
            </a:r>
          </a:p>
          <a:p>
            <a:r>
              <a:rPr lang="en-US" dirty="0" smtClean="0"/>
              <a:t>Now draw boxes around the parts of the screen you would make separate components</a:t>
            </a:r>
          </a:p>
          <a:p>
            <a:pPr lvl="1"/>
            <a:r>
              <a:rPr lang="en-US" dirty="0" smtClean="0"/>
              <a:t>No wrong answer at this point, we will go over component architecture throughout the course and revisit the decisions when we have a better understanding</a:t>
            </a:r>
          </a:p>
        </p:txBody>
      </p:sp>
      <p:sp>
        <p:nvSpPr>
          <p:cNvPr id="4" name="Slide Number Placeholder 3"/>
          <p:cNvSpPr>
            <a:spLocks noGrp="1"/>
          </p:cNvSpPr>
          <p:nvPr>
            <p:ph type="sldNum" sz="quarter" idx="12"/>
          </p:nvPr>
        </p:nvSpPr>
        <p:spPr/>
        <p:txBody>
          <a:bodyPr/>
          <a:lstStyle/>
          <a:p>
            <a:fld id="{E5454087-695C-AC43-AA7F-3C3895E55714}" type="slidenum">
              <a:rPr lang="en-US" smtClean="0"/>
              <a:t>84</a:t>
            </a:fld>
            <a:endParaRPr lang="en-US" dirty="0"/>
          </a:p>
        </p:txBody>
      </p:sp>
    </p:spTree>
    <p:extLst>
      <p:ext uri="{BB962C8B-B14F-4D97-AF65-F5344CB8AC3E}">
        <p14:creationId xmlns:p14="http://schemas.microsoft.com/office/powerpoint/2010/main" val="16195794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Modules</a:t>
            </a:r>
            <a:endParaRPr lang="en-US" dirty="0"/>
          </a:p>
        </p:txBody>
      </p:sp>
      <p:sp>
        <p:nvSpPr>
          <p:cNvPr id="3" name="Text Placeholder 2"/>
          <p:cNvSpPr>
            <a:spLocks noGrp="1"/>
          </p:cNvSpPr>
          <p:nvPr>
            <p:ph type="body" idx="1"/>
          </p:nvPr>
        </p:nvSpPr>
        <p:spPr/>
        <p:txBody>
          <a:bodyPr/>
          <a:lstStyle/>
          <a:p>
            <a:r>
              <a:rPr lang="en-US" dirty="0" smtClean="0"/>
              <a:t>Angular</a:t>
            </a:r>
          </a:p>
          <a:p>
            <a:r>
              <a:rPr lang="en-US" i="1" dirty="0" err="1" smtClean="0"/>
              <a:t>NgModule</a:t>
            </a:r>
            <a:endParaRPr lang="en-US" i="1" dirty="0"/>
          </a:p>
        </p:txBody>
      </p:sp>
      <p:pic>
        <p:nvPicPr>
          <p:cNvPr id="5" name="Picture Placeholder 4"/>
          <p:cNvPicPr>
            <a:picLocks noChangeAspect="1"/>
          </p:cNvPicPr>
          <p:nvPr/>
        </p:nvPicPr>
        <p:blipFill>
          <a:blip r:embed="rId3">
            <a:extLst>
              <a:ext uri="{28A0092B-C50C-407E-A947-70E740481C1C}">
                <a14:useLocalDpi xmlns:a14="http://schemas.microsoft.com/office/drawing/2010/main" val="0"/>
              </a:ext>
            </a:extLst>
          </a:blip>
          <a:srcRect l="12007" r="12007"/>
          <a:stretch>
            <a:fillRect/>
          </a:stretch>
        </p:blipFill>
        <p:spPr>
          <a:xfrm>
            <a:off x="831851" y="658906"/>
            <a:ext cx="3659092" cy="2889252"/>
          </a:xfrm>
          <a:prstGeom prst="rect">
            <a:avLst/>
          </a:prstGeom>
          <a:ln>
            <a:noFill/>
          </a:ln>
        </p:spPr>
      </p:pic>
      <p:sp>
        <p:nvSpPr>
          <p:cNvPr id="4" name="Slide Number Placeholder 3"/>
          <p:cNvSpPr>
            <a:spLocks noGrp="1"/>
          </p:cNvSpPr>
          <p:nvPr>
            <p:ph type="sldNum" sz="quarter" idx="12"/>
          </p:nvPr>
        </p:nvSpPr>
        <p:spPr/>
        <p:txBody>
          <a:bodyPr/>
          <a:lstStyle/>
          <a:p>
            <a:fld id="{323DE9B6-CD69-2240-8AAD-0E79682D9385}" type="slidenum">
              <a:rPr lang="en-US" smtClean="0"/>
              <a:t>85</a:t>
            </a:fld>
            <a:endParaRPr lang="en-US" dirty="0"/>
          </a:p>
        </p:txBody>
      </p:sp>
    </p:spTree>
    <p:extLst>
      <p:ext uri="{BB962C8B-B14F-4D97-AF65-F5344CB8AC3E}">
        <p14:creationId xmlns:p14="http://schemas.microsoft.com/office/powerpoint/2010/main" val="1864776170"/>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 Modules vs Angular Modules</a:t>
            </a:r>
            <a:endParaRPr lang="en-US" dirty="0"/>
          </a:p>
        </p:txBody>
      </p:sp>
      <p:sp>
        <p:nvSpPr>
          <p:cNvPr id="3" name="Text Placeholder 2"/>
          <p:cNvSpPr>
            <a:spLocks noGrp="1"/>
          </p:cNvSpPr>
          <p:nvPr>
            <p:ph type="body" idx="1"/>
          </p:nvPr>
        </p:nvSpPr>
        <p:spPr/>
        <p:txBody>
          <a:bodyPr/>
          <a:lstStyle/>
          <a:p>
            <a:r>
              <a:rPr lang="en-US" dirty="0" smtClean="0"/>
              <a:t>JavaScript (ES) Modules</a:t>
            </a:r>
            <a:endParaRPr lang="en-US" dirty="0"/>
          </a:p>
        </p:txBody>
      </p:sp>
      <p:sp>
        <p:nvSpPr>
          <p:cNvPr id="4" name="Content Placeholder 3"/>
          <p:cNvSpPr>
            <a:spLocks noGrp="1"/>
          </p:cNvSpPr>
          <p:nvPr>
            <p:ph sz="half" idx="2"/>
          </p:nvPr>
        </p:nvSpPr>
        <p:spPr/>
        <p:txBody>
          <a:bodyPr>
            <a:normAutofit fontScale="92500" lnSpcReduction="20000"/>
          </a:bodyPr>
          <a:lstStyle/>
          <a:p>
            <a:r>
              <a:rPr lang="en-US" dirty="0"/>
              <a:t>ES6 modules represent a single </a:t>
            </a:r>
            <a:r>
              <a:rPr lang="en-US" dirty="0" smtClean="0"/>
              <a:t>file</a:t>
            </a:r>
          </a:p>
          <a:p>
            <a:r>
              <a:rPr lang="en-US" dirty="0" smtClean="0"/>
              <a:t>JavaScript modules are needed to:</a:t>
            </a:r>
          </a:p>
          <a:p>
            <a:pPr lvl="1"/>
            <a:r>
              <a:rPr lang="en-US" dirty="0" smtClean="0"/>
              <a:t>to </a:t>
            </a:r>
            <a:r>
              <a:rPr lang="en-US" dirty="0"/>
              <a:t>structure our applications (we cannot use a single file</a:t>
            </a:r>
            <a:r>
              <a:rPr lang="en-US" dirty="0" smtClean="0"/>
              <a:t>)</a:t>
            </a:r>
          </a:p>
          <a:p>
            <a:pPr lvl="1"/>
            <a:r>
              <a:rPr lang="en-US" dirty="0" smtClean="0"/>
              <a:t>to </a:t>
            </a:r>
            <a:r>
              <a:rPr lang="en-US" dirty="0"/>
              <a:t>avoid leaking code to the global namespace and thus to avoid naming </a:t>
            </a:r>
            <a:r>
              <a:rPr lang="en-US" dirty="0" smtClean="0"/>
              <a:t>collisions</a:t>
            </a:r>
          </a:p>
          <a:p>
            <a:pPr lvl="1"/>
            <a:r>
              <a:rPr lang="en-US" dirty="0"/>
              <a:t>to encapsulate code; to hide implementation details and control what gets exposed to the “outside</a:t>
            </a:r>
            <a:r>
              <a:rPr lang="en-US" dirty="0" smtClean="0"/>
              <a:t>”</a:t>
            </a:r>
          </a:p>
          <a:p>
            <a:pPr lvl="1"/>
            <a:r>
              <a:rPr lang="en-US" dirty="0" smtClean="0"/>
              <a:t>to </a:t>
            </a:r>
            <a:r>
              <a:rPr lang="en-US" dirty="0"/>
              <a:t>manage </a:t>
            </a:r>
            <a:r>
              <a:rPr lang="en-US" dirty="0" smtClean="0"/>
              <a:t>dependencies</a:t>
            </a:r>
          </a:p>
          <a:p>
            <a:pPr lvl="1"/>
            <a:r>
              <a:rPr lang="en-US" dirty="0"/>
              <a:t>to reuse code</a:t>
            </a:r>
            <a:endParaRPr lang="en-US" dirty="0" smtClean="0"/>
          </a:p>
          <a:p>
            <a:endParaRPr lang="en-US" dirty="0"/>
          </a:p>
        </p:txBody>
      </p:sp>
      <p:sp>
        <p:nvSpPr>
          <p:cNvPr id="5" name="Text Placeholder 4"/>
          <p:cNvSpPr>
            <a:spLocks noGrp="1"/>
          </p:cNvSpPr>
          <p:nvPr>
            <p:ph type="body" sz="quarter" idx="3"/>
          </p:nvPr>
        </p:nvSpPr>
        <p:spPr/>
        <p:txBody>
          <a:bodyPr/>
          <a:lstStyle/>
          <a:p>
            <a:r>
              <a:rPr lang="en-US" dirty="0" smtClean="0"/>
              <a:t>Angular Modules</a:t>
            </a:r>
            <a:endParaRPr lang="en-US" dirty="0"/>
          </a:p>
        </p:txBody>
      </p:sp>
      <p:sp>
        <p:nvSpPr>
          <p:cNvPr id="6" name="Content Placeholder 5"/>
          <p:cNvSpPr>
            <a:spLocks noGrp="1"/>
          </p:cNvSpPr>
          <p:nvPr>
            <p:ph sz="quarter" idx="4"/>
          </p:nvPr>
        </p:nvSpPr>
        <p:spPr/>
        <p:txBody>
          <a:bodyPr>
            <a:normAutofit fontScale="85000" lnSpcReduction="20000"/>
          </a:bodyPr>
          <a:lstStyle/>
          <a:p>
            <a:r>
              <a:rPr lang="en-US" dirty="0"/>
              <a:t>Angular Modules are an Angular specific </a:t>
            </a:r>
            <a:r>
              <a:rPr lang="en-US" dirty="0" smtClean="0"/>
              <a:t>construct used to</a:t>
            </a:r>
            <a:endParaRPr lang="en-US" dirty="0"/>
          </a:p>
          <a:p>
            <a:r>
              <a:rPr lang="en-US" dirty="0" smtClean="0"/>
              <a:t>Logically </a:t>
            </a:r>
            <a:r>
              <a:rPr lang="en-US" dirty="0"/>
              <a:t>group different Angular </a:t>
            </a:r>
            <a:r>
              <a:rPr lang="en-US" dirty="0" smtClean="0"/>
              <a:t>artifacts </a:t>
            </a:r>
            <a:r>
              <a:rPr lang="en-US" dirty="0"/>
              <a:t>such as components, </a:t>
            </a:r>
            <a:r>
              <a:rPr lang="en-US" dirty="0" smtClean="0"/>
              <a:t>services, pipes</a:t>
            </a:r>
            <a:r>
              <a:rPr lang="en-US" dirty="0"/>
              <a:t>, </a:t>
            </a:r>
            <a:r>
              <a:rPr lang="en-US" dirty="0" smtClean="0"/>
              <a:t>and directive</a:t>
            </a:r>
            <a:endParaRPr lang="en-US" dirty="0"/>
          </a:p>
          <a:p>
            <a:r>
              <a:rPr lang="en-US" dirty="0" smtClean="0"/>
              <a:t>Provide metadata to </a:t>
            </a:r>
            <a:r>
              <a:rPr lang="en-US" dirty="0"/>
              <a:t>the Angular compiler which in turn can better “reason about our application” structure and thus introduce optimizations</a:t>
            </a:r>
          </a:p>
          <a:p>
            <a:r>
              <a:rPr lang="en-US" dirty="0" smtClean="0"/>
              <a:t>Lazy load code</a:t>
            </a:r>
            <a:endParaRPr lang="en-US" dirty="0"/>
          </a:p>
          <a:p>
            <a:endParaRPr lang="en-US" dirty="0"/>
          </a:p>
        </p:txBody>
      </p:sp>
      <p:sp>
        <p:nvSpPr>
          <p:cNvPr id="7" name="Slide Number Placeholder 6"/>
          <p:cNvSpPr>
            <a:spLocks noGrp="1"/>
          </p:cNvSpPr>
          <p:nvPr>
            <p:ph type="sldNum" sz="quarter" idx="12"/>
          </p:nvPr>
        </p:nvSpPr>
        <p:spPr/>
        <p:txBody>
          <a:bodyPr/>
          <a:lstStyle/>
          <a:p>
            <a:fld id="{323DE9B6-CD69-2240-8AAD-0E79682D9385}" type="slidenum">
              <a:rPr lang="en-US" smtClean="0"/>
              <a:t>86</a:t>
            </a:fld>
            <a:endParaRPr lang="en-US" dirty="0"/>
          </a:p>
        </p:txBody>
      </p:sp>
    </p:spTree>
    <p:extLst>
      <p:ext uri="{BB962C8B-B14F-4D97-AF65-F5344CB8AC3E}">
        <p14:creationId xmlns:p14="http://schemas.microsoft.com/office/powerpoint/2010/main" val="1167776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Module (</a:t>
            </a:r>
            <a:r>
              <a:rPr lang="en-US" dirty="0" err="1" smtClean="0"/>
              <a:t>NgModule</a:t>
            </a:r>
            <a:r>
              <a:rPr lang="en-US" dirty="0" smtClean="0"/>
              <a:t>)</a:t>
            </a:r>
            <a:endParaRPr lang="en-US" dirty="0"/>
          </a:p>
        </p:txBody>
      </p:sp>
      <p:sp>
        <p:nvSpPr>
          <p:cNvPr id="3" name="Content Placeholder 2"/>
          <p:cNvSpPr>
            <a:spLocks noGrp="1"/>
          </p:cNvSpPr>
          <p:nvPr>
            <p:ph idx="1"/>
          </p:nvPr>
        </p:nvSpPr>
        <p:spPr/>
        <p:txBody>
          <a:bodyPr/>
          <a:lstStyle/>
          <a:p>
            <a:r>
              <a:rPr lang="en-US" dirty="0" smtClean="0"/>
              <a:t>Organizes Angular code</a:t>
            </a:r>
          </a:p>
          <a:p>
            <a:r>
              <a:rPr lang="en-US" dirty="0" smtClean="0"/>
              <a:t>Logically groups </a:t>
            </a:r>
            <a:r>
              <a:rPr lang="en-US" dirty="0"/>
              <a:t>different </a:t>
            </a:r>
            <a:r>
              <a:rPr lang="en-US" dirty="0" smtClean="0"/>
              <a:t>Angular framework </a:t>
            </a:r>
            <a:r>
              <a:rPr lang="en-US" dirty="0"/>
              <a:t>artifacts such as components, services, pipes, and </a:t>
            </a:r>
            <a:r>
              <a:rPr lang="en-US" dirty="0" smtClean="0"/>
              <a:t>directive</a:t>
            </a:r>
          </a:p>
          <a:p>
            <a:r>
              <a:rPr lang="en-US" dirty="0" smtClean="0"/>
              <a:t>Similar to packages in Java </a:t>
            </a:r>
          </a:p>
          <a:p>
            <a:r>
              <a:rPr lang="en-US" dirty="0" smtClean="0"/>
              <a:t>Similar to namespaces in .NET</a:t>
            </a:r>
          </a:p>
          <a:p>
            <a:r>
              <a:rPr lang="en-US" dirty="0" smtClean="0"/>
              <a:t>Except Angular Modules are not organizing language constructs, but instead framework constructs</a:t>
            </a:r>
          </a:p>
          <a:p>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87</a:t>
            </a:fld>
            <a:endParaRPr lang="en-US" dirty="0"/>
          </a:p>
        </p:txBody>
      </p:sp>
    </p:spTree>
    <p:extLst>
      <p:ext uri="{BB962C8B-B14F-4D97-AF65-F5344CB8AC3E}">
        <p14:creationId xmlns:p14="http://schemas.microsoft.com/office/powerpoint/2010/main" val="1990487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Declarations</a:t>
            </a:r>
            <a:endParaRPr lang="en-US" dirty="0"/>
          </a:p>
        </p:txBody>
      </p:sp>
      <p:sp>
        <p:nvSpPr>
          <p:cNvPr id="3" name="Content Placeholder 2"/>
          <p:cNvSpPr>
            <a:spLocks noGrp="1"/>
          </p:cNvSpPr>
          <p:nvPr>
            <p:ph idx="1"/>
          </p:nvPr>
        </p:nvSpPr>
        <p:spPr>
          <a:ln>
            <a:solidFill>
              <a:schemeClr val="accent3">
                <a:lumMod val="60000"/>
                <a:lumOff val="40000"/>
              </a:schemeClr>
            </a:solidFill>
          </a:ln>
        </p:spPr>
        <p:txBody>
          <a:bodyPr>
            <a:normAutofit/>
          </a:bodyPr>
          <a:lstStyle/>
          <a:p>
            <a:pPr marL="0" indent="0">
              <a:buNone/>
            </a:pPr>
            <a:r>
              <a:rPr lang="en-US" sz="1800" dirty="0">
                <a:solidFill>
                  <a:srgbClr val="236EBF"/>
                </a:solidFill>
                <a:latin typeface="Fira Code iScript" charset="0"/>
              </a:rPr>
              <a:t>@</a:t>
            </a:r>
            <a:r>
              <a:rPr lang="en-US" sz="1800" dirty="0" err="1">
                <a:solidFill>
                  <a:srgbClr val="B1108E"/>
                </a:solidFill>
                <a:latin typeface="Fira Code iScript" charset="0"/>
              </a:rPr>
              <a:t>NgModule</a:t>
            </a:r>
            <a:r>
              <a:rPr lang="en-US" sz="1800" dirty="0">
                <a:solidFill>
                  <a:srgbClr val="236EBF"/>
                </a:solidFill>
                <a:latin typeface="Fira Code iScript" charset="0"/>
              </a:rPr>
              <a:t>({</a:t>
            </a:r>
          </a:p>
          <a:p>
            <a:pPr marL="457189" lvl="1" indent="0">
              <a:buNone/>
            </a:pPr>
            <a:r>
              <a:rPr lang="en-US" sz="1800" dirty="0" smtClean="0">
                <a:solidFill>
                  <a:srgbClr val="236EBF"/>
                </a:solidFill>
                <a:latin typeface="Fira Code iScript" charset="0"/>
              </a:rPr>
              <a:t>declarations</a:t>
            </a:r>
            <a:r>
              <a:rPr lang="en-US" sz="1800" dirty="0">
                <a:solidFill>
                  <a:srgbClr val="236EBF"/>
                </a:solidFill>
                <a:latin typeface="Fira Code iScript" charset="0"/>
              </a:rPr>
              <a:t>: [</a:t>
            </a:r>
          </a:p>
          <a:p>
            <a:pPr marL="457189" lvl="1" indent="0">
              <a:buNone/>
            </a:pPr>
            <a:r>
              <a:rPr lang="en-US" sz="1800" dirty="0" smtClean="0">
                <a:solidFill>
                  <a:srgbClr val="2F86D2"/>
                </a:solidFill>
                <a:latin typeface="Fira Code iScript" charset="0"/>
              </a:rPr>
              <a:t> </a:t>
            </a:r>
            <a:r>
              <a:rPr lang="en-US" sz="1800" dirty="0" err="1" smtClean="0">
                <a:solidFill>
                  <a:srgbClr val="2F86D2"/>
                </a:solidFill>
                <a:latin typeface="Fira Code iScript" charset="0"/>
              </a:rPr>
              <a:t>ProjectsContainerComponent</a:t>
            </a:r>
            <a:r>
              <a:rPr lang="en-US" sz="1800" dirty="0">
                <a:solidFill>
                  <a:srgbClr val="236EBF"/>
                </a:solidFill>
                <a:latin typeface="Fira Code iScript" charset="0"/>
              </a:rPr>
              <a:t>,</a:t>
            </a:r>
          </a:p>
          <a:p>
            <a:pPr marL="457189" lvl="1" indent="0">
              <a:buNone/>
            </a:pPr>
            <a:r>
              <a:rPr lang="en-US" sz="1800" dirty="0" smtClean="0">
                <a:solidFill>
                  <a:srgbClr val="2F86D2"/>
                </a:solidFill>
                <a:latin typeface="Fira Code iScript" charset="0"/>
              </a:rPr>
              <a:t> </a:t>
            </a:r>
            <a:r>
              <a:rPr lang="en-US" sz="1800" dirty="0" err="1" smtClean="0">
                <a:solidFill>
                  <a:srgbClr val="2F86D2"/>
                </a:solidFill>
                <a:latin typeface="Fira Code iScript" charset="0"/>
              </a:rPr>
              <a:t>ProjectListComponent</a:t>
            </a:r>
            <a:r>
              <a:rPr lang="en-US" sz="1800" dirty="0">
                <a:solidFill>
                  <a:srgbClr val="236EBF"/>
                </a:solidFill>
                <a:latin typeface="Fira Code iScript" charset="0"/>
              </a:rPr>
              <a:t>,</a:t>
            </a:r>
          </a:p>
          <a:p>
            <a:pPr marL="457189" lvl="1" indent="0">
              <a:buNone/>
            </a:pPr>
            <a:r>
              <a:rPr lang="en-US" sz="1800" dirty="0" smtClean="0">
                <a:solidFill>
                  <a:srgbClr val="2F86D2"/>
                </a:solidFill>
                <a:latin typeface="Fira Code iScript" charset="0"/>
              </a:rPr>
              <a:t> </a:t>
            </a:r>
            <a:r>
              <a:rPr lang="en-US" sz="1800" dirty="0" err="1" smtClean="0">
                <a:solidFill>
                  <a:srgbClr val="2F86D2"/>
                </a:solidFill>
                <a:latin typeface="Fira Code iScript" charset="0"/>
              </a:rPr>
              <a:t>ProjectCardComponent</a:t>
            </a:r>
            <a:r>
              <a:rPr lang="en-US" sz="1800" dirty="0">
                <a:solidFill>
                  <a:srgbClr val="236EBF"/>
                </a:solidFill>
                <a:latin typeface="Fira Code iScript" charset="0"/>
              </a:rPr>
              <a:t>,</a:t>
            </a:r>
          </a:p>
          <a:p>
            <a:pPr marL="457189" lvl="1" indent="0">
              <a:buNone/>
            </a:pPr>
            <a:r>
              <a:rPr lang="en-US" sz="1800" dirty="0" smtClean="0">
                <a:solidFill>
                  <a:srgbClr val="2F86D2"/>
                </a:solidFill>
                <a:latin typeface="Fira Code iScript" charset="0"/>
              </a:rPr>
              <a:t> </a:t>
            </a:r>
            <a:r>
              <a:rPr lang="en-US" sz="1800" dirty="0" err="1" smtClean="0">
                <a:solidFill>
                  <a:srgbClr val="2F86D2"/>
                </a:solidFill>
                <a:latin typeface="Fira Code iScript" charset="0"/>
              </a:rPr>
              <a:t>ProjectFormComponent</a:t>
            </a:r>
            <a:r>
              <a:rPr lang="en-US" sz="1800" dirty="0">
                <a:solidFill>
                  <a:srgbClr val="236EBF"/>
                </a:solidFill>
                <a:latin typeface="Fira Code iScript" charset="0"/>
              </a:rPr>
              <a:t>,</a:t>
            </a:r>
          </a:p>
          <a:p>
            <a:pPr marL="457189" lvl="1" indent="0">
              <a:buNone/>
            </a:pPr>
            <a:r>
              <a:rPr lang="en-US" sz="1800" dirty="0" smtClean="0">
                <a:solidFill>
                  <a:srgbClr val="2F86D2"/>
                </a:solidFill>
                <a:latin typeface="Fira Code iScript" charset="0"/>
              </a:rPr>
              <a:t> </a:t>
            </a:r>
            <a:r>
              <a:rPr lang="en-US" sz="1800" dirty="0" err="1" smtClean="0">
                <a:solidFill>
                  <a:srgbClr val="2F86D2"/>
                </a:solidFill>
                <a:latin typeface="Fira Code iScript" charset="0"/>
              </a:rPr>
              <a:t>ValidationErrorsComponent</a:t>
            </a:r>
            <a:r>
              <a:rPr lang="en-US" sz="1800" dirty="0">
                <a:solidFill>
                  <a:srgbClr val="236EBF"/>
                </a:solidFill>
                <a:latin typeface="Fira Code iScript" charset="0"/>
              </a:rPr>
              <a:t>,</a:t>
            </a:r>
          </a:p>
          <a:p>
            <a:pPr marL="457189" lvl="1" indent="0">
              <a:buNone/>
            </a:pPr>
            <a:r>
              <a:rPr lang="en-US" sz="1800" dirty="0" smtClean="0">
                <a:solidFill>
                  <a:srgbClr val="2F86D2"/>
                </a:solidFill>
                <a:latin typeface="Fira Code iScript" charset="0"/>
              </a:rPr>
              <a:t> </a:t>
            </a:r>
            <a:r>
              <a:rPr lang="en-US" sz="1800" dirty="0" err="1" smtClean="0">
                <a:solidFill>
                  <a:srgbClr val="2F86D2"/>
                </a:solidFill>
                <a:latin typeface="Fira Code iScript" charset="0"/>
              </a:rPr>
              <a:t>TruncateStringPipe</a:t>
            </a:r>
            <a:endParaRPr lang="en-US" sz="1800" dirty="0">
              <a:solidFill>
                <a:srgbClr val="236EBF"/>
              </a:solidFill>
              <a:latin typeface="Fira Code iScript" charset="0"/>
            </a:endParaRPr>
          </a:p>
          <a:p>
            <a:pPr marL="457189" lvl="1" indent="0">
              <a:buNone/>
            </a:pPr>
            <a:r>
              <a:rPr lang="en-US" sz="1800" dirty="0" smtClean="0">
                <a:solidFill>
                  <a:srgbClr val="236EBF"/>
                </a:solidFill>
                <a:latin typeface="Fira Code iScript" charset="0"/>
              </a:rPr>
              <a:t>]</a:t>
            </a:r>
            <a:endParaRPr lang="en-US" sz="1800" dirty="0">
              <a:solidFill>
                <a:srgbClr val="236EBF"/>
              </a:solidFill>
              <a:latin typeface="Fira Code iScript" charset="0"/>
            </a:endParaRPr>
          </a:p>
          <a:p>
            <a:pPr marL="0" indent="0">
              <a:buNone/>
            </a:pPr>
            <a:r>
              <a:rPr lang="en-US" sz="1800" dirty="0">
                <a:solidFill>
                  <a:srgbClr val="236EBF"/>
                </a:solidFill>
                <a:latin typeface="Fira Code iScript" charset="0"/>
              </a:rPr>
              <a:t>})</a:t>
            </a:r>
          </a:p>
          <a:p>
            <a:pPr marL="0" indent="0">
              <a:buNone/>
            </a:pPr>
            <a:r>
              <a:rPr lang="en-US" sz="1800" dirty="0">
                <a:solidFill>
                  <a:srgbClr val="7B30D0"/>
                </a:solidFill>
                <a:latin typeface="Fira Code iScript" charset="0"/>
              </a:rPr>
              <a:t>export</a:t>
            </a:r>
            <a:r>
              <a:rPr lang="en-US" sz="1800" dirty="0">
                <a:solidFill>
                  <a:srgbClr val="236EBF"/>
                </a:solidFill>
                <a:latin typeface="Fira Code iScript" charset="0"/>
              </a:rPr>
              <a:t> </a:t>
            </a:r>
            <a:r>
              <a:rPr lang="en-US" sz="1800" dirty="0">
                <a:solidFill>
                  <a:srgbClr val="0991B6"/>
                </a:solidFill>
                <a:latin typeface="Fira Code iScript" charset="0"/>
              </a:rPr>
              <a:t>class</a:t>
            </a:r>
            <a:r>
              <a:rPr lang="en-US" sz="1800" dirty="0">
                <a:solidFill>
                  <a:srgbClr val="236EBF"/>
                </a:solidFill>
                <a:latin typeface="Fira Code iScript" charset="0"/>
              </a:rPr>
              <a:t> </a:t>
            </a:r>
            <a:r>
              <a:rPr lang="en-US" sz="1800" dirty="0" err="1">
                <a:solidFill>
                  <a:srgbClr val="0444AC"/>
                </a:solidFill>
                <a:latin typeface="Fira Code iScript" charset="0"/>
              </a:rPr>
              <a:t>ProjectsModule</a:t>
            </a:r>
            <a:r>
              <a:rPr lang="en-US" sz="1800" dirty="0">
                <a:solidFill>
                  <a:srgbClr val="236EBF"/>
                </a:solidFill>
                <a:latin typeface="Fira Code iScript" charset="0"/>
              </a:rPr>
              <a:t> {}</a:t>
            </a:r>
          </a:p>
          <a:p>
            <a:pPr marL="0" indent="0">
              <a:buNone/>
            </a:pPr>
            <a:endParaRPr lang="en-US" dirty="0"/>
          </a:p>
        </p:txBody>
      </p:sp>
      <p:sp>
        <p:nvSpPr>
          <p:cNvPr id="5" name="TextBox 4"/>
          <p:cNvSpPr txBox="1"/>
          <p:nvPr/>
        </p:nvSpPr>
        <p:spPr>
          <a:xfrm>
            <a:off x="7068064" y="2286000"/>
            <a:ext cx="3719385"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If </a:t>
            </a:r>
            <a:r>
              <a:rPr lang="en-US" b="1" dirty="0" smtClean="0"/>
              <a:t>used</a:t>
            </a:r>
            <a:r>
              <a:rPr lang="en-US" dirty="0" smtClean="0"/>
              <a:t> in the </a:t>
            </a:r>
            <a:r>
              <a:rPr lang="en-US" b="1" dirty="0" smtClean="0"/>
              <a:t>template</a:t>
            </a:r>
            <a:r>
              <a:rPr lang="en-US" dirty="0" smtClean="0"/>
              <a:t> of any component listed in this module then they must be listed in </a:t>
            </a:r>
            <a:r>
              <a:rPr lang="en-US" b="1" dirty="0" smtClean="0"/>
              <a:t>declarations</a:t>
            </a:r>
            <a:r>
              <a:rPr lang="en-US" dirty="0" smtClean="0"/>
              <a:t>.</a:t>
            </a:r>
            <a:endParaRPr lang="en-US" dirty="0"/>
          </a:p>
        </p:txBody>
      </p:sp>
      <p:sp>
        <p:nvSpPr>
          <p:cNvPr id="6" name="Left Arrow 5"/>
          <p:cNvSpPr/>
          <p:nvPr/>
        </p:nvSpPr>
        <p:spPr>
          <a:xfrm>
            <a:off x="5152768" y="2607276"/>
            <a:ext cx="1680518" cy="60205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068063" y="3400485"/>
            <a:ext cx="3719385" cy="258532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dirty="0" smtClean="0"/>
              <a:t>Angular has it’s own HTML compiler.  </a:t>
            </a:r>
          </a:p>
          <a:p>
            <a:r>
              <a:rPr lang="en-US" dirty="0" smtClean="0"/>
              <a:t>It turns Angular HTML templates into JavaScript code that generates dynamic HTML. </a:t>
            </a:r>
          </a:p>
          <a:p>
            <a:endParaRPr lang="en-US" dirty="0" smtClean="0"/>
          </a:p>
          <a:p>
            <a:r>
              <a:rPr lang="en-US" dirty="0" smtClean="0"/>
              <a:t>The compiler looks for Angular components, directives, and pipes in a template and associates them with your code.</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88</a:t>
            </a:fld>
            <a:endParaRPr lang="en-US" dirty="0"/>
          </a:p>
        </p:txBody>
      </p:sp>
    </p:spTree>
    <p:extLst>
      <p:ext uri="{BB962C8B-B14F-4D97-AF65-F5344CB8AC3E}">
        <p14:creationId xmlns:p14="http://schemas.microsoft.com/office/powerpoint/2010/main" val="1265690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Module Declarations</a:t>
            </a:r>
            <a:endParaRPr lang="en-US" dirty="0"/>
          </a:p>
        </p:txBody>
      </p:sp>
      <p:sp>
        <p:nvSpPr>
          <p:cNvPr id="3" name="Text Placeholder 2"/>
          <p:cNvSpPr>
            <a:spLocks noGrp="1"/>
          </p:cNvSpPr>
          <p:nvPr>
            <p:ph type="body" idx="1"/>
          </p:nvPr>
        </p:nvSpPr>
        <p:spPr/>
        <p:txBody>
          <a:bodyPr>
            <a:normAutofit/>
          </a:bodyPr>
          <a:lstStyle/>
          <a:p>
            <a:r>
              <a:rPr lang="en-US" sz="2000" dirty="0">
                <a:solidFill>
                  <a:schemeClr val="bg2">
                    <a:lumMod val="50000"/>
                  </a:schemeClr>
                </a:solidFill>
              </a:rPr>
              <a:t>Instructor Only Demonstration</a:t>
            </a:r>
          </a:p>
          <a:p>
            <a:r>
              <a:rPr lang="en-US" sz="2000" dirty="0" smtClean="0">
                <a:solidFill>
                  <a:schemeClr val="bg2">
                    <a:lumMod val="50000"/>
                  </a:schemeClr>
                </a:solidFill>
              </a:rPr>
              <a:t>code\demos\module-declarations</a:t>
            </a:r>
            <a:endParaRPr lang="en-US" sz="2000" dirty="0">
              <a:solidFill>
                <a:schemeClr val="bg2">
                  <a:lumMod val="50000"/>
                </a:schemeClr>
              </a:solidFill>
            </a:endParaRPr>
          </a:p>
          <a:p>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89</a:t>
            </a:fld>
            <a:endParaRPr lang="en-US" dirty="0"/>
          </a:p>
        </p:txBody>
      </p:sp>
    </p:spTree>
    <p:extLst>
      <p:ext uri="{BB962C8B-B14F-4D97-AF65-F5344CB8AC3E}">
        <p14:creationId xmlns:p14="http://schemas.microsoft.com/office/powerpoint/2010/main" val="14447293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Sharing Dependencies</a:t>
            </a:r>
            <a:endParaRPr lang="en-US" dirty="0"/>
          </a:p>
        </p:txBody>
      </p:sp>
      <p:sp>
        <p:nvSpPr>
          <p:cNvPr id="3" name="Content Placeholder 2"/>
          <p:cNvSpPr>
            <a:spLocks noGrp="1"/>
          </p:cNvSpPr>
          <p:nvPr>
            <p:ph idx="1"/>
          </p:nvPr>
        </p:nvSpPr>
        <p:spPr/>
        <p:txBody>
          <a:bodyPr/>
          <a:lstStyle/>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install </a:t>
            </a:r>
            <a:r>
              <a:rPr lang="en-US" sz="1800" dirty="0">
                <a:solidFill>
                  <a:schemeClr val="tx1">
                    <a:lumMod val="65000"/>
                    <a:lumOff val="35000"/>
                  </a:schemeClr>
                </a:solidFill>
                <a:latin typeface="Roboto Mono" charset="0"/>
                <a:ea typeface="Roboto Mono" charset="0"/>
                <a:cs typeface="Roboto Mono" charset="0"/>
              </a:rPr>
              <a:t>//installs dependencies and </a:t>
            </a:r>
            <a:r>
              <a:rPr lang="en-US" sz="1800" dirty="0" err="1">
                <a:solidFill>
                  <a:schemeClr val="tx1">
                    <a:lumMod val="65000"/>
                    <a:lumOff val="35000"/>
                  </a:schemeClr>
                </a:solidFill>
                <a:latin typeface="Roboto Mono" charset="0"/>
                <a:ea typeface="Roboto Mono" charset="0"/>
                <a:cs typeface="Roboto Mono" charset="0"/>
              </a:rPr>
              <a:t>devDependencies</a:t>
            </a:r>
            <a:endParaRPr lang="en-US" sz="1800" dirty="0">
              <a:solidFill>
                <a:schemeClr val="tx1">
                  <a:lumMod val="65000"/>
                  <a:lumOff val="35000"/>
                </a:schemeClr>
              </a:solidFill>
              <a:latin typeface="Roboto Mono" charset="0"/>
              <a:ea typeface="Roboto Mono" charset="0"/>
              <a:cs typeface="Roboto Mono" charset="0"/>
            </a:endParaRPr>
          </a:p>
          <a:p>
            <a:pPr marL="0" indent="0">
              <a:lnSpc>
                <a:spcPct val="100000"/>
              </a:lnSpc>
              <a:spcBef>
                <a:spcPts val="0"/>
              </a:spcBef>
              <a:buNone/>
            </a:pPr>
            <a:r>
              <a:rPr lang="en-US" sz="1800" dirty="0">
                <a:latin typeface="Roboto Mono" charset="0"/>
                <a:ea typeface="Roboto Mono" charset="0"/>
                <a:cs typeface="Roboto Mono" charset="0"/>
              </a:rPr>
              <a:t>$ </a:t>
            </a:r>
            <a:r>
              <a:rPr lang="en-US" sz="1800" dirty="0" err="1">
                <a:latin typeface="Roboto Mono" charset="0"/>
                <a:ea typeface="Roboto Mono" charset="0"/>
                <a:cs typeface="Roboto Mono" charset="0"/>
              </a:rPr>
              <a:t>npm</a:t>
            </a:r>
            <a:r>
              <a:rPr lang="en-US" sz="1800" dirty="0">
                <a:latin typeface="Roboto Mono" charset="0"/>
                <a:ea typeface="Roboto Mono" charset="0"/>
                <a:cs typeface="Roboto Mono" charset="0"/>
              </a:rPr>
              <a:t> install --production </a:t>
            </a:r>
            <a:r>
              <a:rPr lang="en-US" sz="1800" dirty="0">
                <a:solidFill>
                  <a:schemeClr val="tx1">
                    <a:lumMod val="65000"/>
                    <a:lumOff val="35000"/>
                  </a:schemeClr>
                </a:solidFill>
                <a:latin typeface="Roboto Mono" charset="0"/>
                <a:ea typeface="Roboto Mono" charset="0"/>
                <a:cs typeface="Roboto Mono" charset="0"/>
              </a:rPr>
              <a:t>//installs dependencies only</a:t>
            </a:r>
          </a:p>
          <a:p>
            <a:pPr marL="0" indent="0">
              <a:lnSpc>
                <a:spcPct val="100000"/>
              </a:lnSpc>
              <a:spcBef>
                <a:spcPts val="0"/>
              </a:spcBef>
              <a:buNone/>
            </a:pPr>
            <a:endParaRPr lang="en-US" sz="1800" dirty="0">
              <a:latin typeface="Roboto Mono" charset="0"/>
              <a:ea typeface="Roboto Mono" charset="0"/>
              <a:cs typeface="Roboto Mono" charset="0"/>
            </a:endParaRPr>
          </a:p>
          <a:p>
            <a:pPr marL="0" indent="0">
              <a:lnSpc>
                <a:spcPct val="100000"/>
              </a:lnSpc>
              <a:spcBef>
                <a:spcPts val="0"/>
              </a:spcBef>
              <a:buNone/>
            </a:pPr>
            <a:endParaRPr lang="en-US" sz="1800" dirty="0">
              <a:solidFill>
                <a:schemeClr val="tx1">
                  <a:lumMod val="65000"/>
                  <a:lumOff val="35000"/>
                </a:schemeClr>
              </a:solidFill>
              <a:latin typeface="Roboto Mono" charset="0"/>
              <a:ea typeface="Roboto Mono" charset="0"/>
              <a:cs typeface="Roboto Mono" charset="0"/>
            </a:endParaRPr>
          </a:p>
          <a:p>
            <a:pPr marL="0" indent="0">
              <a:lnSpc>
                <a:spcPct val="100000"/>
              </a:lnSpc>
              <a:spcBef>
                <a:spcPts val="0"/>
              </a:spcBef>
              <a:buNone/>
            </a:pPr>
            <a:endParaRPr lang="en-US" dirty="0" smtClean="0"/>
          </a:p>
          <a:p>
            <a:pPr marL="0" indent="0">
              <a:lnSpc>
                <a:spcPct val="100000"/>
              </a:lnSpc>
              <a:spcBef>
                <a:spcPts val="0"/>
              </a:spcBef>
              <a:buNone/>
            </a:pP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9</a:t>
            </a:fld>
            <a:endParaRPr lang="en-US" dirty="0"/>
          </a:p>
        </p:txBody>
      </p:sp>
    </p:spTree>
    <p:extLst>
      <p:ext uri="{BB962C8B-B14F-4D97-AF65-F5344CB8AC3E}">
        <p14:creationId xmlns:p14="http://schemas.microsoft.com/office/powerpoint/2010/main" val="1240858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a:t>
            </a:r>
            <a:endParaRPr lang="en-US" dirty="0"/>
          </a:p>
        </p:txBody>
      </p:sp>
      <p:sp>
        <p:nvSpPr>
          <p:cNvPr id="3" name="Content Placeholder 2"/>
          <p:cNvSpPr>
            <a:spLocks noGrp="1"/>
          </p:cNvSpPr>
          <p:nvPr>
            <p:ph idx="1"/>
          </p:nvPr>
        </p:nvSpPr>
        <p:spPr/>
        <p:txBody>
          <a:bodyPr/>
          <a:lstStyle/>
          <a:p>
            <a:r>
              <a:rPr lang="en-US" dirty="0" smtClean="0"/>
              <a:t>Chunk of functionality that delivers business value</a:t>
            </a:r>
          </a:p>
          <a:p>
            <a:r>
              <a:rPr lang="en-US" dirty="0" smtClean="0"/>
              <a:t>Realized by some number of user stories</a:t>
            </a:r>
          </a:p>
          <a:p>
            <a:r>
              <a:rPr lang="en-US" dirty="0" smtClean="0"/>
              <a:t>Often the same as a:</a:t>
            </a:r>
          </a:p>
          <a:p>
            <a:pPr lvl="1"/>
            <a:r>
              <a:rPr lang="en-US" dirty="0" smtClean="0"/>
              <a:t>Table in the database</a:t>
            </a:r>
          </a:p>
          <a:p>
            <a:pPr lvl="1"/>
            <a:r>
              <a:rPr lang="en-US" dirty="0" smtClean="0"/>
              <a:t>Entity in your domain model</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90</a:t>
            </a:fld>
            <a:endParaRPr lang="en-US" dirty="0"/>
          </a:p>
        </p:txBody>
      </p:sp>
    </p:spTree>
    <p:extLst>
      <p:ext uri="{BB962C8B-B14F-4D97-AF65-F5344CB8AC3E}">
        <p14:creationId xmlns:p14="http://schemas.microsoft.com/office/powerpoint/2010/main" val="232147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Modules</a:t>
            </a:r>
            <a:endParaRPr lang="en-US" dirty="0"/>
          </a:p>
        </p:txBody>
      </p:sp>
      <p:sp>
        <p:nvSpPr>
          <p:cNvPr id="3" name="Content Placeholder 2"/>
          <p:cNvSpPr>
            <a:spLocks noGrp="1"/>
          </p:cNvSpPr>
          <p:nvPr>
            <p:ph idx="1"/>
          </p:nvPr>
        </p:nvSpPr>
        <p:spPr/>
        <p:txBody>
          <a:bodyPr>
            <a:normAutofit fontScale="92500"/>
          </a:bodyPr>
          <a:lstStyle/>
          <a:p>
            <a:r>
              <a:rPr lang="en-US" dirty="0"/>
              <a:t>Feature modules are </a:t>
            </a:r>
            <a:r>
              <a:rPr lang="en-US" dirty="0" err="1"/>
              <a:t>NgModules</a:t>
            </a:r>
            <a:r>
              <a:rPr lang="en-US" dirty="0"/>
              <a:t> for the purpose of organizing </a:t>
            </a:r>
            <a:r>
              <a:rPr lang="en-US" dirty="0" smtClean="0"/>
              <a:t>code</a:t>
            </a:r>
          </a:p>
          <a:p>
            <a:r>
              <a:rPr lang="en-US" dirty="0"/>
              <a:t>Y</a:t>
            </a:r>
            <a:r>
              <a:rPr lang="en-US" dirty="0" smtClean="0"/>
              <a:t>ou </a:t>
            </a:r>
            <a:r>
              <a:rPr lang="en-US" dirty="0"/>
              <a:t>can organize code relevant for a specific </a:t>
            </a:r>
            <a:r>
              <a:rPr lang="en-US" dirty="0" smtClean="0"/>
              <a:t>feature</a:t>
            </a:r>
          </a:p>
          <a:p>
            <a:r>
              <a:rPr lang="en-US" dirty="0"/>
              <a:t>H</a:t>
            </a:r>
            <a:r>
              <a:rPr lang="en-US" dirty="0" smtClean="0"/>
              <a:t>elps </a:t>
            </a:r>
            <a:r>
              <a:rPr lang="en-US" dirty="0"/>
              <a:t>with collaboration between developers and teams, separating </a:t>
            </a:r>
            <a:r>
              <a:rPr lang="en-US" dirty="0" smtClean="0"/>
              <a:t>directives, </a:t>
            </a:r>
            <a:r>
              <a:rPr lang="en-US" dirty="0"/>
              <a:t>and managing the size of the root </a:t>
            </a:r>
            <a:r>
              <a:rPr lang="en-US" dirty="0" smtClean="0"/>
              <a:t>module</a:t>
            </a:r>
          </a:p>
          <a:p>
            <a:r>
              <a:rPr lang="en-US" dirty="0"/>
              <a:t>A feature module is an organizational best practice, as opposed to a concept of the core Angular </a:t>
            </a:r>
            <a:r>
              <a:rPr lang="en-US" dirty="0" smtClean="0"/>
              <a:t>API</a:t>
            </a:r>
          </a:p>
          <a:p>
            <a:r>
              <a:rPr lang="en-US" dirty="0"/>
              <a:t>A feature module delivers a cohesive set of functionality focused on a </a:t>
            </a:r>
            <a:r>
              <a:rPr lang="en-US" dirty="0" smtClean="0"/>
              <a:t>specific </a:t>
            </a:r>
            <a:r>
              <a:rPr lang="en-US" dirty="0"/>
              <a:t>application need such as a user workflow, routing, or </a:t>
            </a:r>
            <a:r>
              <a:rPr lang="en-US" dirty="0" smtClean="0"/>
              <a:t>forms</a:t>
            </a:r>
          </a:p>
          <a:p>
            <a:r>
              <a:rPr lang="en-US" dirty="0"/>
              <a:t>C</a:t>
            </a:r>
            <a:r>
              <a:rPr lang="en-US" dirty="0" smtClean="0"/>
              <a:t>ollaborates </a:t>
            </a:r>
            <a:r>
              <a:rPr lang="en-US" dirty="0"/>
              <a:t>with the root module and with other modules through the services it provides and the components, directives, and pipes that it share</a:t>
            </a:r>
          </a:p>
        </p:txBody>
      </p:sp>
      <p:sp>
        <p:nvSpPr>
          <p:cNvPr id="4" name="Slide Number Placeholder 3"/>
          <p:cNvSpPr>
            <a:spLocks noGrp="1"/>
          </p:cNvSpPr>
          <p:nvPr>
            <p:ph type="sldNum" sz="quarter" idx="12"/>
          </p:nvPr>
        </p:nvSpPr>
        <p:spPr/>
        <p:txBody>
          <a:bodyPr/>
          <a:lstStyle/>
          <a:p>
            <a:fld id="{E5454087-695C-AC43-AA7F-3C3895E55714}" type="slidenum">
              <a:rPr lang="en-US" smtClean="0"/>
              <a:t>91</a:t>
            </a:fld>
            <a:endParaRPr lang="en-US" dirty="0"/>
          </a:p>
        </p:txBody>
      </p:sp>
    </p:spTree>
    <p:extLst>
      <p:ext uri="{BB962C8B-B14F-4D97-AF65-F5344CB8AC3E}">
        <p14:creationId xmlns:p14="http://schemas.microsoft.com/office/powerpoint/2010/main" val="1752412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Module Example</a:t>
            </a:r>
            <a:endParaRPr lang="en-US" dirty="0"/>
          </a:p>
        </p:txBody>
      </p:sp>
      <p:sp>
        <p:nvSpPr>
          <p:cNvPr id="3" name="Content Placeholder 2"/>
          <p:cNvSpPr>
            <a:spLocks noGrp="1"/>
          </p:cNvSpPr>
          <p:nvPr>
            <p:ph idx="1"/>
          </p:nvPr>
        </p:nvSpPr>
        <p:spPr>
          <a:xfrm>
            <a:off x="838200" y="1408670"/>
            <a:ext cx="10515600" cy="4768293"/>
          </a:xfrm>
          <a:ln>
            <a:solidFill>
              <a:schemeClr val="accent3"/>
            </a:solidFill>
          </a:ln>
        </p:spPr>
        <p:txBody>
          <a:bodyPr>
            <a:normAutofit lnSpcReduction="10000"/>
          </a:bodyPr>
          <a:lstStyle/>
          <a:p>
            <a:pPr marL="0" indent="0">
              <a:buNone/>
            </a:pPr>
            <a:r>
              <a:rPr lang="en-US" sz="1600" dirty="0">
                <a:solidFill>
                  <a:srgbClr val="236EBF"/>
                </a:solidFill>
                <a:latin typeface="Fira Code iScript" charset="0"/>
              </a:rPr>
              <a:t>@</a:t>
            </a:r>
            <a:r>
              <a:rPr lang="en-US" sz="1600" dirty="0" err="1">
                <a:solidFill>
                  <a:srgbClr val="B1108E"/>
                </a:solidFill>
                <a:latin typeface="Fira Code iScript" charset="0"/>
              </a:rPr>
              <a:t>NgModule</a:t>
            </a:r>
            <a:r>
              <a:rPr lang="en-US" sz="1600" dirty="0">
                <a:solidFill>
                  <a:srgbClr val="236EBF"/>
                </a:solidFill>
                <a:latin typeface="Fira Code iScript" charset="0"/>
              </a:rPr>
              <a:t>({</a:t>
            </a:r>
          </a:p>
          <a:p>
            <a:pPr marL="457189" lvl="1" indent="0">
              <a:buNone/>
            </a:pPr>
            <a:r>
              <a:rPr lang="en-US" sz="1600" dirty="0">
                <a:solidFill>
                  <a:srgbClr val="236EBF"/>
                </a:solidFill>
                <a:latin typeface="Fira Code iScript" charset="0"/>
              </a:rPr>
              <a:t>imports: [</a:t>
            </a:r>
          </a:p>
          <a:p>
            <a:pPr marL="457189" lvl="1" indent="0">
              <a:buNone/>
            </a:pPr>
            <a:r>
              <a:rPr lang="en-US" sz="1600" dirty="0" smtClean="0">
                <a:solidFill>
                  <a:srgbClr val="2F86D2"/>
                </a:solidFill>
                <a:latin typeface="Fira Code iScript" charset="0"/>
              </a:rPr>
              <a:t> </a:t>
            </a:r>
            <a:r>
              <a:rPr lang="en-US" sz="1600" dirty="0" err="1" smtClean="0">
                <a:solidFill>
                  <a:srgbClr val="2F86D2"/>
                </a:solidFill>
                <a:latin typeface="Fira Code iScript" charset="0"/>
              </a:rPr>
              <a:t>ReactiveFormsModule</a:t>
            </a:r>
            <a:r>
              <a:rPr lang="en-US" sz="1600" dirty="0">
                <a:solidFill>
                  <a:srgbClr val="236EBF"/>
                </a:solidFill>
                <a:latin typeface="Fira Code iScript" charset="0"/>
              </a:rPr>
              <a:t>,</a:t>
            </a:r>
          </a:p>
          <a:p>
            <a:pPr marL="457189" lvl="1" indent="0">
              <a:buNone/>
            </a:pPr>
            <a:r>
              <a:rPr lang="en-US" sz="1600" dirty="0" smtClean="0">
                <a:solidFill>
                  <a:srgbClr val="2F86D2"/>
                </a:solidFill>
                <a:latin typeface="Fira Code iScript" charset="0"/>
              </a:rPr>
              <a:t> </a:t>
            </a:r>
            <a:r>
              <a:rPr lang="en-US" sz="1600" dirty="0" err="1" smtClean="0">
                <a:solidFill>
                  <a:srgbClr val="2F86D2"/>
                </a:solidFill>
                <a:latin typeface="Fira Code iScript" charset="0"/>
              </a:rPr>
              <a:t>CommonModule</a:t>
            </a:r>
            <a:r>
              <a:rPr lang="en-US" sz="1600" dirty="0">
                <a:solidFill>
                  <a:srgbClr val="236EBF"/>
                </a:solidFill>
                <a:latin typeface="Fira Code iScript" charset="0"/>
              </a:rPr>
              <a:t>,</a:t>
            </a:r>
          </a:p>
          <a:p>
            <a:pPr marL="457189" lvl="1" indent="0">
              <a:buNone/>
            </a:pPr>
            <a:r>
              <a:rPr lang="en-US" sz="1600" dirty="0" smtClean="0">
                <a:solidFill>
                  <a:srgbClr val="2F86D2"/>
                </a:solidFill>
                <a:latin typeface="Fira Code iScript" charset="0"/>
              </a:rPr>
              <a:t> </a:t>
            </a:r>
            <a:r>
              <a:rPr lang="en-US" sz="1600" dirty="0" err="1" smtClean="0">
                <a:solidFill>
                  <a:srgbClr val="2F86D2"/>
                </a:solidFill>
                <a:latin typeface="Fira Code iScript" charset="0"/>
              </a:rPr>
              <a:t>SharedModule</a:t>
            </a:r>
            <a:r>
              <a:rPr lang="en-US" sz="1600" dirty="0">
                <a:solidFill>
                  <a:srgbClr val="236EBF"/>
                </a:solidFill>
                <a:latin typeface="Fira Code iScript" charset="0"/>
              </a:rPr>
              <a:t>,</a:t>
            </a:r>
          </a:p>
          <a:p>
            <a:pPr marL="457189" lvl="1" indent="0">
              <a:buNone/>
            </a:pPr>
            <a:r>
              <a:rPr lang="en-US" sz="1600" dirty="0" smtClean="0">
                <a:solidFill>
                  <a:srgbClr val="2F86D2"/>
                </a:solidFill>
                <a:latin typeface="Fira Code iScript" charset="0"/>
              </a:rPr>
              <a:t> </a:t>
            </a:r>
            <a:r>
              <a:rPr lang="en-US" sz="1600" dirty="0" err="1" smtClean="0">
                <a:solidFill>
                  <a:srgbClr val="2F86D2"/>
                </a:solidFill>
                <a:latin typeface="Fira Code iScript" charset="0"/>
              </a:rPr>
              <a:t>ProjectsRoutingModule</a:t>
            </a:r>
            <a:endParaRPr lang="en-US" sz="1600" dirty="0">
              <a:solidFill>
                <a:srgbClr val="236EBF"/>
              </a:solidFill>
              <a:latin typeface="Fira Code iScript" charset="0"/>
            </a:endParaRPr>
          </a:p>
          <a:p>
            <a:pPr marL="457189" lvl="1" indent="0">
              <a:buNone/>
            </a:pPr>
            <a:r>
              <a:rPr lang="en-US" sz="1600" dirty="0">
                <a:solidFill>
                  <a:srgbClr val="236EBF"/>
                </a:solidFill>
                <a:latin typeface="Fira Code iScript" charset="0"/>
              </a:rPr>
              <a:t>],</a:t>
            </a:r>
          </a:p>
          <a:p>
            <a:pPr marL="457189" lvl="1" indent="0">
              <a:buNone/>
            </a:pPr>
            <a:r>
              <a:rPr lang="en-US" sz="1600" dirty="0">
                <a:solidFill>
                  <a:srgbClr val="236EBF"/>
                </a:solidFill>
                <a:latin typeface="Fira Code iScript" charset="0"/>
              </a:rPr>
              <a:t>declarations: [</a:t>
            </a:r>
          </a:p>
          <a:p>
            <a:pPr marL="457189" lvl="1" indent="0">
              <a:buNone/>
            </a:pPr>
            <a:r>
              <a:rPr lang="en-US" sz="1600" dirty="0" smtClean="0">
                <a:solidFill>
                  <a:srgbClr val="2F86D2"/>
                </a:solidFill>
                <a:latin typeface="Fira Code iScript" charset="0"/>
              </a:rPr>
              <a:t> </a:t>
            </a:r>
            <a:r>
              <a:rPr lang="en-US" sz="1600" dirty="0" err="1" smtClean="0">
                <a:solidFill>
                  <a:srgbClr val="2F86D2"/>
                </a:solidFill>
                <a:latin typeface="Fira Code iScript" charset="0"/>
              </a:rPr>
              <a:t>ProjectsContainerComponent</a:t>
            </a:r>
            <a:r>
              <a:rPr lang="en-US" sz="1600" dirty="0">
                <a:solidFill>
                  <a:srgbClr val="236EBF"/>
                </a:solidFill>
                <a:latin typeface="Fira Code iScript" charset="0"/>
              </a:rPr>
              <a:t>,</a:t>
            </a:r>
          </a:p>
          <a:p>
            <a:pPr marL="457189" lvl="1" indent="0">
              <a:buNone/>
            </a:pPr>
            <a:r>
              <a:rPr lang="en-US" sz="1600" dirty="0" smtClean="0">
                <a:solidFill>
                  <a:srgbClr val="2F86D2"/>
                </a:solidFill>
                <a:latin typeface="Fira Code iScript" charset="0"/>
              </a:rPr>
              <a:t> </a:t>
            </a:r>
            <a:r>
              <a:rPr lang="en-US" sz="1600" dirty="0" err="1" smtClean="0">
                <a:solidFill>
                  <a:srgbClr val="2F86D2"/>
                </a:solidFill>
                <a:latin typeface="Fira Code iScript" charset="0"/>
              </a:rPr>
              <a:t>ProjectListComponent</a:t>
            </a:r>
            <a:r>
              <a:rPr lang="en-US" sz="1600" dirty="0">
                <a:solidFill>
                  <a:srgbClr val="236EBF"/>
                </a:solidFill>
                <a:latin typeface="Fira Code iScript" charset="0"/>
              </a:rPr>
              <a:t>,</a:t>
            </a:r>
          </a:p>
          <a:p>
            <a:pPr marL="457189" lvl="1" indent="0">
              <a:buNone/>
            </a:pPr>
            <a:r>
              <a:rPr lang="en-US" sz="1600" dirty="0" smtClean="0">
                <a:solidFill>
                  <a:srgbClr val="2F86D2"/>
                </a:solidFill>
                <a:latin typeface="Fira Code iScript" charset="0"/>
              </a:rPr>
              <a:t> </a:t>
            </a:r>
            <a:r>
              <a:rPr lang="en-US" sz="1600" dirty="0" err="1" smtClean="0">
                <a:solidFill>
                  <a:srgbClr val="2F86D2"/>
                </a:solidFill>
                <a:latin typeface="Fira Code iScript" charset="0"/>
              </a:rPr>
              <a:t>ProjectCardComponent</a:t>
            </a:r>
            <a:r>
              <a:rPr lang="en-US" sz="1600" dirty="0">
                <a:solidFill>
                  <a:srgbClr val="236EBF"/>
                </a:solidFill>
                <a:latin typeface="Fira Code iScript" charset="0"/>
              </a:rPr>
              <a:t>,</a:t>
            </a:r>
          </a:p>
          <a:p>
            <a:pPr marL="457189" lvl="1" indent="0">
              <a:buNone/>
            </a:pPr>
            <a:r>
              <a:rPr lang="en-US" sz="1600" dirty="0" smtClean="0">
                <a:solidFill>
                  <a:srgbClr val="2F86D2"/>
                </a:solidFill>
                <a:latin typeface="Fira Code iScript" charset="0"/>
              </a:rPr>
              <a:t> </a:t>
            </a:r>
            <a:r>
              <a:rPr lang="en-US" sz="1600" dirty="0" err="1" smtClean="0">
                <a:solidFill>
                  <a:srgbClr val="2F86D2"/>
                </a:solidFill>
                <a:latin typeface="Fira Code iScript" charset="0"/>
              </a:rPr>
              <a:t>ProjectFormComponent</a:t>
            </a:r>
            <a:r>
              <a:rPr lang="en-US" sz="1600" dirty="0">
                <a:solidFill>
                  <a:srgbClr val="236EBF"/>
                </a:solidFill>
                <a:latin typeface="Fira Code iScript" charset="0"/>
              </a:rPr>
              <a:t>,</a:t>
            </a:r>
          </a:p>
          <a:p>
            <a:pPr marL="457189" lvl="1" indent="0">
              <a:buNone/>
            </a:pPr>
            <a:r>
              <a:rPr lang="en-US" sz="1600" dirty="0" smtClean="0">
                <a:solidFill>
                  <a:srgbClr val="2F86D2"/>
                </a:solidFill>
                <a:latin typeface="Fira Code iScript" charset="0"/>
              </a:rPr>
              <a:t> </a:t>
            </a:r>
            <a:r>
              <a:rPr lang="en-US" sz="1600" dirty="0" err="1" smtClean="0">
                <a:solidFill>
                  <a:srgbClr val="2F86D2"/>
                </a:solidFill>
                <a:latin typeface="Fira Code iScript" charset="0"/>
              </a:rPr>
              <a:t>ValidationErrorsComponent</a:t>
            </a:r>
            <a:endParaRPr lang="en-US" sz="1600" dirty="0">
              <a:solidFill>
                <a:srgbClr val="236EBF"/>
              </a:solidFill>
              <a:latin typeface="Fira Code iScript" charset="0"/>
            </a:endParaRPr>
          </a:p>
          <a:p>
            <a:pPr marL="457189" lvl="1" indent="0">
              <a:buNone/>
            </a:pPr>
            <a:r>
              <a:rPr lang="en-US" sz="1600" dirty="0" smtClean="0">
                <a:solidFill>
                  <a:srgbClr val="236EBF"/>
                </a:solidFill>
                <a:latin typeface="Fira Code iScript" charset="0"/>
              </a:rPr>
              <a:t>],</a:t>
            </a:r>
            <a:endParaRPr lang="en-US" sz="1600" dirty="0">
              <a:solidFill>
                <a:srgbClr val="236EBF"/>
              </a:solidFill>
              <a:latin typeface="Fira Code iScript" charset="0"/>
            </a:endParaRPr>
          </a:p>
          <a:p>
            <a:pPr marL="457189" lvl="1" indent="0">
              <a:buNone/>
            </a:pPr>
            <a:r>
              <a:rPr lang="en-US" sz="1600" dirty="0">
                <a:solidFill>
                  <a:srgbClr val="236EBF"/>
                </a:solidFill>
                <a:latin typeface="Fira Code iScript" charset="0"/>
              </a:rPr>
              <a:t>providers: [</a:t>
            </a:r>
            <a:r>
              <a:rPr lang="en-US" sz="1600" dirty="0" err="1">
                <a:solidFill>
                  <a:srgbClr val="2F86D2"/>
                </a:solidFill>
                <a:latin typeface="Fira Code iScript" charset="0"/>
              </a:rPr>
              <a:t>ProjectService</a:t>
            </a:r>
            <a:r>
              <a:rPr lang="en-US" sz="1600" dirty="0">
                <a:solidFill>
                  <a:srgbClr val="236EBF"/>
                </a:solidFill>
                <a:latin typeface="Fira Code iScript" charset="0"/>
              </a:rPr>
              <a:t>]</a:t>
            </a:r>
          </a:p>
          <a:p>
            <a:pPr marL="0" indent="0">
              <a:buNone/>
            </a:pPr>
            <a:r>
              <a:rPr lang="en-US" sz="1600" dirty="0">
                <a:solidFill>
                  <a:srgbClr val="236EBF"/>
                </a:solidFill>
                <a:latin typeface="Fira Code iScript" charset="0"/>
              </a:rPr>
              <a:t>})</a:t>
            </a:r>
          </a:p>
          <a:p>
            <a:pPr marL="0" indent="0">
              <a:buNone/>
            </a:pPr>
            <a:r>
              <a:rPr lang="en-US" sz="1600" dirty="0">
                <a:solidFill>
                  <a:srgbClr val="7B30D0"/>
                </a:solidFill>
                <a:latin typeface="Fira Code iScript" charset="0"/>
              </a:rPr>
              <a:t>export</a:t>
            </a:r>
            <a:r>
              <a:rPr lang="en-US" sz="1600" dirty="0">
                <a:solidFill>
                  <a:srgbClr val="236EBF"/>
                </a:solidFill>
                <a:latin typeface="Fira Code iScript" charset="0"/>
              </a:rPr>
              <a:t> </a:t>
            </a:r>
            <a:r>
              <a:rPr lang="en-US" sz="1600" dirty="0">
                <a:solidFill>
                  <a:srgbClr val="0991B6"/>
                </a:solidFill>
                <a:latin typeface="Fira Code iScript" charset="0"/>
              </a:rPr>
              <a:t>class</a:t>
            </a:r>
            <a:r>
              <a:rPr lang="en-US" sz="1600" dirty="0">
                <a:solidFill>
                  <a:srgbClr val="236EBF"/>
                </a:solidFill>
                <a:latin typeface="Fira Code iScript" charset="0"/>
              </a:rPr>
              <a:t> </a:t>
            </a:r>
            <a:r>
              <a:rPr lang="en-US" sz="1600" dirty="0" err="1">
                <a:solidFill>
                  <a:srgbClr val="0444AC"/>
                </a:solidFill>
                <a:latin typeface="Fira Code iScript" charset="0"/>
              </a:rPr>
              <a:t>ProjectsModule</a:t>
            </a:r>
            <a:r>
              <a:rPr lang="en-US" sz="1600" dirty="0">
                <a:solidFill>
                  <a:srgbClr val="236EBF"/>
                </a:solidFill>
                <a:latin typeface="Fira Code iScript" charset="0"/>
              </a:rPr>
              <a:t> {}</a:t>
            </a:r>
          </a:p>
          <a:p>
            <a:pPr marL="0" indent="0">
              <a:buNone/>
            </a:pPr>
            <a:endParaRPr lang="en-US" sz="1800" dirty="0">
              <a:latin typeface="Roboto Mono" charset="0"/>
              <a:ea typeface="Roboto Mono" charset="0"/>
              <a:cs typeface="Roboto Mono" charset="0"/>
            </a:endParaRPr>
          </a:p>
        </p:txBody>
      </p:sp>
      <p:sp>
        <p:nvSpPr>
          <p:cNvPr id="4" name="TextBox 3"/>
          <p:cNvSpPr txBox="1"/>
          <p:nvPr/>
        </p:nvSpPr>
        <p:spPr>
          <a:xfrm>
            <a:off x="7080420" y="3411355"/>
            <a:ext cx="3212757"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If used in the template of any component listed in this module then they must be listed in declarations.</a:t>
            </a:r>
            <a:endParaRPr lang="en-US" dirty="0"/>
          </a:p>
        </p:txBody>
      </p:sp>
      <p:sp>
        <p:nvSpPr>
          <p:cNvPr id="5" name="Left Arrow 4"/>
          <p:cNvSpPr/>
          <p:nvPr/>
        </p:nvSpPr>
        <p:spPr>
          <a:xfrm>
            <a:off x="5128055" y="3632799"/>
            <a:ext cx="1680518" cy="60205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7080421" y="305038"/>
            <a:ext cx="3212757" cy="25853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Imports are always modules and are always named with a Module suffix.</a:t>
            </a:r>
          </a:p>
          <a:p>
            <a:endParaRPr lang="en-US" dirty="0" smtClean="0"/>
          </a:p>
          <a:p>
            <a:r>
              <a:rPr lang="en-US" dirty="0" smtClean="0"/>
              <a:t>These modules can be parts of the Angular framework, your app’s reusable code, or your app’s other features or routing modules.</a:t>
            </a:r>
            <a:endParaRPr lang="en-US" dirty="0"/>
          </a:p>
        </p:txBody>
      </p:sp>
      <p:sp>
        <p:nvSpPr>
          <p:cNvPr id="7" name="Left Arrow 6"/>
          <p:cNvSpPr/>
          <p:nvPr/>
        </p:nvSpPr>
        <p:spPr>
          <a:xfrm>
            <a:off x="4415481" y="2132179"/>
            <a:ext cx="2294237" cy="60205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7080419" y="4855679"/>
            <a:ext cx="3212757"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dirty="0" smtClean="0"/>
              <a:t>Services can be registered in providers.</a:t>
            </a:r>
            <a:endParaRPr lang="en-US" dirty="0"/>
          </a:p>
        </p:txBody>
      </p:sp>
      <p:sp>
        <p:nvSpPr>
          <p:cNvPr id="9" name="Left Arrow 8"/>
          <p:cNvSpPr/>
          <p:nvPr/>
        </p:nvSpPr>
        <p:spPr>
          <a:xfrm>
            <a:off x="5128055" y="4832470"/>
            <a:ext cx="1680518" cy="60205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9"/>
          <p:cNvSpPr>
            <a:spLocks noGrp="1"/>
          </p:cNvSpPr>
          <p:nvPr>
            <p:ph type="sldNum" sz="quarter" idx="12"/>
          </p:nvPr>
        </p:nvSpPr>
        <p:spPr/>
        <p:txBody>
          <a:bodyPr/>
          <a:lstStyle/>
          <a:p>
            <a:fld id="{E5454087-695C-AC43-AA7F-3C3895E55714}" type="slidenum">
              <a:rPr lang="en-US" smtClean="0"/>
              <a:t>92</a:t>
            </a:fld>
            <a:endParaRPr lang="en-US" dirty="0"/>
          </a:p>
        </p:txBody>
      </p:sp>
    </p:spTree>
    <p:extLst>
      <p:ext uri="{BB962C8B-B14F-4D97-AF65-F5344CB8AC3E}">
        <p14:creationId xmlns:p14="http://schemas.microsoft.com/office/powerpoint/2010/main" val="8493639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1+#ppt_w/2"/>
                                          </p:val>
                                        </p:tav>
                                        <p:tav tm="100000">
                                          <p:val>
                                            <p:strVal val="#ppt_x"/>
                                          </p:val>
                                        </p:tav>
                                      </p:tavLst>
                                    </p:anim>
                                    <p:anim calcmode="lin" valueType="num">
                                      <p:cBhvr additive="base">
                                        <p:cTn id="18" dur="500" fill="hold"/>
                                        <p:tgtEl>
                                          <p:spTgt spid="5"/>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1+#ppt_w/2"/>
                                          </p:val>
                                        </p:tav>
                                        <p:tav tm="100000">
                                          <p:val>
                                            <p:strVal val="#ppt_x"/>
                                          </p:val>
                                        </p:tav>
                                      </p:tavLst>
                                    </p:anim>
                                    <p:anim calcmode="lin" valueType="num">
                                      <p:cBhvr additive="base">
                                        <p:cTn id="22"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1+#ppt_w/2"/>
                                          </p:val>
                                        </p:tav>
                                        <p:tav tm="100000">
                                          <p:val>
                                            <p:strVal val="#ppt_x"/>
                                          </p:val>
                                        </p:tav>
                                      </p:tavLst>
                                    </p:anim>
                                    <p:anim calcmode="lin" valueType="num">
                                      <p:cBhvr additive="base">
                                        <p:cTn id="28" dur="500" fill="hold"/>
                                        <p:tgtEl>
                                          <p:spTgt spid="9"/>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1+#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7"/>
            <a:ext cx="5848350" cy="1325563"/>
          </a:xfrm>
        </p:spPr>
        <p:txBody>
          <a:bodyPr/>
          <a:lstStyle/>
          <a:p>
            <a:r>
              <a:rPr lang="en-US" dirty="0" smtClean="0"/>
              <a:t>Application Structure</a:t>
            </a:r>
            <a:endParaRPr lang="en-US" dirty="0"/>
          </a:p>
        </p:txBody>
      </p:sp>
      <p:pic>
        <p:nvPicPr>
          <p:cNvPr id="3" name="Picture 2"/>
          <p:cNvPicPr>
            <a:picLocks noChangeAspect="1"/>
          </p:cNvPicPr>
          <p:nvPr/>
        </p:nvPicPr>
        <p:blipFill>
          <a:blip r:embed="rId3"/>
          <a:stretch>
            <a:fillRect/>
          </a:stretch>
        </p:blipFill>
        <p:spPr>
          <a:xfrm>
            <a:off x="8035290" y="365127"/>
            <a:ext cx="2777490" cy="6418255"/>
          </a:xfrm>
          <a:prstGeom prst="rect">
            <a:avLst/>
          </a:prstGeom>
          <a:ln>
            <a:solidFill>
              <a:schemeClr val="bg1">
                <a:lumMod val="65000"/>
              </a:schemeClr>
            </a:solidFill>
          </a:ln>
        </p:spPr>
      </p:pic>
      <p:sp>
        <p:nvSpPr>
          <p:cNvPr id="5" name="Content Placeholder 2"/>
          <p:cNvSpPr txBox="1">
            <a:spLocks/>
          </p:cNvSpPr>
          <p:nvPr/>
        </p:nvSpPr>
        <p:spPr>
          <a:xfrm>
            <a:off x="838200" y="1825625"/>
            <a:ext cx="6899910" cy="4351338"/>
          </a:xfrm>
          <a:prstGeom prst="rect">
            <a:avLst/>
          </a:prstGeom>
        </p:spPr>
        <p:txBody>
          <a:bodyPr>
            <a:normAutofit/>
          </a:bodyPr>
          <a:lst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594" lvl="1">
              <a:spcBef>
                <a:spcPts val="1000"/>
              </a:spcBef>
            </a:pPr>
            <a:r>
              <a:rPr lang="en-US" dirty="0" smtClean="0"/>
              <a:t>LIFT</a:t>
            </a:r>
          </a:p>
          <a:p>
            <a:pPr marL="685782" lvl="2">
              <a:spcBef>
                <a:spcPts val="1000"/>
              </a:spcBef>
            </a:pPr>
            <a:r>
              <a:rPr lang="en-US" b="1" dirty="0"/>
              <a:t>L</a:t>
            </a:r>
            <a:r>
              <a:rPr lang="en-US" dirty="0"/>
              <a:t>ocate code </a:t>
            </a:r>
            <a:r>
              <a:rPr lang="en-US" dirty="0" smtClean="0"/>
              <a:t>quickly</a:t>
            </a:r>
          </a:p>
          <a:p>
            <a:pPr marL="685782" lvl="2">
              <a:spcBef>
                <a:spcPts val="1000"/>
              </a:spcBef>
            </a:pPr>
            <a:r>
              <a:rPr lang="en-US" b="1" dirty="0" smtClean="0"/>
              <a:t>I</a:t>
            </a:r>
            <a:r>
              <a:rPr lang="en-US" dirty="0" smtClean="0"/>
              <a:t>dentify </a:t>
            </a:r>
            <a:r>
              <a:rPr lang="en-US" dirty="0"/>
              <a:t>the code at a </a:t>
            </a:r>
            <a:r>
              <a:rPr lang="en-US" dirty="0" smtClean="0"/>
              <a:t>glance</a:t>
            </a:r>
          </a:p>
          <a:p>
            <a:pPr marL="685782" lvl="2">
              <a:spcBef>
                <a:spcPts val="1000"/>
              </a:spcBef>
            </a:pPr>
            <a:r>
              <a:rPr lang="en-US" dirty="0"/>
              <a:t>K</a:t>
            </a:r>
            <a:r>
              <a:rPr lang="en-US" dirty="0" smtClean="0"/>
              <a:t>eep </a:t>
            </a:r>
            <a:r>
              <a:rPr lang="en-US" dirty="0"/>
              <a:t>the </a:t>
            </a:r>
            <a:r>
              <a:rPr lang="en-US" b="1" dirty="0"/>
              <a:t>F</a:t>
            </a:r>
            <a:r>
              <a:rPr lang="en-US" dirty="0"/>
              <a:t>lattest structure you </a:t>
            </a:r>
            <a:r>
              <a:rPr lang="en-US" dirty="0" smtClean="0"/>
              <a:t>can</a:t>
            </a:r>
          </a:p>
          <a:p>
            <a:pPr marL="685782" lvl="2">
              <a:spcBef>
                <a:spcPts val="1000"/>
              </a:spcBef>
            </a:pPr>
            <a:r>
              <a:rPr lang="en-US" b="1" dirty="0" smtClean="0"/>
              <a:t>T</a:t>
            </a:r>
            <a:r>
              <a:rPr lang="en-US" dirty="0" smtClean="0"/>
              <a:t>ry </a:t>
            </a:r>
            <a:r>
              <a:rPr lang="en-US" dirty="0"/>
              <a:t>to be </a:t>
            </a:r>
            <a:r>
              <a:rPr lang="en-US" dirty="0" smtClean="0"/>
              <a:t>DRY</a:t>
            </a:r>
          </a:p>
          <a:p>
            <a:pPr marL="1142971" lvl="3">
              <a:spcBef>
                <a:spcPts val="1000"/>
              </a:spcBef>
            </a:pPr>
            <a:r>
              <a:rPr lang="en-US" dirty="0"/>
              <a:t>Avoid being so DRY that you sacrifice </a:t>
            </a:r>
            <a:r>
              <a:rPr lang="en-US" dirty="0" smtClean="0"/>
              <a:t>readability</a:t>
            </a:r>
          </a:p>
          <a:p>
            <a:pPr marL="228594" lvl="1">
              <a:spcBef>
                <a:spcPts val="1000"/>
              </a:spcBef>
            </a:pPr>
            <a:r>
              <a:rPr lang="en-US" i="1" dirty="0" smtClean="0"/>
              <a:t>Folders-by-feature</a:t>
            </a:r>
          </a:p>
          <a:p>
            <a:pPr marL="685782" lvl="2">
              <a:spcBef>
                <a:spcPts val="1000"/>
              </a:spcBef>
            </a:pPr>
            <a:r>
              <a:rPr lang="en-US" dirty="0"/>
              <a:t>Do create folders named for the feature area they represent.</a:t>
            </a:r>
          </a:p>
        </p:txBody>
      </p:sp>
      <p:sp>
        <p:nvSpPr>
          <p:cNvPr id="4" name="Slide Number Placeholder 3"/>
          <p:cNvSpPr>
            <a:spLocks noGrp="1"/>
          </p:cNvSpPr>
          <p:nvPr>
            <p:ph type="sldNum" sz="quarter" idx="12"/>
          </p:nvPr>
        </p:nvSpPr>
        <p:spPr/>
        <p:txBody>
          <a:bodyPr/>
          <a:lstStyle/>
          <a:p>
            <a:fld id="{323DE9B6-CD69-2240-8AAD-0E79682D9385}" type="slidenum">
              <a:rPr lang="en-US" smtClean="0"/>
              <a:t>93</a:t>
            </a:fld>
            <a:endParaRPr lang="en-US" dirty="0"/>
          </a:p>
        </p:txBody>
      </p:sp>
    </p:spTree>
    <p:extLst>
      <p:ext uri="{BB962C8B-B14F-4D97-AF65-F5344CB8AC3E}">
        <p14:creationId xmlns:p14="http://schemas.microsoft.com/office/powerpoint/2010/main" val="1262629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Module Imports &amp; Exports</a:t>
            </a:r>
            <a:endParaRPr lang="en-US" dirty="0"/>
          </a:p>
        </p:txBody>
      </p:sp>
      <p:sp>
        <p:nvSpPr>
          <p:cNvPr id="3" name="Text Placeholder 2"/>
          <p:cNvSpPr>
            <a:spLocks noGrp="1"/>
          </p:cNvSpPr>
          <p:nvPr>
            <p:ph type="body" idx="1"/>
          </p:nvPr>
        </p:nvSpPr>
        <p:spPr/>
        <p:txBody>
          <a:bodyPr>
            <a:normAutofit/>
          </a:bodyPr>
          <a:lstStyle/>
          <a:p>
            <a:r>
              <a:rPr lang="en-US" sz="1900" dirty="0" smtClean="0">
                <a:solidFill>
                  <a:schemeClr val="bg2">
                    <a:lumMod val="50000"/>
                  </a:schemeClr>
                </a:solidFill>
              </a:rPr>
              <a:t>Instructor Only Demonstration</a:t>
            </a:r>
          </a:p>
          <a:p>
            <a:r>
              <a:rPr lang="en-US" sz="1900" dirty="0" smtClean="0">
                <a:solidFill>
                  <a:schemeClr val="bg2">
                    <a:lumMod val="50000"/>
                  </a:schemeClr>
                </a:solidFill>
              </a:rPr>
              <a:t>code\demos\module-imports-exports</a:t>
            </a:r>
            <a:endParaRPr lang="en-US" sz="1900" dirty="0">
              <a:solidFill>
                <a:schemeClr val="bg2">
                  <a:lumMod val="50000"/>
                </a:schemeClr>
              </a:solidFill>
            </a:endParaRPr>
          </a:p>
          <a:p>
            <a:endParaRPr lang="en-US" dirty="0">
              <a:solidFill>
                <a:schemeClr val="bg2">
                  <a:lumMod val="50000"/>
                </a:schemeClr>
              </a:solidFill>
            </a:endParaRP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94</a:t>
            </a:fld>
            <a:endParaRPr lang="en-US" dirty="0"/>
          </a:p>
        </p:txBody>
      </p:sp>
    </p:spTree>
    <p:extLst>
      <p:ext uri="{BB962C8B-B14F-4D97-AF65-F5344CB8AC3E}">
        <p14:creationId xmlns:p14="http://schemas.microsoft.com/office/powerpoint/2010/main" val="4263967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Lab</a:t>
            </a:r>
            <a:endParaRPr lang="en-US" sz="4400" dirty="0"/>
          </a:p>
        </p:txBody>
      </p:sp>
      <p:sp>
        <p:nvSpPr>
          <p:cNvPr id="3" name="Text Placeholder 2"/>
          <p:cNvSpPr>
            <a:spLocks noGrp="1"/>
          </p:cNvSpPr>
          <p:nvPr>
            <p:ph type="body" idx="1"/>
          </p:nvPr>
        </p:nvSpPr>
        <p:spPr/>
        <p:txBody>
          <a:bodyPr/>
          <a:lstStyle/>
          <a:p>
            <a:r>
              <a:rPr lang="en-US" sz="2000" dirty="0" smtClean="0"/>
              <a:t>Lab 4: Your First Component</a:t>
            </a:r>
          </a:p>
          <a:p>
            <a:r>
              <a:rPr lang="en-US" sz="2000" dirty="0" smtClean="0"/>
              <a:t>Attendees Hands-On</a:t>
            </a:r>
          </a:p>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95</a:t>
            </a:fld>
            <a:endParaRPr lang="en-US" dirty="0"/>
          </a:p>
        </p:txBody>
      </p:sp>
    </p:spTree>
    <p:extLst>
      <p:ext uri="{BB962C8B-B14F-4D97-AF65-F5344CB8AC3E}">
        <p14:creationId xmlns:p14="http://schemas.microsoft.com/office/powerpoint/2010/main" val="1696385206"/>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Root Module vs Feature Modules</a:t>
            </a:r>
            <a:endParaRPr lang="en-US" dirty="0"/>
          </a:p>
        </p:txBody>
      </p:sp>
      <p:sp>
        <p:nvSpPr>
          <p:cNvPr id="3" name="Content Placeholder 2"/>
          <p:cNvSpPr>
            <a:spLocks noGrp="1"/>
          </p:cNvSpPr>
          <p:nvPr>
            <p:ph idx="1"/>
          </p:nvPr>
        </p:nvSpPr>
        <p:spPr/>
        <p:txBody>
          <a:bodyPr>
            <a:normAutofit/>
          </a:bodyPr>
          <a:lstStyle/>
          <a:p>
            <a:r>
              <a:rPr lang="en-US" dirty="0" smtClean="0"/>
              <a:t>Every </a:t>
            </a:r>
            <a:r>
              <a:rPr lang="en-US" dirty="0"/>
              <a:t>Angular app has at least one module, the </a:t>
            </a:r>
            <a:r>
              <a:rPr lang="en-US" i="1" dirty="0"/>
              <a:t>root module</a:t>
            </a:r>
            <a:r>
              <a:rPr lang="en-US" dirty="0"/>
              <a:t>, conventionally named </a:t>
            </a:r>
            <a:r>
              <a:rPr lang="en-US" dirty="0" err="1"/>
              <a:t>AppModule</a:t>
            </a:r>
            <a:r>
              <a:rPr lang="en-US" dirty="0"/>
              <a:t>. </a:t>
            </a:r>
            <a:endParaRPr lang="en-US" dirty="0" smtClean="0"/>
          </a:p>
          <a:p>
            <a:r>
              <a:rPr lang="en-US" dirty="0"/>
              <a:t>While the </a:t>
            </a:r>
            <a:r>
              <a:rPr lang="en-US" i="1" dirty="0"/>
              <a:t>root module</a:t>
            </a:r>
            <a:r>
              <a:rPr lang="en-US" dirty="0"/>
              <a:t> may be the only module in a small application, most apps have many more </a:t>
            </a:r>
            <a:r>
              <a:rPr lang="en-US" i="1" dirty="0"/>
              <a:t>feature </a:t>
            </a:r>
            <a:r>
              <a:rPr lang="en-US" i="1" dirty="0" smtClean="0"/>
              <a:t>modules</a:t>
            </a:r>
            <a:r>
              <a:rPr lang="en-US" dirty="0" smtClean="0"/>
              <a:t>.</a:t>
            </a:r>
          </a:p>
          <a:p>
            <a:pPr lvl="1"/>
            <a:r>
              <a:rPr lang="en-US" dirty="0" smtClean="0"/>
              <a:t>A feature module is a </a:t>
            </a:r>
            <a:r>
              <a:rPr lang="en-US" dirty="0"/>
              <a:t>cohesive block of code dedicated to an application domain, a workflow, or a closely related set of capabilities</a:t>
            </a:r>
            <a:r>
              <a:rPr lang="en-US" dirty="0" smtClean="0"/>
              <a:t>.</a:t>
            </a:r>
          </a:p>
          <a:p>
            <a:r>
              <a:rPr lang="en-US" dirty="0"/>
              <a:t>An Angular module, whether a </a:t>
            </a:r>
            <a:r>
              <a:rPr lang="en-US" i="1" dirty="0"/>
              <a:t>root</a:t>
            </a:r>
            <a:r>
              <a:rPr lang="en-US" dirty="0"/>
              <a:t> or </a:t>
            </a:r>
            <a:r>
              <a:rPr lang="en-US" i="1" dirty="0"/>
              <a:t>feature</a:t>
            </a:r>
            <a:r>
              <a:rPr lang="en-US" dirty="0"/>
              <a:t>, is a class with an @</a:t>
            </a:r>
            <a:r>
              <a:rPr lang="en-US" dirty="0" err="1"/>
              <a:t>NgModule</a:t>
            </a:r>
            <a:r>
              <a:rPr lang="en-US" dirty="0"/>
              <a:t> decorator.</a:t>
            </a:r>
          </a:p>
        </p:txBody>
      </p:sp>
      <p:sp>
        <p:nvSpPr>
          <p:cNvPr id="4" name="Slide Number Placeholder 3"/>
          <p:cNvSpPr>
            <a:spLocks noGrp="1"/>
          </p:cNvSpPr>
          <p:nvPr>
            <p:ph type="sldNum" sz="quarter" idx="12"/>
          </p:nvPr>
        </p:nvSpPr>
        <p:spPr/>
        <p:txBody>
          <a:bodyPr/>
          <a:lstStyle/>
          <a:p>
            <a:fld id="{E5454087-695C-AC43-AA7F-3C3895E55714}" type="slidenum">
              <a:rPr lang="en-US" smtClean="0"/>
              <a:t>96</a:t>
            </a:fld>
            <a:endParaRPr lang="en-US" dirty="0"/>
          </a:p>
        </p:txBody>
      </p:sp>
    </p:spTree>
    <p:extLst>
      <p:ext uri="{BB962C8B-B14F-4D97-AF65-F5344CB8AC3E}">
        <p14:creationId xmlns:p14="http://schemas.microsoft.com/office/powerpoint/2010/main" val="1573290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Models</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2"/>
          </p:nvPr>
        </p:nvSpPr>
        <p:spPr/>
        <p:txBody>
          <a:bodyPr/>
          <a:lstStyle/>
          <a:p>
            <a:fld id="{323DE9B6-CD69-2240-8AAD-0E79682D9385}" type="slidenum">
              <a:rPr lang="en-US" smtClean="0"/>
              <a:t>97</a:t>
            </a:fld>
            <a:endParaRPr lang="en-US" dirty="0"/>
          </a:p>
        </p:txBody>
      </p:sp>
    </p:spTree>
    <p:extLst>
      <p:ext uri="{BB962C8B-B14F-4D97-AF65-F5344CB8AC3E}">
        <p14:creationId xmlns:p14="http://schemas.microsoft.com/office/powerpoint/2010/main" val="904369509"/>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2176840" y="1713889"/>
            <a:ext cx="2421819" cy="2333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22" name="TextBox 21"/>
          <p:cNvSpPr txBox="1"/>
          <p:nvPr/>
        </p:nvSpPr>
        <p:spPr>
          <a:xfrm>
            <a:off x="2669833" y="272534"/>
            <a:ext cx="2596244" cy="800219"/>
          </a:xfrm>
          <a:prstGeom prst="rect">
            <a:avLst/>
          </a:prstGeom>
          <a:noFill/>
        </p:spPr>
        <p:txBody>
          <a:bodyPr wrap="square" rtlCol="0">
            <a:spAutoFit/>
          </a:bodyPr>
          <a:lstStyle/>
          <a:p>
            <a:r>
              <a:rPr lang="en-US" dirty="0" smtClean="0"/>
              <a:t>CLIENT</a:t>
            </a:r>
          </a:p>
          <a:p>
            <a:pPr marL="285750" indent="-285750">
              <a:buFont typeface="Arial" charset="0"/>
              <a:buChar char="•"/>
            </a:pPr>
            <a:r>
              <a:rPr lang="en-US" sz="1400" dirty="0" smtClean="0">
                <a:solidFill>
                  <a:schemeClr val="bg1">
                    <a:lumMod val="65000"/>
                  </a:schemeClr>
                </a:solidFill>
              </a:rPr>
              <a:t>Front-end</a:t>
            </a:r>
          </a:p>
          <a:p>
            <a:pPr marL="285750" indent="-285750">
              <a:buFont typeface="Arial" charset="0"/>
              <a:buChar char="•"/>
            </a:pPr>
            <a:r>
              <a:rPr lang="en-US" sz="1400" dirty="0" smtClean="0">
                <a:solidFill>
                  <a:schemeClr val="bg1">
                    <a:lumMod val="65000"/>
                  </a:schemeClr>
                </a:solidFill>
              </a:rPr>
              <a:t>JavaScript in browser</a:t>
            </a:r>
            <a:endParaRPr lang="en-US" sz="1400" dirty="0">
              <a:solidFill>
                <a:schemeClr val="bg1">
                  <a:lumMod val="65000"/>
                </a:schemeClr>
              </a:solidFill>
            </a:endParaRPr>
          </a:p>
        </p:txBody>
      </p:sp>
      <p:sp>
        <p:nvSpPr>
          <p:cNvPr id="25" name="TextBox 24"/>
          <p:cNvSpPr txBox="1"/>
          <p:nvPr/>
        </p:nvSpPr>
        <p:spPr>
          <a:xfrm>
            <a:off x="8895049" y="272534"/>
            <a:ext cx="2596244" cy="800219"/>
          </a:xfrm>
          <a:prstGeom prst="rect">
            <a:avLst/>
          </a:prstGeom>
          <a:noFill/>
        </p:spPr>
        <p:txBody>
          <a:bodyPr wrap="square" rtlCol="0">
            <a:spAutoFit/>
          </a:bodyPr>
          <a:lstStyle/>
          <a:p>
            <a:r>
              <a:rPr lang="en-US" dirty="0" smtClean="0"/>
              <a:t>SERVER</a:t>
            </a:r>
          </a:p>
          <a:p>
            <a:pPr marL="285750" indent="-285750">
              <a:buFont typeface="Arial" charset="0"/>
              <a:buChar char="•"/>
            </a:pPr>
            <a:r>
              <a:rPr lang="en-US" sz="1400" dirty="0" smtClean="0">
                <a:solidFill>
                  <a:schemeClr val="bg1">
                    <a:lumMod val="65000"/>
                  </a:schemeClr>
                </a:solidFill>
              </a:rPr>
              <a:t>Back-end</a:t>
            </a:r>
          </a:p>
          <a:p>
            <a:pPr marL="285750" indent="-285750">
              <a:buFont typeface="Arial" charset="0"/>
              <a:buChar char="•"/>
            </a:pPr>
            <a:r>
              <a:rPr lang="en-US" sz="1400" dirty="0" smtClean="0">
                <a:solidFill>
                  <a:schemeClr val="bg1">
                    <a:lumMod val="65000"/>
                  </a:schemeClr>
                </a:solidFill>
              </a:rPr>
              <a:t>Web/Application server</a:t>
            </a:r>
            <a:endParaRPr lang="en-US" sz="1400" dirty="0">
              <a:solidFill>
                <a:schemeClr val="bg1">
                  <a:lumMod val="65000"/>
                </a:schemeClr>
              </a:solidFill>
            </a:endParaRPr>
          </a:p>
        </p:txBody>
      </p:sp>
      <p:sp>
        <p:nvSpPr>
          <p:cNvPr id="31" name="TextBox 30"/>
          <p:cNvSpPr txBox="1"/>
          <p:nvPr/>
        </p:nvSpPr>
        <p:spPr>
          <a:xfrm>
            <a:off x="7160882" y="272534"/>
            <a:ext cx="2596244" cy="584775"/>
          </a:xfrm>
          <a:prstGeom prst="rect">
            <a:avLst/>
          </a:prstGeom>
          <a:noFill/>
        </p:spPr>
        <p:txBody>
          <a:bodyPr wrap="square" rtlCol="0">
            <a:spAutoFit/>
          </a:bodyPr>
          <a:lstStyle/>
          <a:p>
            <a:r>
              <a:rPr lang="en-US" dirty="0" smtClean="0"/>
              <a:t>NETWORK</a:t>
            </a:r>
          </a:p>
          <a:p>
            <a:r>
              <a:rPr lang="en-US" sz="1400" dirty="0" smtClean="0">
                <a:solidFill>
                  <a:schemeClr val="bg1">
                    <a:lumMod val="65000"/>
                  </a:schemeClr>
                </a:solidFill>
              </a:rPr>
              <a:t>(HTTP)</a:t>
            </a:r>
            <a:endParaRPr lang="en-US" sz="1400" dirty="0">
              <a:solidFill>
                <a:schemeClr val="bg1">
                  <a:lumMod val="65000"/>
                </a:schemeClr>
              </a:solidFill>
            </a:endParaRPr>
          </a:p>
        </p:txBody>
      </p:sp>
      <p:sp>
        <p:nvSpPr>
          <p:cNvPr id="41" name="Left Bracket 40"/>
          <p:cNvSpPr/>
          <p:nvPr/>
        </p:nvSpPr>
        <p:spPr>
          <a:xfrm rot="5400000">
            <a:off x="3559631" y="-1896959"/>
            <a:ext cx="45719" cy="6287726"/>
          </a:xfrm>
          <a:prstGeom prst="leftBracket">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p:cNvSpPr txBox="1"/>
          <p:nvPr/>
        </p:nvSpPr>
        <p:spPr>
          <a:xfrm>
            <a:off x="2667126" y="1224044"/>
            <a:ext cx="3592384" cy="338554"/>
          </a:xfrm>
          <a:prstGeom prst="rect">
            <a:avLst/>
          </a:prstGeom>
          <a:noFill/>
        </p:spPr>
        <p:txBody>
          <a:bodyPr wrap="square" rtlCol="0">
            <a:spAutoFit/>
          </a:bodyPr>
          <a:lstStyle/>
          <a:p>
            <a:r>
              <a:rPr lang="en-US" sz="1600" dirty="0" smtClean="0">
                <a:solidFill>
                  <a:schemeClr val="bg1">
                    <a:lumMod val="50000"/>
                  </a:schemeClr>
                </a:solidFill>
              </a:rPr>
              <a:t>Angular</a:t>
            </a:r>
            <a:endParaRPr lang="en-US" sz="1600" dirty="0">
              <a:solidFill>
                <a:schemeClr val="bg1">
                  <a:lumMod val="50000"/>
                </a:schemeClr>
              </a:solidFill>
            </a:endParaRPr>
          </a:p>
        </p:txBody>
      </p:sp>
      <p:sp>
        <p:nvSpPr>
          <p:cNvPr id="43" name="Rectangle 42"/>
          <p:cNvSpPr/>
          <p:nvPr/>
        </p:nvSpPr>
        <p:spPr>
          <a:xfrm>
            <a:off x="2750678" y="2172355"/>
            <a:ext cx="1655511"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4" name="Rectangle 43"/>
          <p:cNvSpPr/>
          <p:nvPr/>
        </p:nvSpPr>
        <p:spPr>
          <a:xfrm>
            <a:off x="3042026" y="2726821"/>
            <a:ext cx="1249978" cy="7672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600" dirty="0" smtClean="0"/>
              <a:t>Component</a:t>
            </a:r>
            <a:endParaRPr lang="en-US" sz="1600" dirty="0"/>
          </a:p>
        </p:txBody>
      </p:sp>
      <p:sp>
        <p:nvSpPr>
          <p:cNvPr id="45" name="Rectangle 44"/>
          <p:cNvSpPr/>
          <p:nvPr/>
        </p:nvSpPr>
        <p:spPr>
          <a:xfrm>
            <a:off x="2254863" y="2172355"/>
            <a:ext cx="409456" cy="15352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algn="ctr"/>
            <a:r>
              <a:rPr lang="en-US" sz="1600" dirty="0" smtClean="0"/>
              <a:t>Component</a:t>
            </a:r>
            <a:endParaRPr lang="en-US" sz="1600" dirty="0"/>
          </a:p>
        </p:txBody>
      </p:sp>
      <p:sp>
        <p:nvSpPr>
          <p:cNvPr id="47" name="Rectangle 46"/>
          <p:cNvSpPr/>
          <p:nvPr/>
        </p:nvSpPr>
        <p:spPr>
          <a:xfrm>
            <a:off x="4445921" y="43044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8" name="Rectangle 47"/>
          <p:cNvSpPr/>
          <p:nvPr/>
        </p:nvSpPr>
        <p:spPr>
          <a:xfrm>
            <a:off x="4598321" y="44568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49" name="Rectangle 48"/>
          <p:cNvSpPr/>
          <p:nvPr/>
        </p:nvSpPr>
        <p:spPr>
          <a:xfrm>
            <a:off x="4750721" y="4609247"/>
            <a:ext cx="1097280" cy="5181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cxnSp>
        <p:nvCxnSpPr>
          <p:cNvPr id="54" name="Straight Connector 53"/>
          <p:cNvCxnSpPr>
            <a:endCxn id="44" idx="3"/>
          </p:cNvCxnSpPr>
          <p:nvPr/>
        </p:nvCxnSpPr>
        <p:spPr>
          <a:xfrm flipH="1" flipV="1">
            <a:off x="4292004" y="3110454"/>
            <a:ext cx="652861" cy="1300634"/>
          </a:xfrm>
          <a:prstGeom prst="line">
            <a:avLst/>
          </a:prstGeom>
        </p:spPr>
        <p:style>
          <a:lnRef idx="1">
            <a:schemeClr val="accent1"/>
          </a:lnRef>
          <a:fillRef idx="0">
            <a:schemeClr val="accent1"/>
          </a:fillRef>
          <a:effectRef idx="0">
            <a:schemeClr val="accent1"/>
          </a:effectRef>
          <a:fontRef idx="minor">
            <a:schemeClr val="tx1"/>
          </a:fontRef>
        </p:style>
      </p:cxnSp>
      <p:sp>
        <p:nvSpPr>
          <p:cNvPr id="57" name="Folded Corner 56"/>
          <p:cNvSpPr/>
          <p:nvPr/>
        </p:nvSpPr>
        <p:spPr>
          <a:xfrm>
            <a:off x="2513952" y="45498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713220" y="5576341"/>
            <a:ext cx="184731" cy="369332"/>
          </a:xfrm>
          <a:prstGeom prst="rect">
            <a:avLst/>
          </a:prstGeom>
          <a:noFill/>
        </p:spPr>
        <p:txBody>
          <a:bodyPr wrap="none" rtlCol="0">
            <a:spAutoFit/>
          </a:bodyPr>
          <a:lstStyle/>
          <a:p>
            <a:endParaRPr lang="en-US" dirty="0"/>
          </a:p>
        </p:txBody>
      </p:sp>
      <p:sp>
        <p:nvSpPr>
          <p:cNvPr id="56" name="Folded Corner 55"/>
          <p:cNvSpPr/>
          <p:nvPr/>
        </p:nvSpPr>
        <p:spPr>
          <a:xfrm>
            <a:off x="2382937" y="4355623"/>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olded Corner 61"/>
          <p:cNvSpPr/>
          <p:nvPr/>
        </p:nvSpPr>
        <p:spPr>
          <a:xfrm>
            <a:off x="2666352" y="4702216"/>
            <a:ext cx="1314286" cy="1292026"/>
          </a:xfrm>
          <a:prstGeom prst="foldedCorner">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olded Corner 62"/>
          <p:cNvSpPr/>
          <p:nvPr/>
        </p:nvSpPr>
        <p:spPr>
          <a:xfrm>
            <a:off x="2818752" y="4854616"/>
            <a:ext cx="1314286" cy="1292026"/>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2922203" y="4939733"/>
            <a:ext cx="1489624" cy="1015663"/>
          </a:xfrm>
          <a:prstGeom prst="rect">
            <a:avLst/>
          </a:prstGeom>
          <a:noFill/>
        </p:spPr>
        <p:txBody>
          <a:bodyPr wrap="square" rtlCol="0">
            <a:spAutoFit/>
          </a:bodyPr>
          <a:lstStyle/>
          <a:p>
            <a:r>
              <a:rPr lang="en-US" dirty="0" smtClean="0"/>
              <a:t>Templates</a:t>
            </a:r>
          </a:p>
          <a:p>
            <a:r>
              <a:rPr lang="en-US" sz="1400" dirty="0" smtClean="0"/>
              <a:t>&lt;div&gt;</a:t>
            </a:r>
          </a:p>
          <a:p>
            <a:r>
              <a:rPr lang="en-US" sz="1400" dirty="0" smtClean="0"/>
              <a:t>{{ template}}</a:t>
            </a:r>
          </a:p>
          <a:p>
            <a:r>
              <a:rPr lang="en-US" sz="1400" dirty="0" smtClean="0"/>
              <a:t>&lt;/div&gt;</a:t>
            </a:r>
            <a:endParaRPr lang="en-US" sz="1400" dirty="0"/>
          </a:p>
        </p:txBody>
      </p:sp>
      <p:cxnSp>
        <p:nvCxnSpPr>
          <p:cNvPr id="7" name="Straight Arrow Connector 6"/>
          <p:cNvCxnSpPr>
            <a:stCxn id="63" idx="0"/>
          </p:cNvCxnSpPr>
          <p:nvPr/>
        </p:nvCxnSpPr>
        <p:spPr>
          <a:xfrm flipV="1">
            <a:off x="3475895" y="3147928"/>
            <a:ext cx="0" cy="1706688"/>
          </a:xfrm>
          <a:prstGeom prst="straightConnector1">
            <a:avLst/>
          </a:prstGeom>
          <a:ln w="53975">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2897951" y="2518348"/>
            <a:ext cx="24252" cy="2166374"/>
          </a:xfrm>
          <a:prstGeom prst="straightConnector1">
            <a:avLst/>
          </a:prstGeom>
          <a:ln w="53975" cmpd="sn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prstDash val="solid"/>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4620070" y="5754980"/>
            <a:ext cx="7063087" cy="769441"/>
          </a:xfrm>
          <a:prstGeom prst="rect">
            <a:avLst/>
          </a:prstGeom>
        </p:spPr>
        <p:txBody>
          <a:bodyPr wrap="none">
            <a:spAutoFit/>
          </a:bodyPr>
          <a:lstStyle/>
          <a:p>
            <a:r>
              <a:rPr lang="en-US" sz="4400" dirty="0" smtClean="0"/>
              <a:t>Architecture Diagram: Models</a:t>
            </a:r>
            <a:endParaRPr lang="en-US" sz="4400" dirty="0"/>
          </a:p>
        </p:txBody>
      </p:sp>
      <p:cxnSp>
        <p:nvCxnSpPr>
          <p:cNvPr id="26" name="Straight Connector 25"/>
          <p:cNvCxnSpPr/>
          <p:nvPr/>
        </p:nvCxnSpPr>
        <p:spPr>
          <a:xfrm>
            <a:off x="7000244" y="32657"/>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8435903" y="280"/>
            <a:ext cx="0" cy="6858000"/>
          </a:xfrm>
          <a:prstGeom prst="line">
            <a:avLst/>
          </a:prstGeom>
          <a:ln cmpd="sng">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12"/>
          </p:nvPr>
        </p:nvSpPr>
        <p:spPr/>
        <p:txBody>
          <a:bodyPr/>
          <a:lstStyle/>
          <a:p>
            <a:fld id="{323DE9B6-CD69-2240-8AAD-0E79682D9385}" type="slidenum">
              <a:rPr lang="en-US" smtClean="0"/>
              <a:t>98</a:t>
            </a:fld>
            <a:endParaRPr lang="en-US" dirty="0"/>
          </a:p>
        </p:txBody>
      </p:sp>
    </p:spTree>
    <p:extLst>
      <p:ext uri="{BB962C8B-B14F-4D97-AF65-F5344CB8AC3E}">
        <p14:creationId xmlns:p14="http://schemas.microsoft.com/office/powerpoint/2010/main" val="952721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500" fill="hold"/>
                                        <p:tgtEl>
                                          <p:spTgt spid="48"/>
                                        </p:tgtEl>
                                        <p:attrNameLst>
                                          <p:attrName>ppt_x</p:attrName>
                                        </p:attrNameLst>
                                      </p:cBhvr>
                                      <p:tavLst>
                                        <p:tav tm="0">
                                          <p:val>
                                            <p:strVal val="#ppt_x"/>
                                          </p:val>
                                        </p:tav>
                                        <p:tav tm="100000">
                                          <p:val>
                                            <p:strVal val="#ppt_x"/>
                                          </p:val>
                                        </p:tav>
                                      </p:tavLst>
                                    </p:anim>
                                    <p:anim calcmode="lin" valueType="num">
                                      <p:cBhvr additive="base">
                                        <p:cTn id="12" dur="500" fill="hold"/>
                                        <p:tgtEl>
                                          <p:spTgt spid="4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9"/>
                                        </p:tgtEl>
                                        <p:attrNameLst>
                                          <p:attrName>style.visibility</p:attrName>
                                        </p:attrNameLst>
                                      </p:cBhvr>
                                      <p:to>
                                        <p:strVal val="visible"/>
                                      </p:to>
                                    </p:set>
                                    <p:anim calcmode="lin" valueType="num">
                                      <p:cBhvr additive="base">
                                        <p:cTn id="15" dur="500" fill="hold"/>
                                        <p:tgtEl>
                                          <p:spTgt spid="49"/>
                                        </p:tgtEl>
                                        <p:attrNameLst>
                                          <p:attrName>ppt_x</p:attrName>
                                        </p:attrNameLst>
                                      </p:cBhvr>
                                      <p:tavLst>
                                        <p:tav tm="0">
                                          <p:val>
                                            <p:strVal val="#ppt_x"/>
                                          </p:val>
                                        </p:tav>
                                        <p:tav tm="100000">
                                          <p:val>
                                            <p:strVal val="#ppt_x"/>
                                          </p:val>
                                        </p:tav>
                                      </p:tavLst>
                                    </p:anim>
                                    <p:anim calcmode="lin" valueType="num">
                                      <p:cBhvr additive="base">
                                        <p:cTn id="16" dur="500" fill="hold"/>
                                        <p:tgtEl>
                                          <p:spTgt spid="4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4"/>
                                        </p:tgtEl>
                                        <p:attrNameLst>
                                          <p:attrName>style.visibility</p:attrName>
                                        </p:attrNameLst>
                                      </p:cBhvr>
                                      <p:to>
                                        <p:strVal val="visible"/>
                                      </p:to>
                                    </p:set>
                                    <p:anim calcmode="lin" valueType="num">
                                      <p:cBhvr additive="base">
                                        <p:cTn id="19" dur="500" fill="hold"/>
                                        <p:tgtEl>
                                          <p:spTgt spid="54"/>
                                        </p:tgtEl>
                                        <p:attrNameLst>
                                          <p:attrName>ppt_x</p:attrName>
                                        </p:attrNameLst>
                                      </p:cBhvr>
                                      <p:tavLst>
                                        <p:tav tm="0">
                                          <p:val>
                                            <p:strVal val="#ppt_x"/>
                                          </p:val>
                                        </p:tav>
                                        <p:tav tm="100000">
                                          <p:val>
                                            <p:strVal val="#ppt_x"/>
                                          </p:val>
                                        </p:tav>
                                      </p:tavLst>
                                    </p:anim>
                                    <p:anim calcmode="lin" valueType="num">
                                      <p:cBhvr additive="base">
                                        <p:cTn id="20"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04258"/>
            <a:ext cx="10515600" cy="5159829"/>
          </a:xfrm>
          <a:ln>
            <a:solidFill>
              <a:schemeClr val="accent3"/>
            </a:solidFill>
          </a:ln>
        </p:spPr>
        <p:txBody>
          <a:bodyPr>
            <a:noAutofit/>
          </a:bodyPr>
          <a:lstStyle/>
          <a:p>
            <a:pPr marL="0" indent="0">
              <a:buNone/>
            </a:pPr>
            <a:r>
              <a:rPr lang="en-US" sz="1800" dirty="0">
                <a:solidFill>
                  <a:srgbClr val="7B30D0"/>
                </a:solidFill>
                <a:latin typeface="Fira Code iScript" charset="0"/>
              </a:rPr>
              <a:t>export</a:t>
            </a:r>
            <a:r>
              <a:rPr lang="en-US" sz="1800" dirty="0">
                <a:solidFill>
                  <a:srgbClr val="236EBF"/>
                </a:solidFill>
                <a:latin typeface="Fira Code iScript" charset="0"/>
              </a:rPr>
              <a:t> </a:t>
            </a:r>
            <a:r>
              <a:rPr lang="en-US" sz="1800" dirty="0">
                <a:solidFill>
                  <a:srgbClr val="0991B6"/>
                </a:solidFill>
                <a:latin typeface="Fira Code iScript" charset="0"/>
              </a:rPr>
              <a:t>class</a:t>
            </a:r>
            <a:r>
              <a:rPr lang="en-US" sz="1800" dirty="0">
                <a:solidFill>
                  <a:srgbClr val="236EBF"/>
                </a:solidFill>
                <a:latin typeface="Fira Code iScript" charset="0"/>
              </a:rPr>
              <a:t> </a:t>
            </a:r>
            <a:r>
              <a:rPr lang="en-US" sz="1800" dirty="0">
                <a:solidFill>
                  <a:srgbClr val="0444AC"/>
                </a:solidFill>
                <a:latin typeface="Fira Code iScript" charset="0"/>
              </a:rPr>
              <a:t>Project</a:t>
            </a:r>
            <a:r>
              <a:rPr lang="en-US" sz="1800" dirty="0">
                <a:solidFill>
                  <a:srgbClr val="236EBF"/>
                </a:solidFill>
                <a:latin typeface="Fira Code iScript" charset="0"/>
              </a:rPr>
              <a:t> {</a:t>
            </a:r>
          </a:p>
          <a:p>
            <a:pPr marL="457189" lvl="1" indent="0">
              <a:buNone/>
            </a:pPr>
            <a:r>
              <a:rPr lang="en-US" sz="1800" dirty="0">
                <a:solidFill>
                  <a:srgbClr val="0991B6"/>
                </a:solidFill>
                <a:latin typeface="Fira Code iScript" charset="0"/>
              </a:rPr>
              <a:t>constructor</a:t>
            </a:r>
            <a:r>
              <a:rPr lang="en-US" sz="1800" dirty="0">
                <a:solidFill>
                  <a:srgbClr val="236EBF"/>
                </a:solidFill>
                <a:latin typeface="Fira Code iScript" charset="0"/>
              </a:rPr>
              <a:t>(</a:t>
            </a:r>
          </a:p>
          <a:p>
            <a:pPr marL="457189" lvl="1" indent="0">
              <a:buNone/>
            </a:pPr>
            <a:r>
              <a:rPr lang="en-US" sz="1800" dirty="0">
                <a:solidFill>
                  <a:srgbClr val="DA5221"/>
                </a:solidFill>
                <a:latin typeface="Fira Code iScript" charset="0"/>
              </a:rPr>
              <a:t>public</a:t>
            </a:r>
            <a:r>
              <a:rPr lang="en-US" sz="1800" dirty="0">
                <a:solidFill>
                  <a:srgbClr val="236EBF"/>
                </a:solidFill>
                <a:latin typeface="Fira Code iScript" charset="0"/>
              </a:rPr>
              <a:t> </a:t>
            </a:r>
            <a:r>
              <a:rPr lang="en-US" sz="1800" dirty="0">
                <a:solidFill>
                  <a:srgbClr val="B1108E"/>
                </a:solidFill>
                <a:latin typeface="Fira Code iScript" charset="0"/>
              </a:rPr>
              <a:t>id</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DC3EB7"/>
                </a:solidFill>
                <a:latin typeface="Fira Code iScript" charset="0"/>
              </a:rPr>
              <a:t>number</a:t>
            </a:r>
            <a:r>
              <a:rPr lang="en-US" sz="1800" dirty="0">
                <a:solidFill>
                  <a:srgbClr val="236EBF"/>
                </a:solidFill>
                <a:latin typeface="Fira Code iScript" charset="0"/>
              </a:rPr>
              <a:t>,</a:t>
            </a:r>
          </a:p>
          <a:p>
            <a:pPr marL="457189" lvl="1" indent="0">
              <a:buNone/>
            </a:pPr>
            <a:r>
              <a:rPr lang="en-US" sz="1800" dirty="0">
                <a:solidFill>
                  <a:srgbClr val="DA5221"/>
                </a:solidFill>
                <a:latin typeface="Fira Code iScript" charset="0"/>
              </a:rPr>
              <a:t>public</a:t>
            </a:r>
            <a:r>
              <a:rPr lang="en-US" sz="1800" dirty="0">
                <a:solidFill>
                  <a:srgbClr val="236EBF"/>
                </a:solidFill>
                <a:latin typeface="Fira Code iScript" charset="0"/>
              </a:rPr>
              <a:t> </a:t>
            </a:r>
            <a:r>
              <a:rPr lang="en-US" sz="1800" dirty="0">
                <a:solidFill>
                  <a:srgbClr val="B1108E"/>
                </a:solidFill>
                <a:latin typeface="Fira Code iScript" charset="0"/>
              </a:rPr>
              <a:t>name</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DC3EB7"/>
                </a:solidFill>
                <a:latin typeface="Fira Code iScript" charset="0"/>
              </a:rPr>
              <a:t>string</a:t>
            </a:r>
            <a:r>
              <a:rPr lang="en-US" sz="1800" dirty="0">
                <a:solidFill>
                  <a:srgbClr val="236EBF"/>
                </a:solidFill>
                <a:latin typeface="Fira Code iScript" charset="0"/>
              </a:rPr>
              <a:t>,</a:t>
            </a:r>
          </a:p>
          <a:p>
            <a:pPr marL="457189" lvl="1" indent="0">
              <a:buNone/>
            </a:pPr>
            <a:r>
              <a:rPr lang="en-US" sz="1800" dirty="0">
                <a:solidFill>
                  <a:srgbClr val="DA5221"/>
                </a:solidFill>
                <a:latin typeface="Fira Code iScript" charset="0"/>
              </a:rPr>
              <a:t>public</a:t>
            </a:r>
            <a:r>
              <a:rPr lang="en-US" sz="1800" dirty="0">
                <a:solidFill>
                  <a:srgbClr val="236EBF"/>
                </a:solidFill>
                <a:latin typeface="Fira Code iScript" charset="0"/>
              </a:rPr>
              <a:t> </a:t>
            </a:r>
            <a:r>
              <a:rPr lang="en-US" sz="1800" dirty="0">
                <a:solidFill>
                  <a:srgbClr val="B1108E"/>
                </a:solidFill>
                <a:latin typeface="Fira Code iScript" charset="0"/>
              </a:rPr>
              <a:t>description</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DC3EB7"/>
                </a:solidFill>
                <a:latin typeface="Fira Code iScript" charset="0"/>
              </a:rPr>
              <a:t>string</a:t>
            </a:r>
            <a:r>
              <a:rPr lang="en-US" sz="1800" dirty="0">
                <a:solidFill>
                  <a:srgbClr val="236EBF"/>
                </a:solidFill>
                <a:latin typeface="Fira Code iScript" charset="0"/>
              </a:rPr>
              <a:t>,</a:t>
            </a:r>
          </a:p>
          <a:p>
            <a:pPr marL="457189" lvl="1" indent="0">
              <a:buNone/>
            </a:pPr>
            <a:r>
              <a:rPr lang="en-US" sz="1800" dirty="0">
                <a:solidFill>
                  <a:srgbClr val="DA5221"/>
                </a:solidFill>
                <a:latin typeface="Fira Code iScript" charset="0"/>
              </a:rPr>
              <a:t>public</a:t>
            </a:r>
            <a:r>
              <a:rPr lang="en-US" sz="1800" dirty="0">
                <a:solidFill>
                  <a:srgbClr val="236EBF"/>
                </a:solidFill>
                <a:latin typeface="Fira Code iScript" charset="0"/>
              </a:rPr>
              <a:t> </a:t>
            </a:r>
            <a:r>
              <a:rPr lang="en-US" sz="1800" dirty="0" err="1">
                <a:solidFill>
                  <a:srgbClr val="B1108E"/>
                </a:solidFill>
                <a:latin typeface="Fira Code iScript" charset="0"/>
              </a:rPr>
              <a:t>imageUrl</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DC3EB7"/>
                </a:solidFill>
                <a:latin typeface="Fira Code iScript" charset="0"/>
              </a:rPr>
              <a:t>string</a:t>
            </a:r>
            <a:r>
              <a:rPr lang="en-US" sz="1800" dirty="0">
                <a:solidFill>
                  <a:srgbClr val="236EBF"/>
                </a:solidFill>
                <a:latin typeface="Fira Code iScript" charset="0"/>
              </a:rPr>
              <a:t>,</a:t>
            </a:r>
          </a:p>
          <a:p>
            <a:pPr marL="457189" lvl="1" indent="0">
              <a:buNone/>
            </a:pPr>
            <a:r>
              <a:rPr lang="en-US" sz="1800" dirty="0">
                <a:solidFill>
                  <a:srgbClr val="DA5221"/>
                </a:solidFill>
                <a:latin typeface="Fira Code iScript" charset="0"/>
              </a:rPr>
              <a:t>public</a:t>
            </a:r>
            <a:r>
              <a:rPr lang="en-US" sz="1800" dirty="0">
                <a:solidFill>
                  <a:srgbClr val="236EBF"/>
                </a:solidFill>
                <a:latin typeface="Fira Code iScript" charset="0"/>
              </a:rPr>
              <a:t> </a:t>
            </a:r>
            <a:r>
              <a:rPr lang="en-US" sz="1800" dirty="0" err="1">
                <a:solidFill>
                  <a:srgbClr val="B1108E"/>
                </a:solidFill>
                <a:latin typeface="Fira Code iScript" charset="0"/>
              </a:rPr>
              <a:t>contractTypeId</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DC3EB7"/>
                </a:solidFill>
                <a:latin typeface="Fira Code iScript" charset="0"/>
              </a:rPr>
              <a:t>number</a:t>
            </a:r>
            <a:r>
              <a:rPr lang="en-US" sz="1800" dirty="0">
                <a:solidFill>
                  <a:srgbClr val="236EBF"/>
                </a:solidFill>
                <a:latin typeface="Fira Code iScript" charset="0"/>
              </a:rPr>
              <a:t>,</a:t>
            </a:r>
          </a:p>
          <a:p>
            <a:pPr marL="457189" lvl="1" indent="0">
              <a:buNone/>
            </a:pPr>
            <a:r>
              <a:rPr lang="en-US" sz="1800" dirty="0">
                <a:solidFill>
                  <a:srgbClr val="DA5221"/>
                </a:solidFill>
                <a:latin typeface="Fira Code iScript" charset="0"/>
              </a:rPr>
              <a:t>public</a:t>
            </a:r>
            <a:r>
              <a:rPr lang="en-US" sz="1800" dirty="0">
                <a:solidFill>
                  <a:srgbClr val="236EBF"/>
                </a:solidFill>
                <a:latin typeface="Fira Code iScript" charset="0"/>
              </a:rPr>
              <a:t> </a:t>
            </a:r>
            <a:r>
              <a:rPr lang="en-US" sz="1800" dirty="0" err="1">
                <a:solidFill>
                  <a:srgbClr val="B1108E"/>
                </a:solidFill>
                <a:latin typeface="Fira Code iScript" charset="0"/>
              </a:rPr>
              <a:t>contractSignedOn</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0444AC"/>
                </a:solidFill>
                <a:latin typeface="Fira Code iScript" charset="0"/>
              </a:rPr>
              <a:t>Date</a:t>
            </a:r>
            <a:r>
              <a:rPr lang="en-US" sz="1800" dirty="0">
                <a:solidFill>
                  <a:srgbClr val="236EBF"/>
                </a:solidFill>
                <a:latin typeface="Fira Code iScript" charset="0"/>
              </a:rPr>
              <a:t>,</a:t>
            </a:r>
          </a:p>
          <a:p>
            <a:pPr marL="457189" lvl="1" indent="0">
              <a:buNone/>
            </a:pPr>
            <a:r>
              <a:rPr lang="en-US" sz="1800" dirty="0">
                <a:solidFill>
                  <a:srgbClr val="DA5221"/>
                </a:solidFill>
                <a:latin typeface="Fira Code iScript" charset="0"/>
              </a:rPr>
              <a:t>public</a:t>
            </a:r>
            <a:r>
              <a:rPr lang="en-US" sz="1800" dirty="0">
                <a:solidFill>
                  <a:srgbClr val="236EBF"/>
                </a:solidFill>
                <a:latin typeface="Fira Code iScript" charset="0"/>
              </a:rPr>
              <a:t> </a:t>
            </a:r>
            <a:r>
              <a:rPr lang="en-US" sz="1800" dirty="0">
                <a:solidFill>
                  <a:srgbClr val="B1108E"/>
                </a:solidFill>
                <a:latin typeface="Fira Code iScript" charset="0"/>
              </a:rPr>
              <a:t>budget</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a:solidFill>
                  <a:srgbClr val="DC3EB7"/>
                </a:solidFill>
                <a:latin typeface="Fira Code iScript" charset="0"/>
              </a:rPr>
              <a:t>number</a:t>
            </a:r>
            <a:r>
              <a:rPr lang="en-US" sz="1800" dirty="0">
                <a:solidFill>
                  <a:srgbClr val="236EBF"/>
                </a:solidFill>
                <a:latin typeface="Fira Code iScript" charset="0"/>
              </a:rPr>
              <a:t>,</a:t>
            </a:r>
          </a:p>
          <a:p>
            <a:pPr marL="457189" lvl="1" indent="0">
              <a:buNone/>
            </a:pPr>
            <a:r>
              <a:rPr lang="en-US" sz="1800" dirty="0">
                <a:solidFill>
                  <a:srgbClr val="DA5221"/>
                </a:solidFill>
                <a:latin typeface="Fira Code iScript" charset="0"/>
              </a:rPr>
              <a:t>public</a:t>
            </a:r>
            <a:r>
              <a:rPr lang="en-US" sz="1800" dirty="0">
                <a:solidFill>
                  <a:srgbClr val="236EBF"/>
                </a:solidFill>
                <a:latin typeface="Fira Code iScript" charset="0"/>
              </a:rPr>
              <a:t> </a:t>
            </a:r>
            <a:r>
              <a:rPr lang="en-US" sz="1800" dirty="0" err="1">
                <a:solidFill>
                  <a:srgbClr val="B1108E"/>
                </a:solidFill>
                <a:latin typeface="Fira Code iScript" charset="0"/>
              </a:rPr>
              <a:t>isActive</a:t>
            </a:r>
            <a:r>
              <a:rPr lang="en-US" sz="1800" dirty="0">
                <a:solidFill>
                  <a:srgbClr val="7B30D0"/>
                </a:solidFill>
                <a:latin typeface="Fira Code iScript" charset="0"/>
              </a:rPr>
              <a:t>:</a:t>
            </a:r>
            <a:r>
              <a:rPr lang="en-US" sz="1800" dirty="0">
                <a:solidFill>
                  <a:srgbClr val="236EBF"/>
                </a:solidFill>
                <a:latin typeface="Fira Code iScript" charset="0"/>
              </a:rPr>
              <a:t> </a:t>
            </a:r>
            <a:r>
              <a:rPr lang="en-US" sz="1800" dirty="0" err="1">
                <a:solidFill>
                  <a:srgbClr val="DC3EB7"/>
                </a:solidFill>
                <a:latin typeface="Fira Code iScript" charset="0"/>
              </a:rPr>
              <a:t>boolean</a:t>
            </a:r>
            <a:r>
              <a:rPr lang="en-US" sz="1800" dirty="0">
                <a:solidFill>
                  <a:srgbClr val="236EBF"/>
                </a:solidFill>
                <a:latin typeface="Fira Code iScript" charset="0"/>
              </a:rPr>
              <a:t>,</a:t>
            </a:r>
          </a:p>
          <a:p>
            <a:pPr marL="457189" lvl="1" indent="0">
              <a:buNone/>
            </a:pPr>
            <a:r>
              <a:rPr lang="en-US" sz="1800" dirty="0" smtClean="0">
                <a:solidFill>
                  <a:srgbClr val="236EBF"/>
                </a:solidFill>
                <a:latin typeface="Fira Code iScript" charset="0"/>
              </a:rPr>
              <a:t>) </a:t>
            </a:r>
            <a:r>
              <a:rPr lang="en-US" sz="1800" dirty="0">
                <a:solidFill>
                  <a:srgbClr val="236EBF"/>
                </a:solidFill>
                <a:latin typeface="Fira Code iScript" charset="0"/>
              </a:rPr>
              <a:t>{}</a:t>
            </a:r>
          </a:p>
          <a:p>
            <a:pPr marL="0" indent="0">
              <a:buNone/>
            </a:pPr>
            <a:r>
              <a:rPr lang="en-US" sz="1800" dirty="0">
                <a:solidFill>
                  <a:srgbClr val="236EBF"/>
                </a:solidFill>
                <a:latin typeface="Fira Code iScript" charset="0"/>
              </a:rPr>
              <a:t>}</a:t>
            </a:r>
          </a:p>
          <a:p>
            <a:pPr marL="0" indent="0">
              <a:buNone/>
            </a:pPr>
            <a:endParaRPr lang="en-US" sz="1800" dirty="0">
              <a:latin typeface="Roboto Mono" charset="0"/>
              <a:ea typeface="Roboto Mono" charset="0"/>
              <a:cs typeface="Roboto Mono" charset="0"/>
            </a:endParaRPr>
          </a:p>
        </p:txBody>
      </p:sp>
      <p:sp>
        <p:nvSpPr>
          <p:cNvPr id="2" name="Title 1"/>
          <p:cNvSpPr>
            <a:spLocks noGrp="1"/>
          </p:cNvSpPr>
          <p:nvPr>
            <p:ph type="title"/>
          </p:nvPr>
        </p:nvSpPr>
        <p:spPr>
          <a:xfrm>
            <a:off x="838200" y="365130"/>
            <a:ext cx="10515600" cy="1039132"/>
          </a:xfrm>
        </p:spPr>
        <p:txBody>
          <a:bodyPr>
            <a:normAutofit/>
          </a:bodyPr>
          <a:lstStyle/>
          <a:p>
            <a:r>
              <a:rPr lang="en-US" dirty="0" smtClean="0"/>
              <a:t>Models</a:t>
            </a:r>
            <a:br>
              <a:rPr lang="en-US" dirty="0" smtClean="0"/>
            </a:br>
            <a:r>
              <a:rPr lang="en-US" sz="2400" dirty="0">
                <a:solidFill>
                  <a:srgbClr val="5B9BD5"/>
                </a:solidFill>
              </a:rPr>
              <a:t>are just classes</a:t>
            </a:r>
            <a:endParaRPr lang="en-US" dirty="0"/>
          </a:p>
        </p:txBody>
      </p:sp>
      <p:sp>
        <p:nvSpPr>
          <p:cNvPr id="4" name="Slide Number Placeholder 3"/>
          <p:cNvSpPr>
            <a:spLocks noGrp="1"/>
          </p:cNvSpPr>
          <p:nvPr>
            <p:ph type="sldNum" sz="quarter" idx="12"/>
          </p:nvPr>
        </p:nvSpPr>
        <p:spPr/>
        <p:txBody>
          <a:bodyPr/>
          <a:lstStyle/>
          <a:p>
            <a:fld id="{E5454087-695C-AC43-AA7F-3C3895E55714}" type="slidenum">
              <a:rPr lang="en-US" smtClean="0"/>
              <a:t>99</a:t>
            </a:fld>
            <a:endParaRPr lang="en-US" dirty="0"/>
          </a:p>
        </p:txBody>
      </p:sp>
    </p:spTree>
    <p:extLst>
      <p:ext uri="{BB962C8B-B14F-4D97-AF65-F5344CB8AC3E}">
        <p14:creationId xmlns:p14="http://schemas.microsoft.com/office/powerpoint/2010/main" val="22785069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181167</TotalTime>
  <Words>11655</Words>
  <Application>Microsoft Macintosh PowerPoint</Application>
  <PresentationFormat>Widescreen</PresentationFormat>
  <Paragraphs>2733</Paragraphs>
  <Slides>267</Slides>
  <Notes>245</Notes>
  <HiddenSlides>6</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267</vt:i4>
      </vt:variant>
    </vt:vector>
  </HeadingPairs>
  <TitlesOfParts>
    <vt:vector size="280" baseType="lpstr">
      <vt:lpstr>Arial</vt:lpstr>
      <vt:lpstr>Calibri</vt:lpstr>
      <vt:lpstr>Calibri Light</vt:lpstr>
      <vt:lpstr>Fira Code iScript</vt:lpstr>
      <vt:lpstr>FiraCodeiScript-Regular</vt:lpstr>
      <vt:lpstr>Helvetica</vt:lpstr>
      <vt:lpstr>Mangal</vt:lpstr>
      <vt:lpstr>Menlo</vt:lpstr>
      <vt:lpstr>Palatino</vt:lpstr>
      <vt:lpstr>Roboto</vt:lpstr>
      <vt:lpstr>Roboto Mono</vt:lpstr>
      <vt:lpstr>Wingdings</vt:lpstr>
      <vt:lpstr>Office Theme</vt:lpstr>
      <vt:lpstr>      ngular</vt:lpstr>
      <vt:lpstr>npm QuickStart</vt:lpstr>
      <vt:lpstr>Installing Dependencies</vt:lpstr>
      <vt:lpstr>Global Installs</vt:lpstr>
      <vt:lpstr>Global Packages Location</vt:lpstr>
      <vt:lpstr>Local Installs</vt:lpstr>
      <vt:lpstr>package.json dependencies and devDependencies</vt:lpstr>
      <vt:lpstr>Semantic Versioning</vt:lpstr>
      <vt:lpstr>Sharing Dependencies</vt:lpstr>
      <vt:lpstr>Updating Dependencies</vt:lpstr>
      <vt:lpstr>Uninstalling Dependencies</vt:lpstr>
      <vt:lpstr>npm Review</vt:lpstr>
      <vt:lpstr>Lab Node Package Manager (npm)</vt:lpstr>
      <vt:lpstr>Understanding package-lock.json</vt:lpstr>
      <vt:lpstr>Broken package.json scenarios</vt:lpstr>
      <vt:lpstr>Using npm as a Build Tool</vt:lpstr>
      <vt:lpstr>What about Grunt and Gulp?</vt:lpstr>
      <vt:lpstr>Your First Script</vt:lpstr>
      <vt:lpstr>Shortcuts</vt:lpstr>
      <vt:lpstr>Supported Scripts</vt:lpstr>
      <vt:lpstr>Running Local Node Modules</vt:lpstr>
      <vt:lpstr>Combining Scripts  package.json</vt:lpstr>
      <vt:lpstr>TypeScript/ES2015</vt:lpstr>
      <vt:lpstr>TypeScript</vt:lpstr>
      <vt:lpstr>How TypeScript Works</vt:lpstr>
      <vt:lpstr>Why TypeScript?</vt:lpstr>
      <vt:lpstr>Who is Behind TypeScript? </vt:lpstr>
      <vt:lpstr>Installing TypeScript</vt:lpstr>
      <vt:lpstr>Configuring TypeScript</vt:lpstr>
      <vt:lpstr>Compiling with TypeScript</vt:lpstr>
      <vt:lpstr>JavaScript is valid TypeScript</vt:lpstr>
      <vt:lpstr>Type Annotations</vt:lpstr>
      <vt:lpstr>Lab Node Package Manager (npm) &amp; TypeScript</vt:lpstr>
      <vt:lpstr>ES2015 Classes</vt:lpstr>
      <vt:lpstr>TypeScript Automatic Property Assignment</vt:lpstr>
      <vt:lpstr>Classes &amp; Interfaces</vt:lpstr>
      <vt:lpstr>Scope: var, let, const</vt:lpstr>
      <vt:lpstr>ES2015 Arrow Functions</vt:lpstr>
      <vt:lpstr>Lab Node Package Manager (npm) &amp; TypeScript</vt:lpstr>
      <vt:lpstr>ES2015 Arrow Functions (this) without an arrow function</vt:lpstr>
      <vt:lpstr>ES2015 Arrow Functions (this) with an arrow function</vt:lpstr>
      <vt:lpstr>TypeScript Decorators</vt:lpstr>
      <vt:lpstr>TypeScript Decorators: Configuring</vt:lpstr>
      <vt:lpstr>Decorators</vt:lpstr>
      <vt:lpstr>ES Modules</vt:lpstr>
      <vt:lpstr>ES Modules Explained</vt:lpstr>
      <vt:lpstr>ES Modules Syntax</vt:lpstr>
      <vt:lpstr>ES Module Example</vt:lpstr>
      <vt:lpstr>ES Module Privacy Example</vt:lpstr>
      <vt:lpstr>ES Module Exporting export function, object, primitive, and class</vt:lpstr>
      <vt:lpstr>ES Module Importing import function, object, primitive, and class</vt:lpstr>
      <vt:lpstr>ES2015 Template literals</vt:lpstr>
      <vt:lpstr>Lab TypeScript</vt:lpstr>
      <vt:lpstr>Review (optional)</vt:lpstr>
      <vt:lpstr>TypeScript Review</vt:lpstr>
      <vt:lpstr>Angular Overview</vt:lpstr>
      <vt:lpstr>Why Angular</vt:lpstr>
      <vt:lpstr>Why a single-page application?</vt:lpstr>
      <vt:lpstr>PowerPoint Presentation</vt:lpstr>
      <vt:lpstr>PowerPoint Presentation</vt:lpstr>
      <vt:lpstr>PowerPoint Presentation</vt:lpstr>
      <vt:lpstr>Browser Support</vt:lpstr>
      <vt:lpstr>Angular Versions</vt:lpstr>
      <vt:lpstr>Style Guide</vt:lpstr>
      <vt:lpstr>Angular Big Picture Review</vt:lpstr>
      <vt:lpstr>React &amp; Angular Compared</vt:lpstr>
      <vt:lpstr>React vs. Angular: Key Insights</vt:lpstr>
      <vt:lpstr>Project Setup</vt:lpstr>
      <vt:lpstr>Angular Style Guide: Naming Conventions</vt:lpstr>
      <vt:lpstr>Angular CLI: Features</vt:lpstr>
      <vt:lpstr>Creating a New Project</vt:lpstr>
      <vt:lpstr>Running Your Project</vt:lpstr>
      <vt:lpstr>Angular CLI: Generating Code</vt:lpstr>
      <vt:lpstr>Customizing the Angular CLI</vt:lpstr>
      <vt:lpstr>Bootstrapping an Angular Application</vt:lpstr>
      <vt:lpstr>Demos</vt:lpstr>
      <vt:lpstr>Labs</vt:lpstr>
      <vt:lpstr>Components</vt:lpstr>
      <vt:lpstr>PowerPoint Presentation</vt:lpstr>
      <vt:lpstr>What is a Component?</vt:lpstr>
      <vt:lpstr>PowerPoint Presentation</vt:lpstr>
      <vt:lpstr>PowerPoint Presentation</vt:lpstr>
      <vt:lpstr>Demo: Component Basics</vt:lpstr>
      <vt:lpstr>Review: Angular Components</vt:lpstr>
      <vt:lpstr>Modules</vt:lpstr>
      <vt:lpstr>ES Modules vs Angular Modules</vt:lpstr>
      <vt:lpstr>Angular Module (NgModule)</vt:lpstr>
      <vt:lpstr>Declarations</vt:lpstr>
      <vt:lpstr>Demo: Module Declarations</vt:lpstr>
      <vt:lpstr>Feature</vt:lpstr>
      <vt:lpstr>Feature Modules</vt:lpstr>
      <vt:lpstr>Feature Module Example</vt:lpstr>
      <vt:lpstr>Application Structure</vt:lpstr>
      <vt:lpstr>Demo: Module Imports &amp; Exports</vt:lpstr>
      <vt:lpstr>Lab</vt:lpstr>
      <vt:lpstr>Root Module vs Feature Modules</vt:lpstr>
      <vt:lpstr>Models</vt:lpstr>
      <vt:lpstr>PowerPoint Presentation</vt:lpstr>
      <vt:lpstr>Models are just classes</vt:lpstr>
      <vt:lpstr>Models constructor overloads</vt:lpstr>
      <vt:lpstr>JSON Pipe</vt:lpstr>
      <vt:lpstr>Angular CLI: Generate Class</vt:lpstr>
      <vt:lpstr>ngFor</vt:lpstr>
      <vt:lpstr>Demo: ngFor</vt:lpstr>
      <vt:lpstr>Data Binding</vt:lpstr>
      <vt:lpstr>Data Binding Four forms (types)</vt:lpstr>
      <vt:lpstr>Interpolation</vt:lpstr>
      <vt:lpstr>Data Binding Four forms (types)</vt:lpstr>
      <vt:lpstr>Property Binding</vt:lpstr>
      <vt:lpstr>Demo: Data Binding Interpolation &amp; Property Binding</vt:lpstr>
      <vt:lpstr>Input Property</vt:lpstr>
      <vt:lpstr>Demo: Input Property</vt:lpstr>
      <vt:lpstr>Labs</vt:lpstr>
      <vt:lpstr>Data Binding Four forms (types)</vt:lpstr>
      <vt:lpstr>Event Binding</vt:lpstr>
      <vt:lpstr>Demo: Event Binding</vt:lpstr>
      <vt:lpstr>Pipes</vt:lpstr>
      <vt:lpstr>PowerPoint Presentation</vt:lpstr>
      <vt:lpstr>What are Pipes?</vt:lpstr>
      <vt:lpstr>Using Pipes</vt:lpstr>
      <vt:lpstr>Changes from AngularJS</vt:lpstr>
      <vt:lpstr>Using a Built-in Pipe</vt:lpstr>
      <vt:lpstr>Common Built-In Pipes</vt:lpstr>
      <vt:lpstr>Pipe Syntax</vt:lpstr>
      <vt:lpstr>Chaining Pipes</vt:lpstr>
      <vt:lpstr>Decimal Pipe</vt:lpstr>
      <vt:lpstr>CurrencyPipe </vt:lpstr>
      <vt:lpstr>Demo: Input Property</vt:lpstr>
      <vt:lpstr>Using Pipes in JavaScript</vt:lpstr>
      <vt:lpstr>How to Structure an Application</vt:lpstr>
      <vt:lpstr>Component Architecture</vt:lpstr>
      <vt:lpstr>When to Create Another Component</vt:lpstr>
      <vt:lpstr>When to Introduce Containers</vt:lpstr>
      <vt:lpstr>Custom Events in a Component </vt:lpstr>
      <vt:lpstr>Demo: Output Events</vt:lpstr>
      <vt:lpstr>Component Styles</vt:lpstr>
      <vt:lpstr>Component Styles demos/components/styling-external.ts</vt:lpstr>
      <vt:lpstr>Component Styles View Encapsulation</vt:lpstr>
      <vt:lpstr>Component Styles Emulated View Encapsulation</vt:lpstr>
      <vt:lpstr>Demo: Input Property</vt:lpstr>
      <vt:lpstr>Labs</vt:lpstr>
      <vt:lpstr>Directives</vt:lpstr>
      <vt:lpstr>PowerPoint Presentation</vt:lpstr>
      <vt:lpstr>What is a Directive?</vt:lpstr>
      <vt:lpstr>Kinds of Directives</vt:lpstr>
      <vt:lpstr>Structural Directives</vt:lpstr>
      <vt:lpstr>ngIf</vt:lpstr>
      <vt:lpstr>Demo: ngIf</vt:lpstr>
      <vt:lpstr>Labs</vt:lpstr>
      <vt:lpstr>Remove or Hide ngIf or hidden</vt:lpstr>
      <vt:lpstr>Hide or Remove  hidden or ngIf</vt:lpstr>
      <vt:lpstr>Remove or Hide Heuristic hidden or ngIf</vt:lpstr>
      <vt:lpstr>Understand How Structural Directives Work</vt:lpstr>
      <vt:lpstr>NgSwitch</vt:lpstr>
      <vt:lpstr>Demo: ngSwitch</vt:lpstr>
      <vt:lpstr>Forms</vt:lpstr>
      <vt:lpstr>Benefits of Forms</vt:lpstr>
      <vt:lpstr>Form Strategies</vt:lpstr>
      <vt:lpstr>Import Module projects.module.ts</vt:lpstr>
      <vt:lpstr>Demo: Reactive Forms Binding</vt:lpstr>
      <vt:lpstr>Labs</vt:lpstr>
      <vt:lpstr>Demo: Reactive Forms Validation</vt:lpstr>
      <vt:lpstr>Demo: ngClass</vt:lpstr>
      <vt:lpstr>Labs</vt:lpstr>
      <vt:lpstr>Services</vt:lpstr>
      <vt:lpstr>PowerPoint Presentation</vt:lpstr>
      <vt:lpstr>What is a Service?</vt:lpstr>
      <vt:lpstr>Service Compared to Component</vt:lpstr>
      <vt:lpstr>Data Service project.service.ts</vt:lpstr>
      <vt:lpstr>Using a Data Service in a Component projects-conainter.component.ts</vt:lpstr>
      <vt:lpstr>Demo: Services</vt:lpstr>
      <vt:lpstr>Labs</vt:lpstr>
      <vt:lpstr>Dependency Injection</vt:lpstr>
      <vt:lpstr>Dependency Injection explained</vt:lpstr>
      <vt:lpstr>Dependency Injection example</vt:lpstr>
      <vt:lpstr>Dependency Injection Frameworks </vt:lpstr>
      <vt:lpstr>PowerPoint Presentation</vt:lpstr>
      <vt:lpstr>Providing Services in the Root Module Injector project.service.ts</vt:lpstr>
      <vt:lpstr>Providing Services in a Feature Module Injector project.service.ts</vt:lpstr>
      <vt:lpstr>Service Registration Best Practices</vt:lpstr>
      <vt:lpstr>Http</vt:lpstr>
      <vt:lpstr>PowerPoint Presentation</vt:lpstr>
      <vt:lpstr>Labs</vt:lpstr>
      <vt:lpstr>HttpClient Overview</vt:lpstr>
      <vt:lpstr>Import HttpClientModule</vt:lpstr>
      <vt:lpstr>HttpClient in Services</vt:lpstr>
      <vt:lpstr>Observables in Components</vt:lpstr>
      <vt:lpstr>Labs</vt:lpstr>
      <vt:lpstr>Demos: Http Get</vt:lpstr>
      <vt:lpstr>Error Handling in Services</vt:lpstr>
      <vt:lpstr>Error Handling in Components</vt:lpstr>
      <vt:lpstr>Demos: Http Error Handling</vt:lpstr>
      <vt:lpstr>Labs</vt:lpstr>
      <vt:lpstr>HttpClient PUT</vt:lpstr>
      <vt:lpstr>Labs</vt:lpstr>
      <vt:lpstr>Routing &amp; Navigation</vt:lpstr>
      <vt:lpstr>PowerPoint Presentation</vt:lpstr>
      <vt:lpstr>Router Overview</vt:lpstr>
      <vt:lpstr>PowerPoint Presentation</vt:lpstr>
      <vt:lpstr>Component Router Angular</vt:lpstr>
      <vt:lpstr>PowerPoint Presentation</vt:lpstr>
      <vt:lpstr>Routing Summary</vt:lpstr>
      <vt:lpstr>Router Configuration</vt:lpstr>
      <vt:lpstr>Router Outlet</vt:lpstr>
      <vt:lpstr>Demo: Routing Basics</vt:lpstr>
      <vt:lpstr>Labs</vt:lpstr>
      <vt:lpstr>Navigating</vt:lpstr>
      <vt:lpstr>Route Parameters or Query Parameters?</vt:lpstr>
      <vt:lpstr>Matrix URL Notation</vt:lpstr>
      <vt:lpstr>Demo: Routing Navigation</vt:lpstr>
      <vt:lpstr>Labs</vt:lpstr>
      <vt:lpstr>Build &amp; Deploy</vt:lpstr>
      <vt:lpstr>Angular CLI: Builds</vt:lpstr>
      <vt:lpstr>CLI: Builds</vt:lpstr>
      <vt:lpstr>Demo</vt:lpstr>
      <vt:lpstr>Dev vs Prod Builds</vt:lpstr>
      <vt:lpstr>Bundles</vt:lpstr>
      <vt:lpstr>Bundle Sizes</vt:lpstr>
      <vt:lpstr>Ahead-of-Time (AOT) Compiler </vt:lpstr>
      <vt:lpstr>Build Optimizer</vt:lpstr>
      <vt:lpstr>Build Optimizer and Vendor Chunk</vt:lpstr>
      <vt:lpstr>Labs</vt:lpstr>
      <vt:lpstr>Appendices</vt:lpstr>
      <vt:lpstr>Custom Pipe Example</vt:lpstr>
      <vt:lpstr>Labs</vt:lpstr>
      <vt:lpstr>Past, Present &amp; Future</vt:lpstr>
      <vt:lpstr>Angular 4</vt:lpstr>
      <vt:lpstr>Angular 5</vt:lpstr>
      <vt:lpstr>Angular 6</vt:lpstr>
      <vt:lpstr>Aligning Library Releases</vt:lpstr>
      <vt:lpstr>Angular Elements</vt:lpstr>
      <vt:lpstr>Angular Elements: How it Works</vt:lpstr>
      <vt:lpstr>Use Cases</vt:lpstr>
      <vt:lpstr>Extending Angular CLI with Schematics</vt:lpstr>
      <vt:lpstr>ng update</vt:lpstr>
      <vt:lpstr>ng add</vt:lpstr>
      <vt:lpstr>RxJS 5 Imports Non-Exhaustive List</vt:lpstr>
      <vt:lpstr>RxJS 6 Imports</vt:lpstr>
      <vt:lpstr>Upgrading to Angular 7</vt:lpstr>
      <vt:lpstr>Angular 7</vt:lpstr>
      <vt:lpstr>Ivy</vt:lpstr>
      <vt:lpstr>PowerPoint Presentation</vt:lpstr>
      <vt:lpstr>RxJS</vt:lpstr>
      <vt:lpstr>RxJS</vt:lpstr>
      <vt:lpstr>PowerPoint Presentation</vt:lpstr>
      <vt:lpstr>PowerPoint Presentation</vt:lpstr>
      <vt:lpstr>Observable</vt:lpstr>
      <vt:lpstr>Observable Creation Functions</vt:lpstr>
      <vt:lpstr>PowerPoint Presentation</vt:lpstr>
      <vt:lpstr>Creating Observables</vt:lpstr>
      <vt:lpstr>Creating Observables</vt:lpstr>
      <vt:lpstr>Demo: Obervables</vt:lpstr>
      <vt:lpstr>Observer</vt:lpstr>
      <vt:lpstr>Observer Example</vt:lpstr>
      <vt:lpstr>Demo: Observers</vt:lpstr>
      <vt:lpstr>Operators</vt:lpstr>
      <vt:lpstr>map Operator</vt:lpstr>
      <vt:lpstr>switchMap Operator</vt:lpstr>
      <vt:lpstr>Demo: Operators</vt:lpstr>
      <vt:lpstr>Subject</vt:lpstr>
      <vt:lpstr>Subject Example</vt:lpstr>
      <vt:lpstr>Demo: Subjects</vt:lpstr>
      <vt:lpstr>Practical Application of RxJS</vt:lpstr>
      <vt:lpstr>Demo: Practical Application of RxJS</vt:lpstr>
      <vt:lpstr>EventEmitter or Observable</vt:lpstr>
      <vt:lpstr>Observables and Reactive Programming In Angular</vt:lpstr>
      <vt:lpstr>Promises vs. Observables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Craig McKeachie</dc:creator>
  <cp:lastModifiedBy>Craig McKeachie</cp:lastModifiedBy>
  <cp:revision>3690</cp:revision>
  <cp:lastPrinted>2018-12-17T16:07:55Z</cp:lastPrinted>
  <dcterms:created xsi:type="dcterms:W3CDTF">2016-05-06T17:08:16Z</dcterms:created>
  <dcterms:modified xsi:type="dcterms:W3CDTF">2018-12-20T18:26:04Z</dcterms:modified>
</cp:coreProperties>
</file>

<file path=docProps/thumbnail.jpeg>
</file>